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30AA-BC00-4429-A5BB-F63D9445A42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EA83-574B-43E9-A9A3-BA0E80C0D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308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30AA-BC00-4429-A5BB-F63D9445A42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EA83-574B-43E9-A9A3-BA0E80C0D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371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30AA-BC00-4429-A5BB-F63D9445A42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EA83-574B-43E9-A9A3-BA0E80C0D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860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30AA-BC00-4429-A5BB-F63D9445A42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EA83-574B-43E9-A9A3-BA0E80C0D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274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30AA-BC00-4429-A5BB-F63D9445A42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EA83-574B-43E9-A9A3-BA0E80C0D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46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30AA-BC00-4429-A5BB-F63D9445A42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EA83-574B-43E9-A9A3-BA0E80C0D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413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30AA-BC00-4429-A5BB-F63D9445A42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EA83-574B-43E9-A9A3-BA0E80C0D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74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30AA-BC00-4429-A5BB-F63D9445A42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EA83-574B-43E9-A9A3-BA0E80C0D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73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30AA-BC00-4429-A5BB-F63D9445A42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EA83-574B-43E9-A9A3-BA0E80C0D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201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30AA-BC00-4429-A5BB-F63D9445A42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EA83-574B-43E9-A9A3-BA0E80C0D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007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130AA-BC00-4429-A5BB-F63D9445A42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EA83-574B-43E9-A9A3-BA0E80C0D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241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130AA-BC00-4429-A5BB-F63D9445A42E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5EA83-574B-43E9-A9A3-BA0E80C0D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95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P(H</a:t>
            </a:r>
            <a:r>
              <a:rPr lang="en-US" baseline="-25000" dirty="0" smtClean="0"/>
              <a:t>0</a:t>
            </a:r>
            <a:r>
              <a:rPr lang="en-US" dirty="0" smtClean="0"/>
              <a:t>|X) is very different from P(X|H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650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P(X|H</a:t>
            </a:r>
            <a:r>
              <a:rPr lang="en-US" baseline="-25000" dirty="0" smtClean="0"/>
              <a:t>0</a:t>
            </a:r>
            <a:r>
              <a:rPr lang="en-US" dirty="0" smtClean="0"/>
              <a:t>) – p-value (probability of observing the data, given null hypothesis is true</a:t>
            </a:r>
          </a:p>
          <a:p>
            <a:r>
              <a:rPr lang="en-US" dirty="0" smtClean="0"/>
              <a:t>P(</a:t>
            </a:r>
            <a:r>
              <a:rPr lang="en-US" dirty="0" err="1" smtClean="0"/>
              <a:t>X|H</a:t>
            </a:r>
            <a:r>
              <a:rPr lang="en-US" baseline="-25000" dirty="0" err="1" smtClean="0"/>
              <a:t>a</a:t>
            </a:r>
            <a:r>
              <a:rPr lang="en-US" dirty="0" smtClean="0"/>
              <a:t>) </a:t>
            </a:r>
            <a:r>
              <a:rPr lang="en-US" smtClean="0"/>
              <a:t>– </a:t>
            </a:r>
            <a:r>
              <a:rPr lang="en-US" smtClean="0"/>
              <a:t>(</a:t>
            </a:r>
            <a:r>
              <a:rPr lang="en-US" dirty="0" smtClean="0"/>
              <a:t>probability of observing the data, given alternative hypothesis is true</a:t>
            </a:r>
          </a:p>
          <a:p>
            <a:r>
              <a:rPr lang="en-US" dirty="0" smtClean="0"/>
              <a:t>We, of course, have two more probabilities</a:t>
            </a:r>
          </a:p>
          <a:p>
            <a:r>
              <a:rPr lang="en-US" dirty="0" smtClean="0"/>
              <a:t>P(H</a:t>
            </a:r>
            <a:r>
              <a:rPr lang="en-US" baseline="-25000" dirty="0" smtClean="0"/>
              <a:t>0</a:t>
            </a:r>
            <a:r>
              <a:rPr lang="en-US" dirty="0" smtClean="0"/>
              <a:t>) – probability null is true (and it can be very different, say, if we are looking for a sick person in a general population, it can be 1%</a:t>
            </a:r>
          </a:p>
          <a:p>
            <a:r>
              <a:rPr lang="en-US" dirty="0" smtClean="0"/>
              <a:t>P(H</a:t>
            </a:r>
            <a:r>
              <a:rPr lang="en-US" baseline="-25000" dirty="0" smtClean="0"/>
              <a:t>a</a:t>
            </a:r>
            <a:r>
              <a:rPr lang="en-US" dirty="0" smtClean="0"/>
              <a:t>) – suppose here we say alternative means not null, so it is 1-P(H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99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Bayes formula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828800"/>
            <a:ext cx="5260413" cy="1487301"/>
          </a:xfr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3352800"/>
            <a:ext cx="8229600" cy="2773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We can easily see that probability null is true, given the data is P(H</a:t>
            </a:r>
            <a:r>
              <a:rPr lang="en-US" baseline="-25000" dirty="0" smtClean="0"/>
              <a:t>0</a:t>
            </a:r>
            <a:r>
              <a:rPr lang="en-US" dirty="0" smtClean="0"/>
              <a:t>|X)</a:t>
            </a:r>
          </a:p>
          <a:p>
            <a:r>
              <a:rPr lang="en-US" dirty="0" smtClean="0"/>
              <a:t>Now, just plugging in several scenarios would show us that P(H</a:t>
            </a:r>
            <a:r>
              <a:rPr lang="en-US" baseline="-25000" dirty="0" smtClean="0"/>
              <a:t>0</a:t>
            </a:r>
            <a:r>
              <a:rPr lang="en-US" dirty="0" smtClean="0"/>
              <a:t>|X) is very different from P(X|H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8004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Several scenarios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8473066"/>
              </p:ext>
            </p:extLst>
          </p:nvPr>
        </p:nvGraphicFramePr>
        <p:xfrm>
          <a:off x="3581400" y="3352800"/>
          <a:ext cx="4983480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1160"/>
                <a:gridCol w="1661160"/>
                <a:gridCol w="1661160"/>
              </a:tblGrid>
              <a:tr h="142240">
                <a:tc>
                  <a:txBody>
                    <a:bodyPr/>
                    <a:lstStyle/>
                    <a:p>
                      <a:r>
                        <a:rPr lang="en-US" dirty="0" smtClean="0"/>
                        <a:t>P(H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P(H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dirty="0" smtClean="0"/>
                        <a:t>|X)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Suppose P(X|H</a:t>
            </a:r>
            <a:r>
              <a:rPr lang="en-US" baseline="-25000" dirty="0" smtClean="0"/>
              <a:t>0</a:t>
            </a:r>
            <a:r>
              <a:rPr lang="en-US" dirty="0" smtClean="0"/>
              <a:t>)=0.05 and P(</a:t>
            </a:r>
            <a:r>
              <a:rPr lang="en-US" dirty="0" err="1" smtClean="0"/>
              <a:t>X|H</a:t>
            </a:r>
            <a:r>
              <a:rPr lang="en-US" baseline="-25000" dirty="0" err="1"/>
              <a:t>a</a:t>
            </a:r>
            <a:r>
              <a:rPr lang="en-US" dirty="0" smtClean="0"/>
              <a:t>)=0.80</a:t>
            </a:r>
          </a:p>
          <a:p>
            <a:r>
              <a:rPr lang="en-US" dirty="0" smtClean="0"/>
              <a:t>Now, depending on the probability of H</a:t>
            </a:r>
            <a:r>
              <a:rPr lang="en-US" baseline="-25000" dirty="0" smtClean="0"/>
              <a:t>0</a:t>
            </a:r>
            <a:r>
              <a:rPr lang="en-US" dirty="0" smtClean="0"/>
              <a:t> we would get very different results: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241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177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P(H0|X) is very different from P(X|H0) </vt:lpstr>
      <vt:lpstr>PowerPoint Presentation</vt:lpstr>
      <vt:lpstr>Bayes formula</vt:lpstr>
      <vt:lpstr>Several scenarios</vt:lpstr>
    </vt:vector>
  </TitlesOfParts>
  <Company>The University of North Carolina at Chapel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 User</dc:creator>
  <cp:lastModifiedBy>Lenovo User</cp:lastModifiedBy>
  <cp:revision>10</cp:revision>
  <dcterms:created xsi:type="dcterms:W3CDTF">2016-04-05T15:37:31Z</dcterms:created>
  <dcterms:modified xsi:type="dcterms:W3CDTF">2016-04-05T17:03:56Z</dcterms:modified>
</cp:coreProperties>
</file>