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E6-CFC4-49D3-9726-150FD30FD528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0916-4355-4756-B094-917A7EE3E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75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E6-CFC4-49D3-9726-150FD30FD528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0916-4355-4756-B094-917A7EE3E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3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E6-CFC4-49D3-9726-150FD30FD528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0916-4355-4756-B094-917A7EE3E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58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E6-CFC4-49D3-9726-150FD30FD528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0916-4355-4756-B094-917A7EE3E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45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E6-CFC4-49D3-9726-150FD30FD528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0916-4355-4756-B094-917A7EE3E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06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E6-CFC4-49D3-9726-150FD30FD528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0916-4355-4756-B094-917A7EE3E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9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E6-CFC4-49D3-9726-150FD30FD528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0916-4355-4756-B094-917A7EE3E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14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E6-CFC4-49D3-9726-150FD30FD528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0916-4355-4756-B094-917A7EE3E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76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E6-CFC4-49D3-9726-150FD30FD528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0916-4355-4756-B094-917A7EE3E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8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E6-CFC4-49D3-9726-150FD30FD528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0916-4355-4756-B094-917A7EE3E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29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1EE6-CFC4-49D3-9726-150FD30FD528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80916-4355-4756-B094-917A7EE3E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41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11EE6-CFC4-49D3-9726-150FD30FD528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80916-4355-4756-B094-917A7EE3E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8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TReC</a:t>
            </a:r>
            <a:r>
              <a:rPr lang="en-US" dirty="0" smtClean="0"/>
              <a:t> model for (up to) 8 original subgroups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93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Ch4: RIX model (NB1)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4549" y="1536702"/>
            <a:ext cx="7791451" cy="47116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/>
              <a:t>Mean value of total expression can be derived from  the model for allele-specific expression in a fashion similar to Zou at al. 2014 model for two reciprocal crosses:</a:t>
            </a:r>
          </a:p>
          <a:p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1" y="3848502"/>
            <a:ext cx="6858000" cy="14527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0" y="2998114"/>
            <a:ext cx="2514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where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2" y="2755743"/>
            <a:ext cx="3124199" cy="8972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62200" y="5478960"/>
            <a:ext cx="739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To account for over-dispersion  we would model total expression with Negative Binomial distribution</a:t>
            </a:r>
          </a:p>
        </p:txBody>
      </p:sp>
    </p:spTree>
    <p:extLst>
      <p:ext uri="{BB962C8B-B14F-4D97-AF65-F5344CB8AC3E}">
        <p14:creationId xmlns:p14="http://schemas.microsoft.com/office/powerpoint/2010/main" val="91993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Ch4 RIX model (NB2)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200" dirty="0"/>
              <a:t>Derivation of </a:t>
            </a:r>
            <a:r>
              <a:rPr lang="en-US" sz="2200" dirty="0" err="1">
                <a:latin typeface="Symbol" panose="05050102010706020507" pitchFamily="18" charset="2"/>
              </a:rPr>
              <a:t>h</a:t>
            </a:r>
            <a:r>
              <a:rPr lang="en-US" sz="2200" baseline="-25000" dirty="0" err="1"/>
              <a:t>s</a:t>
            </a:r>
            <a:r>
              <a:rPr lang="en-US" sz="2200" dirty="0"/>
              <a:t>  requires a bit more housekeeping in general case compared to 2 by 2 cross, but general idea is very similar.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200" dirty="0"/>
              <a:t>If we have A</a:t>
            </a:r>
            <a:r>
              <a:rPr lang="en-US" sz="2200" baseline="-25000" dirty="0"/>
              <a:t>i</a:t>
            </a:r>
            <a:r>
              <a:rPr lang="en-US" sz="2200" dirty="0"/>
              <a:t>A</a:t>
            </a:r>
            <a:r>
              <a:rPr lang="en-US" sz="2200" baseline="-25000" dirty="0"/>
              <a:t>j</a:t>
            </a:r>
            <a:r>
              <a:rPr lang="en-US" sz="2200" dirty="0"/>
              <a:t>, then both crosses are b</a:t>
            </a:r>
            <a:r>
              <a:rPr lang="en-US" sz="2200" baseline="-25000" dirty="0"/>
              <a:t>1(min(</a:t>
            </a:r>
            <a:r>
              <a:rPr lang="en-US" sz="2200" baseline="-25000" dirty="0" err="1"/>
              <a:t>i,j</a:t>
            </a:r>
            <a:r>
              <a:rPr lang="en-US" sz="2200" baseline="-25000" dirty="0"/>
              <a:t>)-1)</a:t>
            </a:r>
            <a:r>
              <a:rPr lang="en-US" sz="2200" dirty="0"/>
              <a:t> = b</a:t>
            </a:r>
            <a:r>
              <a:rPr lang="en-US" sz="2200" baseline="-25000" dirty="0"/>
              <a:t>1</a:t>
            </a:r>
            <a:r>
              <a:rPr lang="en-US" sz="2200" dirty="0"/>
              <a:t>+…+b</a:t>
            </a:r>
            <a:r>
              <a:rPr lang="en-US" sz="2200" baseline="-25000" dirty="0"/>
              <a:t>min(</a:t>
            </a:r>
            <a:r>
              <a:rPr lang="en-US" sz="2200" baseline="-25000" dirty="0" err="1"/>
              <a:t>i,j</a:t>
            </a:r>
            <a:r>
              <a:rPr lang="en-US" sz="2200" baseline="-25000" dirty="0"/>
              <a:t>)-1</a:t>
            </a:r>
            <a:r>
              <a:rPr lang="en-US" sz="2200" dirty="0"/>
              <a:t> above the baseline value, and after that the remainder extra is written the same way as in Zou at al. 2014. For example, for A</a:t>
            </a:r>
            <a:r>
              <a:rPr lang="en-US" sz="2200" baseline="-25000" dirty="0"/>
              <a:t>7</a:t>
            </a:r>
            <a:r>
              <a:rPr lang="en-US" sz="2200" dirty="0"/>
              <a:t>A</a:t>
            </a:r>
            <a:r>
              <a:rPr lang="en-US" sz="2200" baseline="-25000" dirty="0"/>
              <a:t>8</a:t>
            </a:r>
            <a:r>
              <a:rPr lang="en-US" sz="2200" dirty="0"/>
              <a:t> and A</a:t>
            </a:r>
            <a:r>
              <a:rPr lang="en-US" sz="2200" baseline="-25000" dirty="0"/>
              <a:t>8</a:t>
            </a:r>
            <a:r>
              <a:rPr lang="en-US" sz="2200" dirty="0"/>
              <a:t>A</a:t>
            </a:r>
            <a:r>
              <a:rPr lang="en-US" sz="2200" baseline="-25000" dirty="0"/>
              <a:t>7 </a:t>
            </a:r>
            <a:r>
              <a:rPr lang="en-US" sz="2200" dirty="0"/>
              <a:t>we have: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1" y="4267201"/>
            <a:ext cx="7135221" cy="12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83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Ch4: RIX model. Ending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181" y="2590801"/>
            <a:ext cx="7579002" cy="5974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1" y="1905001"/>
            <a:ext cx="75877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Subtracting base group A</a:t>
            </a:r>
            <a:r>
              <a:rPr lang="en-US" sz="2200" baseline="-25000" dirty="0"/>
              <a:t>1</a:t>
            </a:r>
            <a:r>
              <a:rPr lang="en-US" sz="2200" dirty="0"/>
              <a:t>A</a:t>
            </a:r>
            <a:r>
              <a:rPr lang="en-US" sz="2200" baseline="-25000" dirty="0"/>
              <a:t>1</a:t>
            </a:r>
            <a:r>
              <a:rPr lang="en-US" sz="2200" dirty="0"/>
              <a:t> we get an offset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9801" y="3429000"/>
            <a:ext cx="77183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This model for total and allele-specific counts essentially can be viewed as a generalization of Zou at al. paper from n=2 to general n</a:t>
            </a:r>
          </a:p>
          <a:p>
            <a:endParaRPr lang="en-US" sz="2200" dirty="0"/>
          </a:p>
          <a:p>
            <a:r>
              <a:rPr lang="en-US" sz="2200" dirty="0"/>
              <a:t>Additionally, we consider extending Zou at al model of </a:t>
            </a:r>
            <a:r>
              <a:rPr lang="en-US" sz="2200" i="1" dirty="0" err="1"/>
              <a:t>Xce</a:t>
            </a:r>
            <a:r>
              <a:rPr lang="en-US" sz="2200" dirty="0"/>
              <a:t> effect on X chromosome in a similar.</a:t>
            </a:r>
          </a:p>
        </p:txBody>
      </p:sp>
    </p:spTree>
    <p:extLst>
      <p:ext uri="{BB962C8B-B14F-4D97-AF65-F5344CB8AC3E}">
        <p14:creationId xmlns:p14="http://schemas.microsoft.com/office/powerpoint/2010/main" val="242388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Strain origins taken from the matrices of founder mice (GRc38)</a:t>
            </a:r>
          </a:p>
          <a:p>
            <a:pPr marL="0" indent="0">
              <a:buNone/>
            </a:pPr>
            <a:r>
              <a:rPr lang="en-US" dirty="0"/>
              <a:t>http://csbio.unc.edu/CCstatus/index.py?run=FounderProbs</a:t>
            </a:r>
          </a:p>
          <a:p>
            <a:pPr marL="0" indent="0">
              <a:buNone/>
            </a:pPr>
            <a:r>
              <a:rPr lang="en-US" dirty="0" smtClean="0"/>
              <a:t>(took </a:t>
            </a:r>
            <a:r>
              <a:rPr lang="en-US" dirty="0"/>
              <a:t>markers from build </a:t>
            </a:r>
            <a:r>
              <a:rPr lang="en-US" dirty="0" smtClean="0"/>
              <a:t>38)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Counts were produced from a hisat2 mapping vs GRc38 built and corresponding gene annotation.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228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208" y="218229"/>
            <a:ext cx="10515600" cy="1325563"/>
          </a:xfrm>
        </p:spPr>
        <p:txBody>
          <a:bodyPr/>
          <a:lstStyle/>
          <a:p>
            <a:r>
              <a:rPr lang="en-US" dirty="0" smtClean="0"/>
              <a:t>Strain and treatment effects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949970"/>
              </p:ext>
            </p:extLst>
          </p:nvPr>
        </p:nvGraphicFramePr>
        <p:xfrm>
          <a:off x="843150" y="2542240"/>
          <a:ext cx="1041465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1356"/>
                <a:gridCol w="1844507"/>
                <a:gridCol w="1860516"/>
                <a:gridCol w="2001170"/>
                <a:gridCol w="2387109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#tested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#significant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%significant </a:t>
                      </a:r>
                      <a:r>
                        <a:rPr lang="en-US" sz="2400" dirty="0" err="1" smtClean="0"/>
                        <a:t>qval</a:t>
                      </a:r>
                      <a:r>
                        <a:rPr lang="en-US" sz="2400" dirty="0" smtClean="0"/>
                        <a:t>=.05</a:t>
                      </a:r>
                      <a:r>
                        <a:rPr lang="en-US" sz="2400" baseline="0" dirty="0" smtClean="0"/>
                        <a:t> (.25)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Median</a:t>
                      </a:r>
                      <a:r>
                        <a:rPr lang="en-US" sz="2400" baseline="0" dirty="0" smtClean="0"/>
                        <a:t> #samples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Baseline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19,140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9,754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51.0%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All mice</a:t>
                      </a:r>
                      <a:r>
                        <a:rPr lang="en-US" sz="2400" baseline="0" dirty="0" smtClean="0"/>
                        <a:t> (strain)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17,281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13,068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72.9%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162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All mice</a:t>
                      </a:r>
                      <a:r>
                        <a:rPr lang="en-US" sz="2400" baseline="0" dirty="0" smtClean="0"/>
                        <a:t> (treat)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17,281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91</a:t>
                      </a:r>
                      <a:r>
                        <a:rPr lang="ru-RU" sz="2400" dirty="0" smtClean="0"/>
                        <a:t>(</a:t>
                      </a:r>
                      <a:r>
                        <a:rPr lang="en-US" sz="2400" dirty="0" smtClean="0"/>
                        <a:t>442</a:t>
                      </a:r>
                      <a:r>
                        <a:rPr lang="ru-RU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0.51%</a:t>
                      </a:r>
                      <a:r>
                        <a:rPr lang="en-US" sz="2400" baseline="0" dirty="0" smtClean="0"/>
                        <a:t> (2.47%)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162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6275" y="1543792"/>
            <a:ext cx="103315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Using full dataset with treatment or just a baseline non-treated mice we get majority of genes having a significant gene effect at </a:t>
            </a:r>
            <a:r>
              <a:rPr lang="en-US" sz="2400" dirty="0" smtClean="0">
                <a:latin typeface="Symbol" panose="05050102010706020507" pitchFamily="18" charset="2"/>
              </a:rPr>
              <a:t>a</a:t>
            </a:r>
            <a:r>
              <a:rPr lang="en-US" sz="2400" dirty="0" smtClean="0"/>
              <a:t>=0.05</a:t>
            </a:r>
          </a:p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4996584"/>
            <a:ext cx="104196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baseline_add_p05.csv contains p-values for baseline fitted genes with significant </a:t>
            </a:r>
            <a:r>
              <a:rPr lang="en-US" dirty="0"/>
              <a:t> (p-</a:t>
            </a:r>
            <a:r>
              <a:rPr lang="en-US" dirty="0" err="1"/>
              <a:t>val</a:t>
            </a:r>
            <a:r>
              <a:rPr lang="en-US" dirty="0"/>
              <a:t>=0.05</a:t>
            </a:r>
            <a:r>
              <a:rPr lang="en-US" dirty="0" smtClean="0"/>
              <a:t>) strain effect</a:t>
            </a:r>
          </a:p>
          <a:p>
            <a:r>
              <a:rPr lang="en-US" dirty="0" smtClean="0"/>
              <a:t>- sign_trt_summ_q25.csv </a:t>
            </a:r>
            <a:r>
              <a:rPr lang="en-US" dirty="0" smtClean="0"/>
              <a:t>contains p-values and q-values for genes with significant (q-</a:t>
            </a:r>
            <a:r>
              <a:rPr lang="en-US" dirty="0" err="1" smtClean="0"/>
              <a:t>val</a:t>
            </a:r>
            <a:r>
              <a:rPr lang="en-US" dirty="0" smtClean="0"/>
              <a:t>=0.25) treatment </a:t>
            </a:r>
            <a:r>
              <a:rPr lang="en-US" dirty="0" smtClean="0"/>
              <a:t>effect (log10 mean expression by </a:t>
            </a:r>
            <a:r>
              <a:rPr lang="en-US" dirty="0" smtClean="0"/>
              <a:t>treatment and cross for each significant </a:t>
            </a:r>
            <a:r>
              <a:rPr lang="en-US" dirty="0"/>
              <a:t>gene is in </a:t>
            </a:r>
            <a:r>
              <a:rPr lang="en-US" dirty="0" smtClean="0"/>
              <a:t>sign_trt_genes.pdf)</a:t>
            </a:r>
            <a:endParaRPr lang="en-US" dirty="0" smtClean="0"/>
          </a:p>
          <a:p>
            <a:r>
              <a:rPr lang="en-US" dirty="0" smtClean="0"/>
              <a:t>- sign_add_summ_p05.csv </a:t>
            </a:r>
            <a:r>
              <a:rPr lang="en-US" dirty="0"/>
              <a:t>contains p-values and q-values for genes with significant </a:t>
            </a:r>
            <a:r>
              <a:rPr lang="en-US" dirty="0" smtClean="0"/>
              <a:t>(p-</a:t>
            </a:r>
            <a:r>
              <a:rPr lang="en-US" dirty="0" err="1" smtClean="0"/>
              <a:t>val</a:t>
            </a:r>
            <a:r>
              <a:rPr lang="en-US" dirty="0" smtClean="0"/>
              <a:t>=0.05</a:t>
            </a:r>
            <a:r>
              <a:rPr lang="en-US" dirty="0"/>
              <a:t>) treatment </a:t>
            </a:r>
            <a:r>
              <a:rPr lang="en-US" dirty="0" smtClean="0"/>
              <a:t>effect</a:t>
            </a:r>
          </a:p>
        </p:txBody>
      </p:sp>
    </p:spTree>
    <p:extLst>
      <p:ext uri="{BB962C8B-B14F-4D97-AF65-F5344CB8AC3E}">
        <p14:creationId xmlns:p14="http://schemas.microsoft.com/office/powerpoint/2010/main" val="182050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pathways (using DAVID)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Located in folder </a:t>
            </a:r>
            <a:r>
              <a:rPr lang="en-US" dirty="0" err="1" smtClean="0"/>
              <a:t>davidqval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All the files are located in the folder</a:t>
            </a:r>
          </a:p>
          <a:p>
            <a:r>
              <a:rPr lang="en-US" dirty="0" smtClean="0"/>
              <a:t>www.bios.unc.edu</a:t>
            </a:r>
            <a:r>
              <a:rPr lang="en-US" dirty="0"/>
              <a:t>/~zhabotyn/code/RIX/2017_10_18/</a:t>
            </a:r>
          </a:p>
        </p:txBody>
      </p:sp>
    </p:spTree>
    <p:extLst>
      <p:ext uri="{BB962C8B-B14F-4D97-AF65-F5344CB8AC3E}">
        <p14:creationId xmlns:p14="http://schemas.microsoft.com/office/powerpoint/2010/main" val="3927768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 chromosome summarization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94 female samples, 539 expressed genes</a:t>
            </a:r>
          </a:p>
          <a:p>
            <a:r>
              <a:rPr lang="en-US" dirty="0" smtClean="0"/>
              <a:t>Define a gene to be expressed if at least half the samples would have at least 10 normalized read counts</a:t>
            </a:r>
          </a:p>
          <a:p>
            <a:r>
              <a:rPr lang="en-US" dirty="0"/>
              <a:t>Table </a:t>
            </a:r>
            <a:r>
              <a:rPr lang="en-US" dirty="0" smtClean="0"/>
              <a:t>Xexpression_by_cross.csv contains mean normalized counts per cross and treatment status.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791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440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Wingdings</vt:lpstr>
      <vt:lpstr>Office Theme</vt:lpstr>
      <vt:lpstr>TReC model for (up to) 8 original subgroups</vt:lpstr>
      <vt:lpstr>Ch4: RIX model (NB1)</vt:lpstr>
      <vt:lpstr>Ch4 RIX model (NB2)</vt:lpstr>
      <vt:lpstr>Ch4: RIX model. Ending</vt:lpstr>
      <vt:lpstr>Data</vt:lpstr>
      <vt:lpstr>Strain and treatment effects</vt:lpstr>
      <vt:lpstr>Treatment pathways (using DAVID)</vt:lpstr>
      <vt:lpstr>X chromosome summarization</vt:lpstr>
    </vt:vector>
  </TitlesOfParts>
  <Company>UNC-CH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TReC model for (up to) 8 original subgroups</dc:title>
  <dc:creator>Zhabotynsky, Vasyl</dc:creator>
  <cp:lastModifiedBy>Zhabotynsky, Vasyl</cp:lastModifiedBy>
  <cp:revision>31</cp:revision>
  <dcterms:created xsi:type="dcterms:W3CDTF">2017-09-29T18:12:35Z</dcterms:created>
  <dcterms:modified xsi:type="dcterms:W3CDTF">2017-10-18T11:56:40Z</dcterms:modified>
</cp:coreProperties>
</file>