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B979-A0D2-4A0C-A642-6BB3B9A48301}" type="datetimeFigureOut">
              <a:rPr lang="zh-CN" altLang="en-US" smtClean="0"/>
              <a:t>2015-7-30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26D5-7EC0-46F7-9579-55C2E61CC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5252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B979-A0D2-4A0C-A642-6BB3B9A48301}" type="datetimeFigureOut">
              <a:rPr lang="zh-CN" altLang="en-US" smtClean="0"/>
              <a:t>2015-7-30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26D5-7EC0-46F7-9579-55C2E61CC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0442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B979-A0D2-4A0C-A642-6BB3B9A48301}" type="datetimeFigureOut">
              <a:rPr lang="zh-CN" altLang="en-US" smtClean="0"/>
              <a:t>2015-7-30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26D5-7EC0-46F7-9579-55C2E61CC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7079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B979-A0D2-4A0C-A642-6BB3B9A48301}" type="datetimeFigureOut">
              <a:rPr lang="zh-CN" altLang="en-US" smtClean="0"/>
              <a:t>2015-7-30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26D5-7EC0-46F7-9579-55C2E61CC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93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B979-A0D2-4A0C-A642-6BB3B9A48301}" type="datetimeFigureOut">
              <a:rPr lang="zh-CN" altLang="en-US" smtClean="0"/>
              <a:t>2015-7-30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26D5-7EC0-46F7-9579-55C2E61CC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2046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B979-A0D2-4A0C-A642-6BB3B9A48301}" type="datetimeFigureOut">
              <a:rPr lang="zh-CN" altLang="en-US" smtClean="0"/>
              <a:t>2015-7-30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26D5-7EC0-46F7-9579-55C2E61CC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814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B979-A0D2-4A0C-A642-6BB3B9A48301}" type="datetimeFigureOut">
              <a:rPr lang="zh-CN" altLang="en-US" smtClean="0"/>
              <a:t>2015-7-30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26D5-7EC0-46F7-9579-55C2E61CC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1266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B979-A0D2-4A0C-A642-6BB3B9A48301}" type="datetimeFigureOut">
              <a:rPr lang="zh-CN" altLang="en-US" smtClean="0"/>
              <a:t>2015-7-30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26D5-7EC0-46F7-9579-55C2E61CC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45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B979-A0D2-4A0C-A642-6BB3B9A48301}" type="datetimeFigureOut">
              <a:rPr lang="zh-CN" altLang="en-US" smtClean="0"/>
              <a:t>2015-7-30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26D5-7EC0-46F7-9579-55C2E61CC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9646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B979-A0D2-4A0C-A642-6BB3B9A48301}" type="datetimeFigureOut">
              <a:rPr lang="zh-CN" altLang="en-US" smtClean="0"/>
              <a:t>2015-7-30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26D5-7EC0-46F7-9579-55C2E61CC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655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B979-A0D2-4A0C-A642-6BB3B9A48301}" type="datetimeFigureOut">
              <a:rPr lang="zh-CN" altLang="en-US" smtClean="0"/>
              <a:t>2015-7-30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26D5-7EC0-46F7-9579-55C2E61CC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8443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6B979-A0D2-4A0C-A642-6BB3B9A48301}" type="datetimeFigureOut">
              <a:rPr lang="zh-CN" altLang="en-US" smtClean="0"/>
              <a:t>2015-7-30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526D5-7EC0-46F7-9579-55C2E61CC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0694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430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Dropbox\Manuscripts\Presentations\StJude\figs\MRR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372" y="1628800"/>
            <a:ext cx="6054167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Generalized Low Rank Regression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77695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Multivariate regression</a:t>
            </a: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Matrix decomposition to reduce dimension</a:t>
            </a:r>
            <a:endParaRPr lang="zh-CN" altLang="en-US" dirty="0"/>
          </a:p>
        </p:txBody>
      </p:sp>
      <p:pic>
        <p:nvPicPr>
          <p:cNvPr id="1026" name="Picture 2" descr="E:\Dropbox\Manuscripts\Presentations\StJude\figs\GLR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141" y="4293096"/>
            <a:ext cx="6940870" cy="2311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918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Prior Distributions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𝑙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~</m:t>
                    </m:r>
                    <m:r>
                      <a:rPr lang="en-US" altLang="zh-CN" b="0" i="1" smtClean="0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/>
                          </a:rPr>
                          <m:t>0,</m:t>
                        </m:r>
                        <m:sSubSup>
                          <m:sSubSup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𝛿</m:t>
                            </m:r>
                          </m:sub>
                          <m:sup>
                            <m:r>
                              <a:rPr lang="en-US" altLang="zh-CN" b="0" i="1" smtClean="0">
                                <a:latin typeface="Cambria Math"/>
                              </a:rPr>
                              <m:t>−1</m:t>
                            </m:r>
                          </m:sup>
                        </m:sSubSup>
                      </m:e>
                    </m:d>
                    <m:r>
                      <a:rPr lang="en-US" altLang="zh-CN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𝜏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𝛿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~</m:t>
                    </m:r>
                    <m:r>
                      <a:rPr lang="en-US" altLang="zh-CN" b="0" i="1" smtClean="0">
                        <a:latin typeface="Cambria Math"/>
                      </a:rPr>
                      <m:t>𝐺𝑎𝑚𝑚𝑎</m:t>
                    </m:r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en-US" altLang="zh-CN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𝑙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~</m:t>
                    </m:r>
                    <m:r>
                      <a:rPr lang="en-US" altLang="zh-CN" b="0" i="1" smtClean="0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/>
                          </a:rPr>
                          <m:t>0,</m:t>
                        </m:r>
                        <m:sSubSup>
                          <m:sSubSup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𝑢</m:t>
                            </m:r>
                          </m:sub>
                          <m:sup>
                            <m:r>
                              <a:rPr lang="en-US" altLang="zh-CN" b="0" i="1" smtClean="0">
                                <a:latin typeface="Cambria Math"/>
                              </a:rPr>
                              <m:t>−1</m:t>
                            </m:r>
                          </m:sup>
                        </m:sSubSup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</m:e>
                    </m:d>
                    <m:r>
                      <a:rPr lang="en-US" altLang="zh-CN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𝜏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𝑢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~</m:t>
                    </m:r>
                    <m:r>
                      <a:rPr lang="en-US" altLang="zh-CN" b="0" i="1" smtClean="0">
                        <a:latin typeface="Cambria Math"/>
                      </a:rPr>
                      <m:t>𝐺𝑎𝑚𝑚𝑎</m:t>
                    </m:r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en-US" altLang="zh-CN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𝑙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~</m:t>
                    </m:r>
                    <m:r>
                      <a:rPr lang="en-US" altLang="zh-CN" b="0" i="1" smtClean="0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/>
                          </a:rPr>
                          <m:t>0,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𝑑𝑖𝑎𝑔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pPr>
                          <m:e>
                            <m:sSubSup>
                              <m:sSubSupPr>
                                <m:ctrlPr>
                                  <a:rPr lang="en-US" altLang="zh-CN" b="0" i="1" smtClean="0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𝑣</m:t>
                                </m:r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,1</m:t>
                                </m:r>
                              </m:sub>
                              <m:sup/>
                            </m:sSubSup>
                          </m:e>
                          <m:sup>
                            <m:r>
                              <a:rPr lang="en-US" altLang="zh-CN" b="0" i="1" smtClean="0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/>
                          </a:rPr>
                          <m:t>,…,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pPr>
                          <m:e>
                            <m:sSubSup>
                              <m:sSubSupPr>
                                <m:ctrlPr>
                                  <a:rPr lang="en-US" altLang="zh-CN" b="0" i="1" smtClean="0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𝑣</m:t>
                                </m:r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𝑑</m:t>
                                </m:r>
                              </m:sub>
                              <m:sup/>
                            </m:sSubSup>
                          </m:e>
                          <m:sup>
                            <m:r>
                              <a:rPr lang="en-US" altLang="zh-CN" b="0" i="1" smtClean="0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/>
                          </a:rPr>
                          <m:t>) </m:t>
                        </m:r>
                      </m:e>
                    </m:d>
                    <m:r>
                      <a:rPr lang="en-US" altLang="zh-CN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𝜏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𝑣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,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~</m:t>
                    </m:r>
                    <m:r>
                      <a:rPr lang="en-US" altLang="zh-CN" b="0" i="1" smtClean="0">
                        <a:latin typeface="Cambria Math"/>
                      </a:rPr>
                      <m:t>𝐺𝑎𝑚𝑚𝑎</m:t>
                    </m:r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en-US" altLang="zh-CN" b="0" dirty="0" smtClean="0"/>
              </a:p>
              <a:p>
                <a:r>
                  <a:rPr lang="en-US" altLang="zh-CN" b="0" dirty="0" smtClean="0"/>
                  <a:t>For additional low-dimensional covariates (clinical/demographic) without matrix factorization, the elements in the regression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𝑗𝑘</m:t>
                        </m:r>
                      </m:sub>
                    </m:sSub>
                  </m:oMath>
                </a14:m>
                <a:endParaRPr lang="en-US" altLang="zh-CN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𝑗𝑘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~</m:t>
                    </m:r>
                    <m:r>
                      <a:rPr lang="en-US" altLang="zh-CN" b="0" i="1" smtClean="0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/>
                          </a:rPr>
                          <m:t>0,</m:t>
                        </m:r>
                        <m:sSubSup>
                          <m:sSubSup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𝑏</m:t>
                            </m:r>
                          </m:sub>
                          <m:sup>
                            <m:r>
                              <a:rPr lang="en-US" altLang="zh-CN" b="0" i="1" smtClean="0">
                                <a:latin typeface="Cambria Math"/>
                              </a:rPr>
                              <m:t>−1</m:t>
                            </m:r>
                          </m:sup>
                        </m:sSubSup>
                      </m:e>
                    </m:d>
                    <m:r>
                      <a:rPr lang="en-US" altLang="zh-CN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𝜏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𝑏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~</m:t>
                    </m:r>
                    <m:r>
                      <a:rPr lang="en-US" altLang="zh-CN" b="0" i="1" smtClean="0">
                        <a:latin typeface="Cambria Math"/>
                      </a:rPr>
                      <m:t>𝐺𝑎𝑚𝑚𝑎</m:t>
                    </m:r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𝑔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en-US" altLang="zh-CN" b="0" dirty="0" smtClean="0"/>
              </a:p>
              <a:p>
                <a:endParaRPr lang="en-US" altLang="zh-CN" b="0" dirty="0" smtClean="0"/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r="-229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028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Unstructured Spatial Correlation of ROIs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/>
              </a:bodyPr>
              <a:lstStyle/>
              <a:p>
                <a:endParaRPr lang="en-US" altLang="zh-CN" dirty="0" smtClean="0"/>
              </a:p>
              <a:p>
                <a:endParaRPr lang="en-US" altLang="zh-CN" dirty="0"/>
              </a:p>
              <a:p>
                <a:endParaRPr lang="en-US" altLang="zh-CN" dirty="0" smtClean="0"/>
              </a:p>
              <a:p>
                <a:endParaRPr lang="en-US" altLang="zh-CN" dirty="0"/>
              </a:p>
              <a:p>
                <a:endParaRPr lang="en-US" altLang="zh-CN" dirty="0" smtClean="0"/>
              </a:p>
              <a:p>
                <a:endParaRPr lang="en-US" altLang="zh-CN" dirty="0" smtClean="0"/>
              </a:p>
              <a:p>
                <a:r>
                  <a:rPr lang="en-US" altLang="zh-CN" dirty="0" smtClean="0"/>
                  <a:t>Use Bayesian Factor Model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CN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/>
                      </a:rPr>
                      <m:t>Λ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𝜂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𝜉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1">
                <a:blip r:embed="rId2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E:\Dropbox\Manuscripts\Presentations\StJude\figs\SpatialCorrelationHeatmap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484784"/>
            <a:ext cx="3428728" cy="3428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494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Run the </a:t>
            </a:r>
            <a:r>
              <a:rPr lang="en-US" altLang="zh-CN" dirty="0" err="1" smtClean="0"/>
              <a:t>Matlab</a:t>
            </a:r>
            <a:r>
              <a:rPr lang="en-US" altLang="zh-CN" dirty="0" smtClean="0"/>
              <a:t> Program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The main program is </a:t>
            </a:r>
            <a:r>
              <a:rPr lang="en-US" altLang="zh-CN" dirty="0" err="1" smtClean="0"/>
              <a:t>GLRRmain.m</a:t>
            </a:r>
            <a:endParaRPr lang="zh-CN" altLang="zh-CN" dirty="0"/>
          </a:p>
          <a:p>
            <a:pPr lvl="1"/>
            <a:r>
              <a:rPr lang="en-US" altLang="zh-CN" dirty="0" smtClean="0"/>
              <a:t>Modify </a:t>
            </a:r>
            <a:r>
              <a:rPr lang="en-US" altLang="zh-CN" dirty="0"/>
              <a:t>line5 – line 17 for some </a:t>
            </a:r>
            <a:r>
              <a:rPr lang="en-US" altLang="zh-CN" dirty="0" smtClean="0"/>
              <a:t>constants and </a:t>
            </a:r>
            <a:r>
              <a:rPr lang="en-US" altLang="zh-CN" dirty="0" err="1" smtClean="0"/>
              <a:t>hyperparameters</a:t>
            </a:r>
            <a:endParaRPr lang="zh-CN" altLang="zh-CN" dirty="0"/>
          </a:p>
          <a:p>
            <a:pPr lvl="1"/>
            <a:r>
              <a:rPr lang="en-US" altLang="zh-CN" dirty="0" smtClean="0"/>
              <a:t>Modify </a:t>
            </a:r>
            <a:r>
              <a:rPr lang="en-US" altLang="zh-CN" dirty="0"/>
              <a:t>line21 – line 23 for input </a:t>
            </a:r>
            <a:r>
              <a:rPr lang="en-US" altLang="zh-CN" dirty="0" smtClean="0"/>
              <a:t>filenames</a:t>
            </a:r>
            <a:endParaRPr lang="zh-CN" altLang="zh-CN" dirty="0"/>
          </a:p>
          <a:p>
            <a:pPr lvl="1"/>
            <a:r>
              <a:rPr lang="en-US" altLang="zh-CN" dirty="0"/>
              <a:t>If you want to modify the </a:t>
            </a:r>
            <a:r>
              <a:rPr lang="en-US" altLang="zh-CN" dirty="0" err="1"/>
              <a:t>hyperparameters</a:t>
            </a:r>
            <a:r>
              <a:rPr lang="en-US" altLang="zh-CN" dirty="0"/>
              <a:t> for the infinite factor model, please modify the lines 7-10 of file </a:t>
            </a:r>
            <a:r>
              <a:rPr lang="en-US" altLang="zh-CN" dirty="0" err="1"/>
              <a:t>MlabFunctions</a:t>
            </a:r>
            <a:r>
              <a:rPr lang="en-US" altLang="zh-CN" dirty="0"/>
              <a:t>/</a:t>
            </a:r>
            <a:r>
              <a:rPr lang="en-US" altLang="zh-CN" dirty="0" err="1"/>
              <a:t>CovFactorLoading.m</a:t>
            </a:r>
            <a:endParaRPr lang="zh-CN" altLang="zh-CN" dirty="0"/>
          </a:p>
          <a:p>
            <a:pPr lvl="0"/>
            <a:r>
              <a:rPr lang="en-US" altLang="zh-CN" dirty="0"/>
              <a:t>Run </a:t>
            </a:r>
            <a:r>
              <a:rPr lang="en-US" altLang="zh-CN" dirty="0" err="1"/>
              <a:t>GLRRmain.m</a:t>
            </a:r>
            <a:endParaRPr lang="zh-CN" altLang="zh-CN" dirty="0"/>
          </a:p>
          <a:p>
            <a:pPr lvl="0"/>
            <a:r>
              <a:rPr lang="en-US" altLang="zh-CN" dirty="0"/>
              <a:t>Change lines 3-8 of file </a:t>
            </a:r>
            <a:r>
              <a:rPr lang="en-US" altLang="zh-CN" dirty="0" err="1"/>
              <a:t>PostProcessing.m</a:t>
            </a:r>
            <a:r>
              <a:rPr lang="en-US" altLang="zh-CN" dirty="0"/>
              <a:t> to output estimates and plot figures.</a:t>
            </a:r>
            <a:endParaRPr lang="zh-CN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593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Generalized Low Rank Regression</vt:lpstr>
      <vt:lpstr>Prior Distributions</vt:lpstr>
      <vt:lpstr>Unstructured Spatial Correlation of ROIs</vt:lpstr>
      <vt:lpstr>Run the Matlab Program</vt:lpstr>
    </vt:vector>
  </TitlesOfParts>
  <Company>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zl</dc:creator>
  <cp:lastModifiedBy>zl</cp:lastModifiedBy>
  <cp:revision>5</cp:revision>
  <dcterms:created xsi:type="dcterms:W3CDTF">2015-07-29T20:56:55Z</dcterms:created>
  <dcterms:modified xsi:type="dcterms:W3CDTF">2015-07-29T21:53:29Z</dcterms:modified>
</cp:coreProperties>
</file>