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Microsoft_Equation1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Microsoft_Equation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3" d="100"/>
          <a:sy n="103" d="100"/>
        </p:scale>
        <p:origin x="-105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6" Type="http://schemas.openxmlformats.org/officeDocument/2006/relationships/image" Target="../media/image6.emf"/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CF39-E16C-584B-B6E3-35726A155BE0}" type="datetimeFigureOut">
              <a:rPr lang="en-US" smtClean="0"/>
              <a:t>7/30/15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38959-6761-E242-95E6-638DFF1AE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09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CF39-E16C-584B-B6E3-35726A155BE0}" type="datetimeFigureOut">
              <a:rPr lang="en-US" smtClean="0"/>
              <a:t>7/30/15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38959-6761-E242-95E6-638DFF1AE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CF39-E16C-584B-B6E3-35726A155BE0}" type="datetimeFigureOut">
              <a:rPr lang="en-US" smtClean="0"/>
              <a:t>7/30/15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38959-6761-E242-95E6-638DFF1AE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57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7391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05000"/>
            <a:ext cx="36195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2500" y="1905000"/>
            <a:ext cx="3619500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2500" y="4076700"/>
            <a:ext cx="3619500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BC828-1516-4C38-A709-C0D6E0F74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59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CF39-E16C-584B-B6E3-35726A155BE0}" type="datetimeFigureOut">
              <a:rPr lang="en-US" smtClean="0"/>
              <a:t>7/30/15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38959-6761-E242-95E6-638DFF1AE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92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CF39-E16C-584B-B6E3-35726A155BE0}" type="datetimeFigureOut">
              <a:rPr lang="en-US" smtClean="0"/>
              <a:t>7/30/15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38959-6761-E242-95E6-638DFF1AE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32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CF39-E16C-584B-B6E3-35726A155BE0}" type="datetimeFigureOut">
              <a:rPr lang="en-US" smtClean="0"/>
              <a:t>7/30/15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38959-6761-E242-95E6-638DFF1AE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49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CF39-E16C-584B-B6E3-35726A155BE0}" type="datetimeFigureOut">
              <a:rPr lang="en-US" smtClean="0"/>
              <a:t>7/30/15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38959-6761-E242-95E6-638DFF1AE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0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CF39-E16C-584B-B6E3-35726A155BE0}" type="datetimeFigureOut">
              <a:rPr lang="en-US" smtClean="0"/>
              <a:t>7/30/15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38959-6761-E242-95E6-638DFF1AE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62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CF39-E16C-584B-B6E3-35726A155BE0}" type="datetimeFigureOut">
              <a:rPr lang="en-US" smtClean="0"/>
              <a:t>7/30/15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38959-6761-E242-95E6-638DFF1AE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70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CF39-E16C-584B-B6E3-35726A155BE0}" type="datetimeFigureOut">
              <a:rPr lang="en-US" smtClean="0"/>
              <a:t>7/30/15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38959-6761-E242-95E6-638DFF1AE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88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CF39-E16C-584B-B6E3-35726A155BE0}" type="datetimeFigureOut">
              <a:rPr lang="en-US" smtClean="0"/>
              <a:t>7/30/15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38959-6761-E242-95E6-638DFF1AE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68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7CF39-E16C-584B-B6E3-35726A155BE0}" type="datetimeFigureOut">
              <a:rPr lang="en-US" smtClean="0"/>
              <a:t>7/30/15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38959-6761-E242-95E6-638DFF1AE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7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5.emf"/><Relationship Id="rId14" Type="http://schemas.openxmlformats.org/officeDocument/2006/relationships/oleObject" Target="../embeddings/Microsoft_Equation1.bin"/><Relationship Id="rId15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5" Type="http://schemas.openxmlformats.org/officeDocument/2006/relationships/image" Target="../media/image7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2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3.emf"/><Relationship Id="rId10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9.e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10.emf"/><Relationship Id="rId9" Type="http://schemas.openxmlformats.org/officeDocument/2006/relationships/oleObject" Target="../embeddings/Microsoft_Equation2.bin"/><Relationship Id="rId10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itrc.org/projects/fadtts" TargetMode="External"/><Relationship Id="rId3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914400"/>
            <a:ext cx="7391400" cy="8382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Functional Mixed Effect Models</a:t>
            </a:r>
            <a:endParaRPr lang="en-US" sz="2800" b="1" dirty="0">
              <a:solidFill>
                <a:srgbClr val="000090"/>
              </a:solidFill>
            </a:endParaRPr>
          </a:p>
        </p:txBody>
      </p:sp>
      <p:graphicFrame>
        <p:nvGraphicFramePr>
          <p:cNvPr id="307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094575"/>
              </p:ext>
            </p:extLst>
          </p:nvPr>
        </p:nvGraphicFramePr>
        <p:xfrm>
          <a:off x="1066800" y="4648200"/>
          <a:ext cx="7250113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3" imgW="2997200" imgH="241300" progId="Equation.3">
                  <p:embed/>
                </p:oleObj>
              </mc:Choice>
              <mc:Fallback>
                <p:oleObj name="Equation" r:id="rId3" imgW="2997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648200"/>
                        <a:ext cx="7250113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3" name="TextBox 27"/>
          <p:cNvSpPr txBox="1">
            <a:spLocks noChangeArrowheads="1"/>
          </p:cNvSpPr>
          <p:nvPr/>
        </p:nvSpPr>
        <p:spPr bwMode="auto">
          <a:xfrm>
            <a:off x="533400" y="4038600"/>
            <a:ext cx="47846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 smtClean="0">
                <a:solidFill>
                  <a:srgbClr val="000090"/>
                </a:solidFill>
              </a:rPr>
              <a:t>Functional Mixed Effect Models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24400" y="1676400"/>
            <a:ext cx="3879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Spatial-temporal Process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27"/>
          <p:cNvSpPr txBox="1">
            <a:spLocks noChangeArrowheads="1"/>
          </p:cNvSpPr>
          <p:nvPr/>
        </p:nvSpPr>
        <p:spPr bwMode="auto">
          <a:xfrm>
            <a:off x="457200" y="1752600"/>
            <a:ext cx="2783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 smtClean="0">
                <a:solidFill>
                  <a:srgbClr val="000090"/>
                </a:solidFill>
              </a:rPr>
              <a:t>Longitudinal Data</a:t>
            </a:r>
            <a:endParaRPr lang="en-US" b="1" dirty="0">
              <a:solidFill>
                <a:srgbClr val="000090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86718"/>
            <a:ext cx="3124200" cy="1547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012328"/>
              </p:ext>
            </p:extLst>
          </p:nvPr>
        </p:nvGraphicFramePr>
        <p:xfrm>
          <a:off x="1905000" y="3352800"/>
          <a:ext cx="110648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6" imgW="457200" imgH="215900" progId="Equation.3">
                  <p:embed/>
                </p:oleObj>
              </mc:Choice>
              <mc:Fallback>
                <p:oleObj name="Equation" r:id="rId6" imgW="4572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352800"/>
                        <a:ext cx="1106487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118361"/>
              </p:ext>
            </p:extLst>
          </p:nvPr>
        </p:nvGraphicFramePr>
        <p:xfrm>
          <a:off x="1905000" y="2895600"/>
          <a:ext cx="1168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8" imgW="482600" imgH="215900" progId="Equation.3">
                  <p:embed/>
                </p:oleObj>
              </mc:Choice>
              <mc:Fallback>
                <p:oleObj name="Equation" r:id="rId8" imgW="4826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895600"/>
                        <a:ext cx="1168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910141"/>
              </p:ext>
            </p:extLst>
          </p:nvPr>
        </p:nvGraphicFramePr>
        <p:xfrm>
          <a:off x="1905000" y="2438400"/>
          <a:ext cx="11366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10" imgW="469900" imgH="215900" progId="Equation.3">
                  <p:embed/>
                </p:oleObj>
              </mc:Choice>
              <mc:Fallback>
                <p:oleObj name="Equation" r:id="rId10" imgW="469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438400"/>
                        <a:ext cx="11366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 bwMode="auto">
          <a:xfrm flipV="1">
            <a:off x="1752600" y="2590800"/>
            <a:ext cx="0" cy="12192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000090"/>
            </a:solidFill>
            <a:prstDash val="solid"/>
            <a:round/>
            <a:headEnd type="none" w="sm" len="sm"/>
            <a:tailEnd type="arrow" w="lg" len="lg"/>
          </a:ln>
          <a:effectLst/>
        </p:spPr>
      </p:cxnSp>
      <p:graphicFrame>
        <p:nvGraphicFramePr>
          <p:cNvPr id="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246826"/>
              </p:ext>
            </p:extLst>
          </p:nvPr>
        </p:nvGraphicFramePr>
        <p:xfrm>
          <a:off x="1371600" y="2514600"/>
          <a:ext cx="246062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12" imgW="101600" imgH="152400" progId="Equation.3">
                  <p:embed/>
                </p:oleObj>
              </mc:Choice>
              <mc:Fallback>
                <p:oleObj name="Equation" r:id="rId12" imgW="101600" imgH="15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514600"/>
                        <a:ext cx="246062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>
            <a:off x="3276600" y="3962400"/>
            <a:ext cx="3048000" cy="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008000"/>
            </a:solidFill>
            <a:prstDash val="solid"/>
            <a:round/>
            <a:headEnd type="none" w="sm" len="sm"/>
            <a:tailEnd type="arrow" w="lg" len="lg"/>
          </a:ln>
          <a:effectLst/>
        </p:spPr>
      </p:cxnSp>
      <p:graphicFrame>
        <p:nvGraphicFramePr>
          <p:cNvPr id="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210024"/>
              </p:ext>
            </p:extLst>
          </p:nvPr>
        </p:nvGraphicFramePr>
        <p:xfrm>
          <a:off x="6386513" y="3825875"/>
          <a:ext cx="27622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14" imgW="114300" imgH="139700" progId="Equation.3">
                  <p:embed/>
                </p:oleObj>
              </mc:Choice>
              <mc:Fallback>
                <p:oleObj name="Equation" r:id="rId14" imgW="1143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6513" y="3825875"/>
                        <a:ext cx="276225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533400" y="5486400"/>
            <a:ext cx="8458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90"/>
                </a:solidFill>
                <a:latin typeface="Arial"/>
                <a:cs typeface="Arial"/>
              </a:rPr>
              <a:t>Objectives:</a:t>
            </a:r>
          </a:p>
          <a:p>
            <a:r>
              <a:rPr lang="en-US" b="1" dirty="0">
                <a:solidFill>
                  <a:srgbClr val="000090"/>
                </a:solidFill>
                <a:latin typeface="Arial"/>
                <a:cs typeface="Arial"/>
              </a:rPr>
              <a:t>Dynamic functional effects of covariates of interest </a:t>
            </a:r>
            <a:r>
              <a:rPr lang="en-US" b="1" dirty="0" smtClean="0">
                <a:solidFill>
                  <a:srgbClr val="000090"/>
                </a:solidFill>
                <a:latin typeface="Arial"/>
                <a:cs typeface="Arial"/>
              </a:rPr>
              <a:t>on functional </a:t>
            </a:r>
            <a:r>
              <a:rPr lang="en-US" b="1" dirty="0">
                <a:solidFill>
                  <a:srgbClr val="000090"/>
                </a:solidFill>
                <a:latin typeface="Arial"/>
                <a:cs typeface="Arial"/>
              </a:rPr>
              <a:t>response</a:t>
            </a:r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0741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914400"/>
            <a:ext cx="7391400" cy="838200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rgbClr val="000099"/>
                </a:solidFill>
                <a:latin typeface="Arial" charset="0"/>
                <a:ea typeface="ＭＳ Ｐゴシック" charset="0"/>
                <a:cs typeface="ＭＳ Ｐゴシック" charset="0"/>
              </a:rPr>
              <a:t>FMEM</a:t>
            </a:r>
            <a:endParaRPr lang="en-US" sz="2800" dirty="0">
              <a:solidFill>
                <a:srgbClr val="000099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307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738464"/>
              </p:ext>
            </p:extLst>
          </p:nvPr>
        </p:nvGraphicFramePr>
        <p:xfrm>
          <a:off x="1219200" y="4191000"/>
          <a:ext cx="454660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3" imgW="2273300" imgH="228600" progId="Equation.3">
                  <p:embed/>
                </p:oleObj>
              </mc:Choice>
              <mc:Fallback>
                <p:oleObj name="Equation" r:id="rId3" imgW="2273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191000"/>
                        <a:ext cx="4546600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204594"/>
              </p:ext>
            </p:extLst>
          </p:nvPr>
        </p:nvGraphicFramePr>
        <p:xfrm>
          <a:off x="6170613" y="4114800"/>
          <a:ext cx="2138362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5" imgW="1092200" imgH="241300" progId="Equation.3">
                  <p:embed/>
                </p:oleObj>
              </mc:Choice>
              <mc:Fallback>
                <p:oleObj name="Equation" r:id="rId5" imgW="1092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0613" y="4114800"/>
                        <a:ext cx="2138362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727" name="Straight Arrow Connector 12"/>
          <p:cNvCxnSpPr>
            <a:cxnSpLocks noChangeShapeType="1"/>
          </p:cNvCxnSpPr>
          <p:nvPr/>
        </p:nvCxnSpPr>
        <p:spPr bwMode="auto">
          <a:xfrm rot="5400000" flipH="1" flipV="1">
            <a:off x="4114800" y="3429000"/>
            <a:ext cx="762000" cy="152400"/>
          </a:xfrm>
          <a:prstGeom prst="straightConnector1">
            <a:avLst/>
          </a:prstGeom>
          <a:noFill/>
          <a:ln w="50800" cap="sq">
            <a:solidFill>
              <a:srgbClr val="FF0000"/>
            </a:solidFill>
            <a:round/>
            <a:headEnd type="none" w="sm" len="sm"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8" name="TextBox 15"/>
          <p:cNvSpPr txBox="1">
            <a:spLocks noChangeArrowheads="1"/>
          </p:cNvSpPr>
          <p:nvPr/>
        </p:nvSpPr>
        <p:spPr bwMode="auto">
          <a:xfrm>
            <a:off x="2776538" y="3821113"/>
            <a:ext cx="30702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 dirty="0" smtClean="0">
                <a:solidFill>
                  <a:srgbClr val="FF0000"/>
                </a:solidFill>
              </a:rPr>
              <a:t>Global Noise Components</a:t>
            </a:r>
            <a:endParaRPr lang="en-US" sz="1800" b="1" dirty="0">
              <a:solidFill>
                <a:srgbClr val="FF0000"/>
              </a:solidFill>
            </a:endParaRPr>
          </a:p>
        </p:txBody>
      </p:sp>
      <p:cxnSp>
        <p:nvCxnSpPr>
          <p:cNvPr id="30729" name="Straight Arrow Connector 17"/>
          <p:cNvCxnSpPr>
            <a:cxnSpLocks noChangeShapeType="1"/>
          </p:cNvCxnSpPr>
          <p:nvPr/>
        </p:nvCxnSpPr>
        <p:spPr bwMode="auto">
          <a:xfrm flipV="1">
            <a:off x="6858000" y="2971800"/>
            <a:ext cx="76200" cy="838200"/>
          </a:xfrm>
          <a:prstGeom prst="straightConnector1">
            <a:avLst/>
          </a:prstGeom>
          <a:noFill/>
          <a:ln w="50800" cap="sq">
            <a:solidFill>
              <a:srgbClr val="000090"/>
            </a:solidFill>
            <a:round/>
            <a:headEnd type="none" w="sm" len="sm"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30" name="TextBox 20"/>
          <p:cNvSpPr txBox="1">
            <a:spLocks noChangeArrowheads="1"/>
          </p:cNvSpPr>
          <p:nvPr/>
        </p:nvSpPr>
        <p:spPr bwMode="auto">
          <a:xfrm>
            <a:off x="5867400" y="3810000"/>
            <a:ext cx="26989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 dirty="0" smtClean="0">
                <a:solidFill>
                  <a:srgbClr val="000090"/>
                </a:solidFill>
              </a:rPr>
              <a:t>Local Correlated Noise</a:t>
            </a:r>
            <a:endParaRPr lang="en-US" sz="1800" b="1" dirty="0">
              <a:solidFill>
                <a:srgbClr val="000090"/>
              </a:solidFill>
            </a:endParaRPr>
          </a:p>
        </p:txBody>
      </p:sp>
      <p:sp>
        <p:nvSpPr>
          <p:cNvPr id="30733" name="TextBox 27"/>
          <p:cNvSpPr txBox="1">
            <a:spLocks noChangeArrowheads="1"/>
          </p:cNvSpPr>
          <p:nvPr/>
        </p:nvSpPr>
        <p:spPr bwMode="auto">
          <a:xfrm>
            <a:off x="228600" y="1976438"/>
            <a:ext cx="2509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800000"/>
                </a:solidFill>
              </a:rPr>
              <a:t>Decomposition:</a:t>
            </a:r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2018458"/>
              </p:ext>
            </p:extLst>
          </p:nvPr>
        </p:nvGraphicFramePr>
        <p:xfrm>
          <a:off x="150813" y="2514600"/>
          <a:ext cx="7558087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7" imgW="3124200" imgH="241300" progId="Equation.3">
                  <p:embed/>
                </p:oleObj>
              </mc:Choice>
              <mc:Fallback>
                <p:oleObj name="Equation" r:id="rId7" imgW="3124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3" y="2514600"/>
                        <a:ext cx="7558087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2"/>
          <p:cNvCxnSpPr>
            <a:cxnSpLocks noChangeShapeType="1"/>
          </p:cNvCxnSpPr>
          <p:nvPr/>
        </p:nvCxnSpPr>
        <p:spPr bwMode="auto">
          <a:xfrm flipV="1">
            <a:off x="4724400" y="3124200"/>
            <a:ext cx="914400" cy="762000"/>
          </a:xfrm>
          <a:prstGeom prst="straightConnector1">
            <a:avLst/>
          </a:prstGeom>
          <a:noFill/>
          <a:ln w="50800" cap="sq">
            <a:solidFill>
              <a:srgbClr val="FF0000"/>
            </a:solidFill>
            <a:round/>
            <a:headEnd type="none" w="sm" len="sm"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5117"/>
              </p:ext>
            </p:extLst>
          </p:nvPr>
        </p:nvGraphicFramePr>
        <p:xfrm>
          <a:off x="838200" y="4953000"/>
          <a:ext cx="70135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9" imgW="3848100" imgH="241300" progId="Equation.3">
                  <p:embed/>
                </p:oleObj>
              </mc:Choice>
              <mc:Fallback>
                <p:oleObj name="Equation" r:id="rId9" imgW="38481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953000"/>
                        <a:ext cx="701357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" y="5715000"/>
            <a:ext cx="4686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Ying et al. (2014). </a:t>
            </a:r>
            <a:r>
              <a:rPr lang="en-US" b="1" dirty="0" err="1" smtClean="0">
                <a:solidFill>
                  <a:srgbClr val="000090"/>
                </a:solidFill>
              </a:rPr>
              <a:t>NeuroImage</a:t>
            </a:r>
            <a:r>
              <a:rPr lang="en-US" b="1" dirty="0" smtClean="0">
                <a:solidFill>
                  <a:srgbClr val="000090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Zhu, Chen, Yuan, and Wang (2014). </a:t>
            </a:r>
            <a:r>
              <a:rPr lang="en-US" b="1" dirty="0" err="1" smtClean="0">
                <a:solidFill>
                  <a:srgbClr val="000090"/>
                </a:solidFill>
              </a:rPr>
              <a:t>Arxiv</a:t>
            </a:r>
            <a:r>
              <a:rPr lang="en-US" b="1" dirty="0" smtClean="0">
                <a:solidFill>
                  <a:srgbClr val="000090"/>
                </a:solidFill>
              </a:rPr>
              <a:t>. </a:t>
            </a:r>
            <a:endParaRPr lang="en-US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328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274638"/>
            <a:ext cx="7275689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Functional Analysis </a:t>
            </a:r>
            <a:r>
              <a:rPr lang="en-US" sz="2800" b="1" dirty="0">
                <a:solidFill>
                  <a:srgbClr val="000090"/>
                </a:solidFill>
              </a:rPr>
              <a:t>of </a:t>
            </a:r>
            <a:r>
              <a:rPr lang="en-US" sz="2800" b="1" dirty="0" smtClean="0">
                <a:solidFill>
                  <a:srgbClr val="000090"/>
                </a:solidFill>
              </a:rPr>
              <a:t>Diffusion Tensor Tract Statistics </a:t>
            </a:r>
            <a:r>
              <a:rPr lang="en-US" sz="2800" b="1" dirty="0">
                <a:solidFill>
                  <a:srgbClr val="000090"/>
                </a:solidFill>
              </a:rPr>
              <a:t>(FADTTS) pipeline</a:t>
            </a:r>
            <a:endParaRPr lang="en-US" sz="2800" b="1" dirty="0">
              <a:solidFill>
                <a:srgbClr val="00009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http://www.nitrc.org/projects/fadtts</a:t>
            </a:r>
            <a:endParaRPr lang="en-US" dirty="0" smtClean="0"/>
          </a:p>
          <a:p>
            <a:r>
              <a:rPr lang="en-US" sz="2800" b="1" dirty="0"/>
              <a:t>FMPM GUI </a:t>
            </a:r>
            <a:r>
              <a:rPr lang="en-US" sz="2800" dirty="0"/>
              <a:t>is a MATLAB graphical user interface</a:t>
            </a:r>
            <a:r>
              <a:rPr lang="en-US" sz="2800" dirty="0" smtClean="0">
                <a:effectLst/>
              </a:rPr>
              <a:t> </a:t>
            </a:r>
          </a:p>
          <a:p>
            <a:endParaRPr lang="en-US" sz="2800" dirty="0"/>
          </a:p>
        </p:txBody>
      </p:sp>
      <p:pic>
        <p:nvPicPr>
          <p:cNvPr id="19" name="Picture 18"/>
          <p:cNvPicPr/>
          <p:nvPr/>
        </p:nvPicPr>
        <p:blipFill>
          <a:blip r:embed="rId3"/>
          <a:stretch>
            <a:fillRect/>
          </a:stretch>
        </p:blipFill>
        <p:spPr>
          <a:xfrm>
            <a:off x="1016000" y="2929467"/>
            <a:ext cx="6858000" cy="282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78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FADTTS</a:t>
            </a:r>
            <a:endParaRPr lang="en-US" sz="2800" dirty="0">
              <a:solidFill>
                <a:srgbClr val="000099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dirty="0" smtClean="0"/>
              <a:t>Specify input-output directory</a:t>
            </a:r>
          </a:p>
          <a:p>
            <a:r>
              <a:rPr lang="en-US" dirty="0" smtClean="0"/>
              <a:t>Prepare input data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75467"/>
            <a:ext cx="8482878" cy="318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55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FADTTS</a:t>
            </a:r>
            <a:endParaRPr lang="en-US" sz="2800" dirty="0">
              <a:solidFill>
                <a:srgbClr val="000099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63638"/>
            <a:ext cx="8229600" cy="530489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Hypothesis Testing</a:t>
            </a:r>
          </a:p>
          <a:p>
            <a:pPr lvl="1"/>
            <a:r>
              <a:rPr lang="en-US" dirty="0"/>
              <a:t>Specify the contrast matrix and the corresponding zero </a:t>
            </a:r>
            <a:r>
              <a:rPr lang="en-US" dirty="0" smtClean="0"/>
              <a:t>vector, say </a:t>
            </a:r>
            <a:r>
              <a:rPr lang="en-US" dirty="0" err="1"/>
              <a:t>Cdesign</a:t>
            </a:r>
            <a:r>
              <a:rPr lang="en-US" dirty="0"/>
              <a:t>=[0,1,0]</a:t>
            </a:r>
            <a:r>
              <a:rPr lang="en-US" dirty="0" smtClean="0"/>
              <a:t>;</a:t>
            </a:r>
            <a:r>
              <a:rPr lang="en-US" sz="2400" dirty="0"/>
              <a:t> </a:t>
            </a:r>
            <a:r>
              <a:rPr lang="en-US" sz="2400" dirty="0" smtClean="0"/>
              <a:t>and </a:t>
            </a:r>
            <a:r>
              <a:rPr lang="en-US" dirty="0" smtClean="0"/>
              <a:t>B0vector</a:t>
            </a:r>
            <a:r>
              <a:rPr lang="en-US" dirty="0"/>
              <a:t>=zeros(1,L0);</a:t>
            </a:r>
            <a:endParaRPr lang="en-US" sz="2400" dirty="0"/>
          </a:p>
          <a:p>
            <a:pPr lvl="1"/>
            <a:r>
              <a:rPr lang="en-US" dirty="0"/>
              <a:t>specify </a:t>
            </a:r>
            <a:r>
              <a:rPr lang="en-US" dirty="0" err="1"/>
              <a:t>ExpVar</a:t>
            </a:r>
            <a:r>
              <a:rPr lang="en-US" dirty="0"/>
              <a:t>. E.g., </a:t>
            </a:r>
            <a:r>
              <a:rPr lang="en-US" dirty="0" err="1"/>
              <a:t>ExpVar</a:t>
            </a:r>
            <a:r>
              <a:rPr lang="en-US" dirty="0"/>
              <a:t>=0.99;</a:t>
            </a:r>
            <a:r>
              <a:rPr lang="en-US" dirty="0" smtClean="0">
                <a:effectLst/>
              </a:rPr>
              <a:t>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>
              <a:effectLst/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>
              <a:effectLst/>
            </a:endParaRPr>
          </a:p>
          <a:p>
            <a:pPr lvl="1"/>
            <a:r>
              <a:rPr lang="en-US" dirty="0" err="1" smtClean="0">
                <a:effectLst/>
              </a:rPr>
              <a:t>PvalG.mat</a:t>
            </a:r>
            <a:r>
              <a:rPr lang="en-US" dirty="0" smtClean="0">
                <a:effectLst/>
              </a:rPr>
              <a:t> and </a:t>
            </a:r>
            <a:r>
              <a:rPr lang="en-US" dirty="0" err="1" smtClean="0">
                <a:effectLst/>
              </a:rPr>
              <a:t>PvalL.mat</a:t>
            </a:r>
            <a:endParaRPr lang="en-US" dirty="0" smtClean="0">
              <a:effectLst/>
            </a:endParaRPr>
          </a:p>
          <a:p>
            <a:pPr lvl="1"/>
            <a:r>
              <a:rPr lang="en-US" dirty="0" err="1" smtClean="0">
                <a:effectLst/>
              </a:rPr>
              <a:t>HT_FMPM_Example.m</a:t>
            </a:r>
            <a:r>
              <a:rPr lang="en-US" dirty="0" smtClean="0">
                <a:effectLst/>
              </a:rPr>
              <a:t> (non GUI)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2794000"/>
            <a:ext cx="4866217" cy="20489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067" y="3199447"/>
            <a:ext cx="3843867" cy="243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33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FADTTS</a:t>
            </a:r>
            <a:endParaRPr lang="en-US" sz="2800" dirty="0">
              <a:solidFill>
                <a:srgbClr val="000099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Simultaneous </a:t>
            </a:r>
            <a:r>
              <a:rPr lang="en-US" dirty="0"/>
              <a:t>Confidence </a:t>
            </a:r>
            <a:r>
              <a:rPr lang="en-US" dirty="0" smtClean="0"/>
              <a:t>Interval</a:t>
            </a:r>
          </a:p>
          <a:p>
            <a:pPr lvl="1"/>
            <a:r>
              <a:rPr lang="en-US" dirty="0" smtClean="0"/>
              <a:t>Same as Hypothesis Testing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err="1" smtClean="0"/>
              <a:t>LowerBd.mat</a:t>
            </a:r>
            <a:r>
              <a:rPr lang="en-US" dirty="0" smtClean="0"/>
              <a:t> and </a:t>
            </a:r>
            <a:r>
              <a:rPr lang="en-US" dirty="0" err="1" smtClean="0"/>
              <a:t>UpperBd.mat</a:t>
            </a:r>
            <a:r>
              <a:rPr lang="en-US" dirty="0" smtClean="0"/>
              <a:t> (alpha = 0.05, and 0.01)</a:t>
            </a:r>
          </a:p>
          <a:p>
            <a:pPr lvl="1"/>
            <a:r>
              <a:rPr lang="en-US" dirty="0" err="1" smtClean="0"/>
              <a:t>SB_FMPM_Example.m</a:t>
            </a:r>
            <a:r>
              <a:rPr lang="en-US" dirty="0" smtClean="0"/>
              <a:t> (non GUI)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1" y="2142068"/>
            <a:ext cx="62357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63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66800"/>
            <a:ext cx="8229600" cy="3810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000090"/>
                </a:solidFill>
                <a:latin typeface="Arial"/>
                <a:cs typeface="Arial"/>
              </a:rPr>
              <a:t>Real Data</a:t>
            </a:r>
            <a:endParaRPr lang="en-US" sz="2800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828800"/>
            <a:ext cx="2138319" cy="148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1490220" cy="178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43815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14800"/>
            <a:ext cx="33242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8200" y="3733800"/>
            <a:ext cx="419858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90"/>
                </a:solidFill>
                <a:latin typeface="Arial"/>
                <a:cs typeface="Arial"/>
              </a:rPr>
              <a:t>DTImaging</a:t>
            </a:r>
            <a:r>
              <a:rPr lang="en-US" b="1" dirty="0" smtClean="0">
                <a:solidFill>
                  <a:srgbClr val="000090"/>
                </a:solidFill>
                <a:latin typeface="Arial"/>
                <a:cs typeface="Arial"/>
              </a:rPr>
              <a:t> parameters:</a:t>
            </a:r>
          </a:p>
          <a:p>
            <a:endParaRPr lang="en-US" b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90"/>
                </a:solidFill>
                <a:latin typeface="Arial"/>
                <a:cs typeface="Arial"/>
              </a:rPr>
              <a:t>TR/TE = 5200/73 </a:t>
            </a:r>
            <a:r>
              <a:rPr lang="en-US" b="1" dirty="0" err="1" smtClean="0">
                <a:solidFill>
                  <a:srgbClr val="000090"/>
                </a:solidFill>
                <a:latin typeface="Arial"/>
                <a:cs typeface="Arial"/>
              </a:rPr>
              <a:t>ms</a:t>
            </a:r>
            <a:endParaRPr lang="en-US" b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90"/>
                </a:solidFill>
                <a:latin typeface="Arial"/>
                <a:cs typeface="Arial"/>
              </a:rPr>
              <a:t>Slice thickness = 2mm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90"/>
                </a:solidFill>
                <a:latin typeface="Arial"/>
                <a:cs typeface="Arial"/>
              </a:rPr>
              <a:t>In-plane resolution = 2x2 mm^2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solidFill>
                  <a:srgbClr val="000090"/>
                </a:solidFill>
                <a:latin typeface="Arial"/>
                <a:cs typeface="Arial"/>
              </a:rPr>
              <a:t>b</a:t>
            </a:r>
            <a:r>
              <a:rPr lang="en-US" b="1" dirty="0" smtClean="0">
                <a:solidFill>
                  <a:srgbClr val="000090"/>
                </a:solidFill>
                <a:latin typeface="Arial"/>
                <a:cs typeface="Arial"/>
              </a:rPr>
              <a:t> = 1000 s/mm^2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90"/>
                </a:solidFill>
                <a:latin typeface="Arial"/>
                <a:cs typeface="Arial"/>
              </a:rPr>
              <a:t>One reference scan b = 0 s/mm^2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90"/>
                </a:solidFill>
                <a:latin typeface="Arial"/>
                <a:cs typeface="Arial"/>
              </a:rPr>
              <a:t>Repeated 5 times when 6 gradient</a:t>
            </a:r>
          </a:p>
          <a:p>
            <a:r>
              <a:rPr lang="en-US" b="1" dirty="0">
                <a:solidFill>
                  <a:srgbClr val="000090"/>
                </a:solidFill>
                <a:latin typeface="Arial"/>
                <a:cs typeface="Arial"/>
              </a:rPr>
              <a:t>d</a:t>
            </a:r>
            <a:r>
              <a:rPr lang="en-US" b="1" dirty="0" smtClean="0">
                <a:solidFill>
                  <a:srgbClr val="000090"/>
                </a:solidFill>
                <a:latin typeface="Arial"/>
                <a:cs typeface="Arial"/>
              </a:rPr>
              <a:t>irections applied.</a:t>
            </a:r>
            <a:endParaRPr lang="en-US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553200" y="1600200"/>
            <a:ext cx="597647" cy="6147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867400" y="1676400"/>
            <a:ext cx="430342" cy="17052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96000" y="12192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genu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603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229600" cy="3810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000090"/>
                </a:solidFill>
                <a:latin typeface="Arial"/>
                <a:cs typeface="Arial"/>
              </a:rPr>
              <a:t>Real Data</a:t>
            </a:r>
            <a:endParaRPr lang="en-US" sz="2800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7924800" cy="257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38600"/>
            <a:ext cx="7924800" cy="246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637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1"/>
            <a:ext cx="6400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10668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Tahoma" pitchFamily="-107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Tahoma" pitchFamily="-107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Tahoma" pitchFamily="-107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Tahoma" pitchFamily="-107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Tahoma" pitchFamily="-107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Tahoma" pitchFamily="-107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Tahoma" pitchFamily="-107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Tahoma" pitchFamily="-107" charset="0"/>
              </a:defRPr>
            </a:lvl9pPr>
          </a:lstStyle>
          <a:p>
            <a:pPr algn="ctr"/>
            <a:r>
              <a:rPr lang="en-US" sz="2800" dirty="0" smtClean="0">
                <a:solidFill>
                  <a:srgbClr val="000090"/>
                </a:solidFill>
                <a:latin typeface="Arial"/>
                <a:cs typeface="Arial"/>
              </a:rPr>
              <a:t>Real Data Analysis Results</a:t>
            </a:r>
            <a:endParaRPr lang="en-US" sz="2800" dirty="0">
              <a:solidFill>
                <a:srgbClr val="00009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1520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230</Words>
  <Application>Microsoft Macintosh PowerPoint</Application>
  <PresentationFormat>On-screen Show (4:3)</PresentationFormat>
  <Paragraphs>57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Office Theme</vt:lpstr>
      <vt:lpstr>Equation</vt:lpstr>
      <vt:lpstr>Microsoft Equation</vt:lpstr>
      <vt:lpstr>Functional Mixed Effect Models</vt:lpstr>
      <vt:lpstr>FMEM</vt:lpstr>
      <vt:lpstr>Functional Analysis of Diffusion Tensor Tract Statistics (FADTTS) pipeline</vt:lpstr>
      <vt:lpstr>FADTTS</vt:lpstr>
      <vt:lpstr>FADTTS</vt:lpstr>
      <vt:lpstr>FADTTS</vt:lpstr>
      <vt:lpstr>Real Data</vt:lpstr>
      <vt:lpstr>Real Data</vt:lpstr>
      <vt:lpstr>PowerPoint Presentation</vt:lpstr>
    </vt:vector>
  </TitlesOfParts>
  <Company>U Of 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Functional Mixed Effect Models</dc:title>
  <dc:creator>Linglong Kong</dc:creator>
  <cp:lastModifiedBy>Linglong Kong</cp:lastModifiedBy>
  <cp:revision>5</cp:revision>
  <dcterms:created xsi:type="dcterms:W3CDTF">2015-07-30T12:32:25Z</dcterms:created>
  <dcterms:modified xsi:type="dcterms:W3CDTF">2015-07-30T14:39:32Z</dcterms:modified>
</cp:coreProperties>
</file>