
<file path=[Content_Types].xml><?xml version="1.0" encoding="utf-8"?>
<Types xmlns="http://schemas.openxmlformats.org/package/2006/content-types">
  <Override PartName="/ppt/slides/slide41.xml" ContentType="application/vnd.openxmlformats-officedocument.presentationml.slide+xml"/>
  <Override PartName="/ppt/slides/slide50.xml" ContentType="application/vnd.openxmlformats-officedocument.presentationml.slide+xml"/>
  <Override PartName="/ppt/slides/slide18.xml" ContentType="application/vnd.openxmlformats-officedocument.presentationml.slide+xml"/>
  <Override PartName="/ppt/embeddings/Microsoft_Equation59.bin" ContentType="application/vnd.openxmlformats-officedocument.oleObject"/>
  <Override PartName="/ppt/embeddings/Microsoft_Equation3.bin" ContentType="application/vnd.openxmlformats-officedocument.oleObject"/>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embeddings/Microsoft_Equation10.bin" ContentType="application/vnd.openxmlformats-officedocument.oleObject"/>
  <Override PartName="/ppt/slides/slide47.xml" ContentType="application/vnd.openxmlformats-officedocument.presentationml.slide+xml"/>
  <Override PartName="/ppt/embeddings/Microsoft_Equation20.bin" ContentType="application/vnd.openxmlformats-officedocument.oleObject"/>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embeddings/Microsoft_Equation9.bin" ContentType="application/vnd.openxmlformats-officedocument.oleObject"/>
  <Override PartName="/ppt/slides/slide66.xml" ContentType="application/vnd.openxmlformats-officedocument.presentationml.slide+xml"/>
  <Override PartName="/ppt/theme/theme1.xml" ContentType="application/vnd.openxmlformats-officedocument.theme+xml"/>
  <Override PartName="/ppt/slideLayouts/slideLayout15.xml" ContentType="application/vnd.openxmlformats-officedocument.presentationml.slideLayout+xml"/>
  <Override PartName="/ppt/notesSlides/notesSlide2.xml" ContentType="application/vnd.openxmlformats-officedocument.presentationml.notesSlide+xml"/>
  <Override PartName="/ppt/slides/slide75.xml" ContentType="application/vnd.openxmlformats-officedocument.presentationml.slide+xml"/>
  <Override PartName="/ppt/embeddings/Microsoft_Equation16.bin" ContentType="application/vnd.openxmlformats-officedocument.oleObject"/>
  <Override PartName="/ppt/slides/slide85.xml" ContentType="application/vnd.openxmlformats-officedocument.presentationml.slide+xml"/>
  <Override PartName="/ppt/embeddings/oleObject1.bin" ContentType="application/vnd.openxmlformats-officedocument.oleObject"/>
  <Override PartName="/ppt/slides/slide95.xml" ContentType="application/vnd.openxmlformats-officedocument.presentationml.slide+xml"/>
  <Override PartName="/ppt/embeddings/Microsoft_Equation35.bin" ContentType="application/vnd.openxmlformats-officedocument.oleObject"/>
  <Override PartName="/ppt/slides/slide103.xml" ContentType="application/vnd.openxmlformats-officedocument.presentationml.slide+xml"/>
  <Default Extension="jpeg" ContentType="image/jpeg"/>
  <Override PartName="/ppt/embeddings/Microsoft_Equation45.bin" ContentType="application/vnd.openxmlformats-officedocument.oleObject"/>
  <Override PartName="/ppt/slides/slide13.xml" ContentType="application/vnd.openxmlformats-officedocument.presentationml.slide+xml"/>
  <Override PartName="/ppt/embeddings/Microsoft_Equation54.bin" ContentType="application/vnd.openxmlformats-officedocument.oleObject"/>
  <Override PartName="/ppt/slides/slide23.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s/slide42.xml" ContentType="application/vnd.openxmlformats-officedocument.presentationml.slide+xml"/>
  <Override PartName="/ppt/slides/slide51.xml" ContentType="application/vnd.openxmlformats-officedocument.presentationml.slide+xml"/>
  <Override PartName="/ppt/slides/slide19.xml" ContentType="application/vnd.openxmlformats-officedocument.presentationml.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embeddings/Microsoft_Equation4.bin" ContentType="application/vnd.openxmlformats-officedocument.oleObject"/>
  <Override PartName="/ppt/slides/slide38.xml" ContentType="application/vnd.openxmlformats-officedocument.presentationml.slide+xml"/>
  <Override PartName="/ppt/slides/slide71.xml" ContentType="application/vnd.openxmlformats-officedocument.presentationml.slide+xml"/>
  <Override PartName="/ppt/embeddings/Microsoft_Equation11.bin" ContentType="application/vnd.openxmlformats-officedocument.oleObject"/>
  <Override PartName="/ppt/slides/slide80.xml" ContentType="application/vnd.openxmlformats-officedocument.presentationml.slide+xml"/>
  <Override PartName="/ppt/slides/slide48.xml" ContentType="application/vnd.openxmlformats-officedocument.presentationml.slide+xml"/>
  <Override PartName="/ppt/embeddings/Microsoft_Equation21.bin" ContentType="application/vnd.openxmlformats-officedocument.oleObject"/>
  <Override PartName="/ppt/slides/slide57.xml" ContentType="application/vnd.openxmlformats-officedocument.presentationml.slide+xml"/>
  <Override PartName="/ppt/slides/slide90.xml" ContentType="application/vnd.openxmlformats-officedocument.presentationml.slide+xml"/>
  <Override PartName="/ppt/embeddings/Microsoft_Equation30.bin" ContentType="application/vnd.openxmlformats-officedocument.oleObject"/>
  <Override PartName="/ppt/slideLayouts/slideLayout16.xml" ContentType="application/vnd.openxmlformats-officedocument.presentationml.slideLayout+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Override PartName="/ppt/embeddings/Microsoft_Equation40.bin" ContentType="application/vnd.openxmlformats-officedocument.oleObject"/>
  <Override PartName="/ppt/embeddings/Microsoft_Equation17.bin" ContentType="application/vnd.openxmlformats-officedocument.oleObject"/>
  <Override PartName="/ppt/embeddings/oleObject2.bin" ContentType="application/vnd.openxmlformats-officedocument.oleObject"/>
  <Override PartName="/ppt/slides/slide86.xml" ContentType="application/vnd.openxmlformats-officedocument.presentationml.slide+xml"/>
  <Override PartName="/ppt/embeddings/Microsoft_Equation26.bin" ContentType="application/vnd.openxmlformats-officedocument.oleObject"/>
  <Override PartName="/ppt/embeddings/Microsoft_Equation36.bin" ContentType="application/vnd.openxmlformats-officedocument.oleObject"/>
  <Override PartName="/ppt/notesSlides/notesSlide8.xml" ContentType="application/vnd.openxmlformats-officedocument.presentationml.notesSlide+xml"/>
  <Override PartName="/ppt/embeddings/Microsoft_Equation46.bin" ContentType="application/vnd.openxmlformats-officedocument.oleObject"/>
  <Override PartName="/ppt/slides/slide14.xml" ContentType="application/vnd.openxmlformats-officedocument.presentationml.slide+xml"/>
  <Override PartName="/ppt/embeddings/Microsoft_Equation55.bin" ContentType="application/vnd.openxmlformats-officedocument.oleObject"/>
  <Override PartName="/ppt/slides/slide24.xml" ContentType="application/vnd.openxmlformats-officedocument.presentationml.slide+xml"/>
  <Default Extension="bin" ContentType="application/vnd.openxmlformats-officedocument.presentationml.printerSettings"/>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slides/slide52.xml" ContentType="application/vnd.openxmlformats-officedocument.presentationml.slide+xml"/>
  <Override PartName="/ppt/embeddings/Microsoft_Equation5.bin" ContentType="application/vnd.openxmlformats-officedocument.oleObject"/>
  <Override PartName="/ppt/slides/slide62.xml" ContentType="application/vnd.openxmlformats-officedocument.presentationml.slide+xml"/>
  <Override PartName="/ppt/slideLayouts/slideLayout11.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embeddings/Microsoft_Equation12.bin" ContentType="application/vnd.openxmlformats-officedocument.oleObject"/>
  <Override PartName="/ppt/slides/slide81.xml" ContentType="application/vnd.openxmlformats-officedocument.presentationml.slide+xml"/>
  <Override PartName="/ppt/slides/slide49.xml" ContentType="application/vnd.openxmlformats-officedocument.presentationml.slide+xml"/>
  <Override PartName="/ppt/embeddings/Microsoft_Equation22.bin" ContentType="application/vnd.openxmlformats-officedocument.oleObject"/>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embeddings/Microsoft_Equation31.bin" ContentType="application/vnd.openxmlformats-officedocument.oleObject"/>
  <Override PartName="/ppt/slides/slide68.xml" ContentType="application/vnd.openxmlformats-officedocument.presentationml.slide+xml"/>
  <Override PartName="/ppt/notesSlides/notesSlide4.xml" ContentType="application/vnd.openxmlformats-officedocument.presentationml.notesSlide+xml"/>
  <Override PartName="/ppt/slides/slide77.xml" ContentType="application/vnd.openxmlformats-officedocument.presentationml.slide+xml"/>
  <Override PartName="/ppt/embeddings/Microsoft_Equation41.bin" ContentType="application/vnd.openxmlformats-officedocument.oleObject"/>
  <Override PartName="/ppt/embeddings/Microsoft_Equation50.bin" ContentType="application/vnd.openxmlformats-officedocument.oleObject"/>
  <Override PartName="/ppt/embeddings/Microsoft_Equation18.bin" ContentType="application/vnd.openxmlformats-officedocument.oleObject"/>
  <Override PartName="/ppt/slides/slide87.xml" ContentType="application/vnd.openxmlformats-officedocument.presentationml.slide+xml"/>
  <Override PartName="/ppt/embeddings/oleObject3.bin" ContentType="application/vnd.openxmlformats-officedocument.oleObject"/>
  <Override PartName="/ppt/embeddings/Microsoft_Equation27.bin" ContentType="application/vnd.openxmlformats-officedocument.oleObject"/>
  <Override PartName="/ppt/slides/slide96.xml" ContentType="application/vnd.openxmlformats-officedocument.presentationml.slide+xml"/>
  <Override PartName="/ppt/embeddings/Microsoft_Equation60.bin" ContentType="application/vnd.openxmlformats-officedocument.oleObject"/>
  <Override PartName="/ppt/embeddings/Microsoft_Equation37.bin" ContentType="application/vnd.openxmlformats-officedocument.oleObject"/>
  <Override PartName="/ppt/slideLayouts/slideLayout1.xml" ContentType="application/vnd.openxmlformats-officedocument.presentationml.slideLayout+xml"/>
  <Override PartName="/ppt/slides/slide104.xml" ContentType="application/vnd.openxmlformats-officedocument.presentationml.slide+xml"/>
  <Override PartName="/ppt/notesSlides/notesSlide9.xml" ContentType="application/vnd.openxmlformats-officedocument.presentationml.notesSlide+xml"/>
  <Default Extension="gif" ContentType="image/gif"/>
  <Override PartName="/ppt/embeddings/Microsoft_Equation47.bin" ContentType="application/vnd.openxmlformats-officedocument.oleObject"/>
  <Override PartName="/ppt/slides/slide15.xml" ContentType="application/vnd.openxmlformats-officedocument.presentationml.slide+xml"/>
  <Override PartName="/ppt/embeddings/Microsoft_Equation56.bin" ContentType="application/vnd.openxmlformats-officedocument.oleObject"/>
  <Override PartName="/ppt/slides/slide25.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slides/slide53.xml" ContentType="application/vnd.openxmlformats-officedocument.presentationml.slide+xml"/>
  <Override PartName="/ppt/embeddings/Microsoft_Equation6.bin" ContentType="application/vnd.openxmlformats-officedocument.oleObject"/>
  <Override PartName="/ppt/slides/slide63.xml" ContentType="application/vnd.openxmlformats-officedocument.presentationml.slide+xml"/>
  <Override PartName="/ppt/slideLayouts/slideLayout12.xml" ContentType="application/vnd.openxmlformats-officedocument.presentationml.slideLayout+xml"/>
  <Override PartName="/ppt/slides/slide72.xml" ContentType="application/vnd.openxmlformats-officedocument.presentationml.slide+xml"/>
  <Override PartName="/ppt/embeddings/Microsoft_Equation13.bin" ContentType="application/vnd.openxmlformats-officedocument.oleObject"/>
  <Override PartName="/ppt/slides/slide82.xml" ContentType="application/vnd.openxmlformats-officedocument.presentationml.slide+xml"/>
  <Override PartName="/ppt/embeddings/Microsoft_Equation23.bin" ContentType="application/vnd.openxmlformats-officedocument.oleObject"/>
  <Override PartName="/ppt/slides/slide92.xml" ContentType="application/vnd.openxmlformats-officedocument.presentationml.slide+xml"/>
  <Override PartName="/ppt/slides/slide59.xml" ContentType="application/vnd.openxmlformats-officedocument.presentationml.slide+xml"/>
  <Override PartName="/ppt/embeddings/Microsoft_Equation32.bin" ContentType="application/vnd.openxmlformats-officedocument.oleObject"/>
  <Override PartName="/ppt/slides/slide100.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embeddings/Microsoft_Equation42.bin" ContentType="application/vnd.openxmlformats-officedocument.oleObject"/>
  <Override PartName="/ppt/slides/slide10.xml" ContentType="application/vnd.openxmlformats-officedocument.presentationml.slide+xml"/>
  <Override PartName="/ppt/embeddings/Microsoft_Equation51.bin" ContentType="application/vnd.openxmlformats-officedocument.oleObject"/>
  <Override PartName="/ppt/embeddings/Microsoft_Equation19.bin" ContentType="application/vnd.openxmlformats-officedocument.oleObject"/>
  <Override PartName="/ppt/slides/slide88.xml" ContentType="application/vnd.openxmlformats-officedocument.presentationml.slide+xml"/>
  <Override PartName="/ppt/embeddings/oleObject4.bin" ContentType="application/vnd.openxmlformats-officedocument.oleObject"/>
  <Override PartName="/ppt/slides/slide20.xml" ContentType="application/vnd.openxmlformats-officedocument.presentationml.slide+xml"/>
  <Override PartName="/ppt/embeddings/Microsoft_Equation28.bin" ContentType="application/vnd.openxmlformats-officedocument.oleObject"/>
  <Override PartName="/ppt/slides/slide97.xml" ContentType="application/vnd.openxmlformats-officedocument.presentationml.slide+xml"/>
  <Override PartName="/ppt/embeddings/Microsoft_Equation61.bin" ContentType="application/vnd.openxmlformats-officedocument.oleObject"/>
  <Override PartName="/ppt/slides/slide1.xml" ContentType="application/vnd.openxmlformats-officedocument.presentationml.slide+xml"/>
  <Override PartName="/ppt/embeddings/Microsoft_Equation38.bin" ContentType="application/vnd.openxmlformats-officedocument.oleObject"/>
  <Override PartName="/ppt/slideLayouts/slideLayout2.xml" ContentType="application/vnd.openxmlformats-officedocument.presentationml.slideLayout+xml"/>
  <Override PartName="/ppt/slides/slide105.xml" ContentType="application/vnd.openxmlformats-officedocument.presentationml.slide+xml"/>
  <Override PartName="/ppt/embeddings/Microsoft_Equation48.bin" ContentType="application/vnd.openxmlformats-officedocument.oleObject"/>
  <Override PartName="/ppt/slides/slide16.xml" ContentType="application/vnd.openxmlformats-officedocument.presentationml.slide+xml"/>
  <Override PartName="/ppt/embeddings/Microsoft_Equation57.bin" ContentType="application/vnd.openxmlformats-officedocument.oleObject"/>
  <Override PartName="/ppt/viewProps.xml" ContentType="application/vnd.openxmlformats-officedocument.presentationml.viewProps+xml"/>
  <Override PartName="/ppt/embeddings/Microsoft_Equation1.bin" ContentType="application/vnd.openxmlformats-officedocument.oleObject"/>
  <Default Extension="rels" ContentType="application/vnd.openxmlformats-package.relationships+xml"/>
  <Override PartName="/ppt/slides/slide26.xml" ContentType="application/vnd.openxmlformats-officedocument.presentationml.slide+xml"/>
  <Default Extension="pict" ContentType="image/pict"/>
  <Default Extension="wmf" ContentType="image/x-wmf"/>
  <Override PartName="/ppt/slides/slide7.xml" ContentType="application/vnd.openxmlformats-officedocument.presentationml.slide+xml"/>
  <Override PartName="/ppt/slides/slide35.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embeddings/Microsoft_Equation7.bin" ContentType="application/vnd.openxmlformats-officedocument.oleObject"/>
  <Override PartName="/ppt/slides/slide64.xml" ContentType="application/vnd.openxmlformats-officedocument.presentationml.slide+xml"/>
  <Override PartName="/ppt/presProps.xml" ContentType="application/vnd.openxmlformats-officedocument.presentationml.presProps+xml"/>
  <Override PartName="/ppt/slideLayouts/slideLayout13.xml" ContentType="application/vnd.openxmlformats-officedocument.presentationml.slideLayout+xml"/>
  <Override PartName="/ppt/slides/slide73.xml" ContentType="application/vnd.openxmlformats-officedocument.presentationml.slide+xml"/>
  <Override PartName="/ppt/presentation.xml" ContentType="application/vnd.openxmlformats-officedocument.presentationml.presentation.main+xml"/>
  <Override PartName="/ppt/embeddings/Microsoft_Equation14.bin" ContentType="application/vnd.openxmlformats-officedocument.oleObject"/>
  <Override PartName="/ppt/slides/slide83.xml" ContentType="application/vnd.openxmlformats-officedocument.presentationml.slide+xml"/>
  <Override PartName="/ppt/embeddings/Microsoft_Equation24.bin" ContentType="application/vnd.openxmlformats-officedocument.oleObject"/>
  <Override PartName="/ppt/slides/slide93.xml" ContentType="application/vnd.openxmlformats-officedocument.presentationml.slide+xml"/>
  <Override PartName="/ppt/embeddings/Microsoft_Equation33.bin" ContentType="application/vnd.openxmlformats-officedocument.oleObject"/>
  <Override PartName="/ppt/slides/slide101.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embeddings/Microsoft_Equation43.bin" ContentType="application/vnd.openxmlformats-officedocument.oleObject"/>
  <Override PartName="/ppt/embeddings/Microsoft_Equation52.bin" ContentType="application/vnd.openxmlformats-officedocument.oleObject"/>
  <Override PartName="/ppt/slides/slide89.xml" ContentType="application/vnd.openxmlformats-officedocument.presentationml.slide+xml"/>
  <Override PartName="/ppt/slides/slide21.xml" ContentType="application/vnd.openxmlformats-officedocument.presentationml.slide+xml"/>
  <Override PartName="/ppt/embeddings/Microsoft_Equation29.bin" ContentType="application/vnd.openxmlformats-officedocument.oleObject"/>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embeddings/Microsoft_Equation39.bin" ContentType="application/vnd.openxmlformats-officedocument.oleObject"/>
  <Override PartName="/ppt/slideLayouts/slideLayout3.xml" ContentType="application/vnd.openxmlformats-officedocument.presentationml.slideLayout+xml"/>
  <Override PartName="/ppt/slides/slide40.xml" ContentType="application/vnd.openxmlformats-officedocument.presentationml.slide+xml"/>
  <Override PartName="/ppt/embeddings/Microsoft_Equation49.bin" ContentType="application/vnd.openxmlformats-officedocument.oleObject"/>
  <Override PartName="/ppt/slides/slide17.xml" ContentType="application/vnd.openxmlformats-officedocument.presentationml.slide+xml"/>
  <Override PartName="/ppt/embeddings/Microsoft_Equation58.bin" ContentType="application/vnd.openxmlformats-officedocument.oleObject"/>
  <Override PartName="/ppt/embeddings/Microsoft_Equation2.bin" ContentType="application/vnd.openxmlformats-officedocument.oleObject"/>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Default Extension="pdf" ContentType="application/pdf"/>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embeddings/Microsoft_Equation8.bin" ContentType="application/vnd.openxmlformats-officedocument.oleObject"/>
  <Override PartName="/ppt/notesSlides/notesSlide1.xml" ContentType="application/vnd.openxmlformats-officedocument.presentationml.notesSlide+xml"/>
  <Override PartName="/ppt/slides/slide74.xml" ContentType="application/vnd.openxmlformats-officedocument.presentationml.slide+xml"/>
  <Override PartName="/ppt/embeddings/Microsoft_Equation15.bin" ContentType="application/vnd.openxmlformats-officedocument.oleObject"/>
  <Override PartName="/ppt/slides/slide84.xml" ContentType="application/vnd.openxmlformats-officedocument.presentationml.slide+xml"/>
  <Override PartName="/ppt/embeddings/Microsoft_Equation25.bin" ContentType="application/vnd.openxmlformats-officedocument.oleObject"/>
  <Override PartName="/ppt/slides/slide94.xml" ContentType="application/vnd.openxmlformats-officedocument.presentationml.slide+xml"/>
  <Override PartName="/ppt/embeddings/Microsoft_Equation34.bin" ContentType="application/vnd.openxmlformats-officedocument.oleObject"/>
  <Override PartName="/ppt/slides/slide102.xml" ContentType="application/vnd.openxmlformats-officedocument.presentationml.slide+xml"/>
  <Override PartName="/ppt/notesSlides/notesSlide7.xml" ContentType="application/vnd.openxmlformats-officedocument.presentationml.notesSlide+xml"/>
  <Override PartName="/ppt/embeddings/Microsoft_Equation44.bin" ContentType="application/vnd.openxmlformats-officedocument.oleObject"/>
  <Override PartName="/ppt/slides/slide12.xml" ContentType="application/vnd.openxmlformats-officedocument.presentationml.slide+xml"/>
  <Override PartName="/ppt/embeddings/Microsoft_Equation53.bin" ContentType="application/vnd.openxmlformats-officedocument.oleObject"/>
  <Override PartName="/ppt/slides/slide22.xml" ContentType="application/vnd.openxmlformats-officedocument.presentationml.slide+xml"/>
  <Override PartName="/ppt/slides/slide99.xml" ContentType="application/vnd.openxmlformats-officedocument.presentationml.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70" r:id="rId1"/>
  </p:sldMasterIdLst>
  <p:notesMasterIdLst>
    <p:notesMasterId r:id="rId107"/>
  </p:notesMasterIdLst>
  <p:sldIdLst>
    <p:sldId id="295" r:id="rId2"/>
    <p:sldId id="769" r:id="rId3"/>
    <p:sldId id="853" r:id="rId4"/>
    <p:sldId id="763" r:id="rId5"/>
    <p:sldId id="764" r:id="rId6"/>
    <p:sldId id="771" r:id="rId7"/>
    <p:sldId id="774" r:id="rId8"/>
    <p:sldId id="772" r:id="rId9"/>
    <p:sldId id="788" r:id="rId10"/>
    <p:sldId id="787" r:id="rId11"/>
    <p:sldId id="779" r:id="rId12"/>
    <p:sldId id="780" r:id="rId13"/>
    <p:sldId id="781" r:id="rId14"/>
    <p:sldId id="786" r:id="rId15"/>
    <p:sldId id="789" r:id="rId16"/>
    <p:sldId id="790" r:id="rId17"/>
    <p:sldId id="791" r:id="rId18"/>
    <p:sldId id="792" r:id="rId19"/>
    <p:sldId id="793" r:id="rId20"/>
    <p:sldId id="794" r:id="rId21"/>
    <p:sldId id="811" r:id="rId22"/>
    <p:sldId id="795" r:id="rId23"/>
    <p:sldId id="796" r:id="rId24"/>
    <p:sldId id="797" r:id="rId25"/>
    <p:sldId id="798" r:id="rId26"/>
    <p:sldId id="799" r:id="rId27"/>
    <p:sldId id="800" r:id="rId28"/>
    <p:sldId id="801" r:id="rId29"/>
    <p:sldId id="802" r:id="rId30"/>
    <p:sldId id="803" r:id="rId31"/>
    <p:sldId id="804" r:id="rId32"/>
    <p:sldId id="805" r:id="rId33"/>
    <p:sldId id="806" r:id="rId34"/>
    <p:sldId id="807" r:id="rId35"/>
    <p:sldId id="808" r:id="rId36"/>
    <p:sldId id="810" r:id="rId37"/>
    <p:sldId id="778" r:id="rId38"/>
    <p:sldId id="812" r:id="rId39"/>
    <p:sldId id="770" r:id="rId40"/>
    <p:sldId id="773" r:id="rId41"/>
    <p:sldId id="815" r:id="rId42"/>
    <p:sldId id="777" r:id="rId43"/>
    <p:sldId id="813" r:id="rId44"/>
    <p:sldId id="814" r:id="rId45"/>
    <p:sldId id="816" r:id="rId46"/>
    <p:sldId id="775" r:id="rId47"/>
    <p:sldId id="776" r:id="rId48"/>
    <p:sldId id="819" r:id="rId49"/>
    <p:sldId id="818" r:id="rId50"/>
    <p:sldId id="844" r:id="rId51"/>
    <p:sldId id="820" r:id="rId52"/>
    <p:sldId id="822" r:id="rId53"/>
    <p:sldId id="601" r:id="rId54"/>
    <p:sldId id="609" r:id="rId55"/>
    <p:sldId id="615" r:id="rId56"/>
    <p:sldId id="625" r:id="rId57"/>
    <p:sldId id="626" r:id="rId58"/>
    <p:sldId id="825" r:id="rId59"/>
    <p:sldId id="830" r:id="rId60"/>
    <p:sldId id="831" r:id="rId61"/>
    <p:sldId id="829" r:id="rId62"/>
    <p:sldId id="832" r:id="rId63"/>
    <p:sldId id="833" r:id="rId64"/>
    <p:sldId id="828" r:id="rId65"/>
    <p:sldId id="834" r:id="rId66"/>
    <p:sldId id="630" r:id="rId67"/>
    <p:sldId id="631" r:id="rId68"/>
    <p:sldId id="627" r:id="rId69"/>
    <p:sldId id="835" r:id="rId70"/>
    <p:sldId id="836" r:id="rId71"/>
    <p:sldId id="837" r:id="rId72"/>
    <p:sldId id="868" r:id="rId73"/>
    <p:sldId id="869" r:id="rId74"/>
    <p:sldId id="872" r:id="rId75"/>
    <p:sldId id="866" r:id="rId76"/>
    <p:sldId id="867" r:id="rId77"/>
    <p:sldId id="873" r:id="rId78"/>
    <p:sldId id="838" r:id="rId79"/>
    <p:sldId id="839" r:id="rId80"/>
    <p:sldId id="845" r:id="rId81"/>
    <p:sldId id="840" r:id="rId82"/>
    <p:sldId id="846" r:id="rId83"/>
    <p:sldId id="841" r:id="rId84"/>
    <p:sldId id="842" r:id="rId85"/>
    <p:sldId id="848" r:id="rId86"/>
    <p:sldId id="847" r:id="rId87"/>
    <p:sldId id="849" r:id="rId88"/>
    <p:sldId id="850" r:id="rId89"/>
    <p:sldId id="854" r:id="rId90"/>
    <p:sldId id="851" r:id="rId91"/>
    <p:sldId id="852" r:id="rId92"/>
    <p:sldId id="855" r:id="rId93"/>
    <p:sldId id="874" r:id="rId94"/>
    <p:sldId id="856" r:id="rId95"/>
    <p:sldId id="857" r:id="rId96"/>
    <p:sldId id="858" r:id="rId97"/>
    <p:sldId id="859" r:id="rId98"/>
    <p:sldId id="862" r:id="rId99"/>
    <p:sldId id="863" r:id="rId100"/>
    <p:sldId id="864" r:id="rId101"/>
    <p:sldId id="511" r:id="rId102"/>
    <p:sldId id="687" r:id="rId103"/>
    <p:sldId id="697" r:id="rId104"/>
    <p:sldId id="865" r:id="rId105"/>
    <p:sldId id="707" r:id="rId10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80FF31"/>
    <a:srgbClr val="2FC9F9"/>
    <a:srgbClr val="BDEEFD"/>
    <a:srgbClr val="FFFFCC"/>
    <a:srgbClr val="FF0000"/>
    <a:srgbClr val="000099"/>
    <a:srgbClr val="4BFFF3"/>
    <a:srgbClr val="32FFF3"/>
    <a:srgbClr val="27F1F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p:scale>
          <a:sx n="100" d="100"/>
          <a:sy n="100" d="100"/>
        </p:scale>
        <p:origin x="-984" y="-4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printerSettings" Target="printerSettings/printerSettings1.bin"/><Relationship Id="rId109"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viewProps" Target="view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theme" Target="theme/theme1.xml"/><Relationship Id="rId11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8.pict"/><Relationship Id="rId4" Type="http://schemas.openxmlformats.org/officeDocument/2006/relationships/image" Target="../media/image19.pict"/><Relationship Id="rId5" Type="http://schemas.openxmlformats.org/officeDocument/2006/relationships/image" Target="../media/image20.pict"/><Relationship Id="rId6" Type="http://schemas.openxmlformats.org/officeDocument/2006/relationships/image" Target="../media/image21.pict"/><Relationship Id="rId1" Type="http://schemas.openxmlformats.org/officeDocument/2006/relationships/image" Target="../media/image16.pict"/><Relationship Id="rId2" Type="http://schemas.openxmlformats.org/officeDocument/2006/relationships/image" Target="../media/image17.pict"/></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5.pict"/></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8.pict"/></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06.wmf"/><Relationship Id="rId2" Type="http://schemas.openxmlformats.org/officeDocument/2006/relationships/image" Target="../media/image20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15.png"/></Relationships>
</file>

<file path=ppt/drawings/_rels/vmlDrawing14.vml.rels><?xml version="1.0" encoding="UTF-8" standalone="yes"?>
<Relationships xmlns="http://schemas.openxmlformats.org/package/2006/relationships"><Relationship Id="rId11" Type="http://schemas.openxmlformats.org/officeDocument/2006/relationships/image" Target="../media/image233.wmf"/><Relationship Id="rId12" Type="http://schemas.openxmlformats.org/officeDocument/2006/relationships/image" Target="../media/image234.wmf"/><Relationship Id="rId1" Type="http://schemas.openxmlformats.org/officeDocument/2006/relationships/image" Target="../media/image223.wmf"/><Relationship Id="rId2" Type="http://schemas.openxmlformats.org/officeDocument/2006/relationships/image" Target="../media/image224.wmf"/><Relationship Id="rId3" Type="http://schemas.openxmlformats.org/officeDocument/2006/relationships/image" Target="../media/image225.wmf"/><Relationship Id="rId4" Type="http://schemas.openxmlformats.org/officeDocument/2006/relationships/image" Target="../media/image226.wmf"/><Relationship Id="rId5" Type="http://schemas.openxmlformats.org/officeDocument/2006/relationships/image" Target="../media/image227.wmf"/><Relationship Id="rId6" Type="http://schemas.openxmlformats.org/officeDocument/2006/relationships/image" Target="../media/image228.wmf"/><Relationship Id="rId7" Type="http://schemas.openxmlformats.org/officeDocument/2006/relationships/image" Target="../media/image229.wmf"/><Relationship Id="rId8" Type="http://schemas.openxmlformats.org/officeDocument/2006/relationships/image" Target="../media/image230.wmf"/><Relationship Id="rId9" Type="http://schemas.openxmlformats.org/officeDocument/2006/relationships/image" Target="../media/image231.wmf"/><Relationship Id="rId10" Type="http://schemas.openxmlformats.org/officeDocument/2006/relationships/image" Target="../media/image23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38.wmf"/><Relationship Id="rId2" Type="http://schemas.openxmlformats.org/officeDocument/2006/relationships/image" Target="../media/image239.wmf"/><Relationship Id="rId3" Type="http://schemas.openxmlformats.org/officeDocument/2006/relationships/image" Target="../media/image24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48.pict"/><Relationship Id="rId2" Type="http://schemas.openxmlformats.org/officeDocument/2006/relationships/image" Target="../media/image249.pict"/><Relationship Id="rId3" Type="http://schemas.openxmlformats.org/officeDocument/2006/relationships/image" Target="../media/image250.pict"/></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259.wmf"/><Relationship Id="rId4" Type="http://schemas.openxmlformats.org/officeDocument/2006/relationships/image" Target="../media/image260.wmf"/><Relationship Id="rId5" Type="http://schemas.openxmlformats.org/officeDocument/2006/relationships/image" Target="../media/image261.pict"/><Relationship Id="rId1" Type="http://schemas.openxmlformats.org/officeDocument/2006/relationships/image" Target="../media/image257.wmf"/><Relationship Id="rId2" Type="http://schemas.openxmlformats.org/officeDocument/2006/relationships/image" Target="../media/image258.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264.wmf"/><Relationship Id="rId4" Type="http://schemas.openxmlformats.org/officeDocument/2006/relationships/image" Target="../media/image265.wmf"/><Relationship Id="rId1" Type="http://schemas.openxmlformats.org/officeDocument/2006/relationships/image" Target="../media/image262.wmf"/><Relationship Id="rId2" Type="http://schemas.openxmlformats.org/officeDocument/2006/relationships/image" Target="../media/image263.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67.wmf"/><Relationship Id="rId2" Type="http://schemas.openxmlformats.org/officeDocument/2006/relationships/image" Target="../media/image268.wmf"/><Relationship Id="rId3" Type="http://schemas.openxmlformats.org/officeDocument/2006/relationships/image" Target="../media/image26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6.wmf"/><Relationship Id="rId2" Type="http://schemas.openxmlformats.org/officeDocument/2006/relationships/image" Target="../media/image12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9.pict"/><Relationship Id="rId2" Type="http://schemas.openxmlformats.org/officeDocument/2006/relationships/image" Target="../media/image130.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8.pict"/><Relationship Id="rId2" Type="http://schemas.openxmlformats.org/officeDocument/2006/relationships/image" Target="../media/image139.pict"/><Relationship Id="rId3" Type="http://schemas.openxmlformats.org/officeDocument/2006/relationships/image" Target="../media/image140.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1.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4.pict"/></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50.pict"/><Relationship Id="rId4" Type="http://schemas.openxmlformats.org/officeDocument/2006/relationships/image" Target="../media/image151.pict"/><Relationship Id="rId5" Type="http://schemas.openxmlformats.org/officeDocument/2006/relationships/image" Target="../media/image152.pict"/><Relationship Id="rId1" Type="http://schemas.openxmlformats.org/officeDocument/2006/relationships/image" Target="../media/image148.pict"/><Relationship Id="rId2" Type="http://schemas.openxmlformats.org/officeDocument/2006/relationships/image" Target="../media/image149.pict"/></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57.pict"/><Relationship Id="rId4" Type="http://schemas.openxmlformats.org/officeDocument/2006/relationships/image" Target="../media/image158.pict"/><Relationship Id="rId5" Type="http://schemas.openxmlformats.org/officeDocument/2006/relationships/image" Target="../media/image159.pict"/><Relationship Id="rId6" Type="http://schemas.openxmlformats.org/officeDocument/2006/relationships/image" Target="../media/image160.pict"/><Relationship Id="rId7" Type="http://schemas.openxmlformats.org/officeDocument/2006/relationships/image" Target="../media/image161.pict"/><Relationship Id="rId1" Type="http://schemas.openxmlformats.org/officeDocument/2006/relationships/image" Target="../media/image155.pict"/><Relationship Id="rId2" Type="http://schemas.openxmlformats.org/officeDocument/2006/relationships/image" Target="../media/image156.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07" charset="0"/>
              </a:defRPr>
            </a:lvl1pPr>
          </a:lstStyle>
          <a:p>
            <a:pPr>
              <a:defRPr/>
            </a:pPr>
            <a:endParaRPr lang="en-US"/>
          </a:p>
        </p:txBody>
      </p:sp>
      <p:sp>
        <p:nvSpPr>
          <p:cNvPr id="2017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7" charset="0"/>
              </a:defRPr>
            </a:lvl1pPr>
          </a:lstStyle>
          <a:p>
            <a:pPr>
              <a:defRPr/>
            </a:pPr>
            <a:endParaRPr lang="en-US"/>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17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17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07" charset="0"/>
              </a:defRPr>
            </a:lvl1pPr>
          </a:lstStyle>
          <a:p>
            <a:pPr>
              <a:defRPr/>
            </a:pPr>
            <a:endParaRPr lang="en-US"/>
          </a:p>
        </p:txBody>
      </p:sp>
      <p:sp>
        <p:nvSpPr>
          <p:cNvPr id="2017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07" charset="0"/>
              </a:defRPr>
            </a:lvl1pPr>
          </a:lstStyle>
          <a:p>
            <a:pPr>
              <a:defRPr/>
            </a:pPr>
            <a:fld id="{556D3374-B4F4-5045-A40D-36EA881EB04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p:spPr>
        <p:txBody>
          <a:bodyPr/>
          <a:lstStyle/>
          <a:p>
            <a:r>
              <a:rPr lang="en-US" smtClean="0">
                <a:latin typeface="Times New Roman" charset="0"/>
                <a:ea typeface="ＭＳ Ｐゴシック" charset="-128"/>
                <a:cs typeface="ＭＳ Ｐゴシック" charset="-128"/>
              </a:rPr>
              <a:t>Custom atherosclerosis mimicking phantoms and excised pig iliac arteries both atherosclerotic and non-atherosclerotic</a:t>
            </a:r>
          </a:p>
          <a:p>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3107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pPr>
              <a:lnSpc>
                <a:spcPct val="76000"/>
              </a:lnSpc>
              <a:buClr>
                <a:srgbClr val="000000"/>
              </a:buClr>
              <a:buSzPct val="100000"/>
              <a:buFont typeface="Times New Roman" charset="0"/>
              <a:buNone/>
            </a:pPr>
            <a:endParaRPr lang="en-US"/>
          </a:p>
        </p:txBody>
      </p:sp>
      <p:sp>
        <p:nvSpPr>
          <p:cNvPr id="13107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560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ln>
        </p:spPr>
      </p:sp>
      <p:sp>
        <p:nvSpPr>
          <p:cNvPr id="25603" name="Rectangle 2"/>
          <p:cNvSpPr>
            <a:spLocks noGrp="1" noChangeArrowheads="1"/>
          </p:cNvSpPr>
          <p:nvPr>
            <p:ph type="body" idx="1"/>
          </p:nvPr>
        </p:nvSpPr>
        <p:spPr>
          <a:xfrm>
            <a:off x="685800" y="4343400"/>
            <a:ext cx="5486400" cy="4114800"/>
          </a:xfrm>
          <a:noFill/>
          <a:ln/>
        </p:spPr>
        <p:txBody>
          <a:bodyPr wrap="none" anchor="ctr"/>
          <a:lstStyle/>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301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ln>
        </p:spPr>
      </p:sp>
      <p:sp>
        <p:nvSpPr>
          <p:cNvPr id="43011" name="Rectangle 2"/>
          <p:cNvSpPr>
            <a:spLocks noGrp="1" noChangeArrowheads="1"/>
          </p:cNvSpPr>
          <p:nvPr>
            <p:ph type="body" idx="1"/>
          </p:nvPr>
        </p:nvSpPr>
        <p:spPr>
          <a:xfrm>
            <a:off x="685800" y="4343400"/>
            <a:ext cx="5486400" cy="4114800"/>
          </a:xfrm>
          <a:noFill/>
          <a:ln/>
        </p:spPr>
        <p:txBody>
          <a:bodyPr wrap="none" anchor="ctr"/>
          <a:lstStyle/>
          <a:p>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ln>
        </p:spPr>
      </p:sp>
      <p:sp>
        <p:nvSpPr>
          <p:cNvPr id="56323" name="Rectangle 2"/>
          <p:cNvSpPr>
            <a:spLocks noGrp="1" noChangeArrowheads="1"/>
          </p:cNvSpPr>
          <p:nvPr>
            <p:ph type="body" idx="1"/>
          </p:nvPr>
        </p:nvSpPr>
        <p:spPr>
          <a:xfrm>
            <a:off x="685800" y="4343400"/>
            <a:ext cx="5486400" cy="4114800"/>
          </a:xfrm>
          <a:noFill/>
          <a:ln/>
        </p:spPr>
        <p:txBody>
          <a:bodyPr wrap="none" anchor="ctr"/>
          <a:lstStyle/>
          <a:p>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837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ln>
        </p:spPr>
      </p:sp>
      <p:sp>
        <p:nvSpPr>
          <p:cNvPr id="58371" name="Rectangle 2"/>
          <p:cNvSpPr>
            <a:spLocks noGrp="1" noChangeArrowheads="1"/>
          </p:cNvSpPr>
          <p:nvPr>
            <p:ph type="body" idx="1"/>
          </p:nvPr>
        </p:nvSpPr>
        <p:spPr>
          <a:xfrm>
            <a:off x="685800" y="4343400"/>
            <a:ext cx="5486400" cy="4114800"/>
          </a:xfrm>
          <a:noFill/>
          <a:ln/>
        </p:spPr>
        <p:txBody>
          <a:bodyPr wrap="none" anchor="ct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26978"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pPr>
              <a:lnSpc>
                <a:spcPct val="76000"/>
              </a:lnSpc>
              <a:buClr>
                <a:srgbClr val="000000"/>
              </a:buClr>
              <a:buSzPct val="100000"/>
              <a:buFont typeface="Times New Roman" charset="0"/>
              <a:buNone/>
            </a:pPr>
            <a:endParaRPr lang="en-US"/>
          </a:p>
        </p:txBody>
      </p:sp>
      <p:sp>
        <p:nvSpPr>
          <p:cNvPr id="126979"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26978"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pPr>
              <a:lnSpc>
                <a:spcPct val="76000"/>
              </a:lnSpc>
              <a:buClr>
                <a:srgbClr val="000000"/>
              </a:buClr>
              <a:buSzPct val="100000"/>
              <a:buFont typeface="Times New Roman" charset="0"/>
              <a:buNone/>
            </a:pPr>
            <a:endParaRPr lang="en-US"/>
          </a:p>
        </p:txBody>
      </p:sp>
      <p:sp>
        <p:nvSpPr>
          <p:cNvPr id="126979"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29026"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pPr>
              <a:lnSpc>
                <a:spcPct val="76000"/>
              </a:lnSpc>
              <a:buClr>
                <a:srgbClr val="000000"/>
              </a:buClr>
              <a:buSzPct val="100000"/>
              <a:buFont typeface="Times New Roman" charset="0"/>
              <a:buNone/>
            </a:pPr>
            <a:endParaRPr lang="en-US"/>
          </a:p>
        </p:txBody>
      </p:sp>
      <p:sp>
        <p:nvSpPr>
          <p:cNvPr id="129027"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31074"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pPr>
              <a:lnSpc>
                <a:spcPct val="76000"/>
              </a:lnSpc>
              <a:buClr>
                <a:srgbClr val="000000"/>
              </a:buClr>
              <a:buSzPct val="100000"/>
              <a:buFont typeface="Times New Roman" charset="0"/>
              <a:buNone/>
            </a:pPr>
            <a:endParaRPr lang="en-US"/>
          </a:p>
        </p:txBody>
      </p:sp>
      <p:sp>
        <p:nvSpPr>
          <p:cNvPr id="131075" name="Rectangle 2"/>
          <p:cNvSpPr>
            <a:spLocks noGrp="1" noChangeArrowheads="1"/>
          </p:cNvSpPr>
          <p:nvPr>
            <p:ph type="body"/>
          </p:nvPr>
        </p:nvSpPr>
        <p:spPr>
          <a:xfrm>
            <a:off x="685800" y="4343400"/>
            <a:ext cx="5475288" cy="4103688"/>
          </a:xfrm>
          <a:noFill/>
          <a:ln/>
        </p:spPr>
        <p:txBody>
          <a:bodyPr wrap="none" anchor="ctr"/>
          <a:lstStyle/>
          <a:p>
            <a:endParaRPr lang="en-US" smtClean="0">
              <a:latin typeface="Times New Roman"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pic>
        <p:nvPicPr>
          <p:cNvPr id="4" name="Picture 2" descr="bk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Freeform 5"/>
          <p:cNvSpPr>
            <a:spLocks noChangeArrowheads="1"/>
          </p:cNvSpPr>
          <p:nvPr/>
        </p:nvSpPr>
        <p:spPr bwMode="auto">
          <a:xfrm flipV="1">
            <a:off x="0" y="3354388"/>
            <a:ext cx="8458200" cy="74612"/>
          </a:xfrm>
          <a:custGeom>
            <a:avLst/>
            <a:gdLst/>
            <a:ahLst/>
            <a:cxnLst>
              <a:cxn ang="0">
                <a:pos x="0" y="0"/>
              </a:cxn>
              <a:cxn ang="0">
                <a:pos x="6344" y="0"/>
              </a:cxn>
            </a:cxnLst>
            <a:rect l="0" t="0" r="r" b="b"/>
            <a:pathLst>
              <a:path w="6344" h="1">
                <a:moveTo>
                  <a:pt x="0" y="0"/>
                </a:moveTo>
                <a:lnTo>
                  <a:pt x="6344" y="0"/>
                </a:lnTo>
              </a:path>
            </a:pathLst>
          </a:custGeom>
          <a:noFill/>
          <a:ln w="25400">
            <a:solidFill>
              <a:srgbClr val="EF9100"/>
            </a:solidFill>
            <a:round/>
            <a:headEnd/>
            <a:tailEnd/>
          </a:ln>
          <a:effectLst/>
        </p:spPr>
        <p:txBody>
          <a:bodyPr wrap="none" anchor="ctr">
            <a:prstTxWarp prst="textNoShape">
              <a:avLst/>
            </a:prstTxWarp>
          </a:bodyPr>
          <a:lstStyle/>
          <a:p>
            <a:pPr>
              <a:defRPr/>
            </a:pPr>
            <a:endParaRPr lang="en-US">
              <a:latin typeface="Arial" pitchFamily="-107" charset="0"/>
            </a:endParaRPr>
          </a:p>
        </p:txBody>
      </p:sp>
      <p:pic>
        <p:nvPicPr>
          <p:cNvPr id="6" name="Picture 6" descr="oldwell_blue_trans"/>
          <p:cNvPicPr>
            <a:picLocks noChangeAspect="1" noChangeArrowheads="1"/>
          </p:cNvPicPr>
          <p:nvPr/>
        </p:nvPicPr>
        <p:blipFill>
          <a:blip r:embed="rId3"/>
          <a:srcRect/>
          <a:stretch>
            <a:fillRect/>
          </a:stretch>
        </p:blipFill>
        <p:spPr bwMode="auto">
          <a:xfrm>
            <a:off x="98425" y="2133600"/>
            <a:ext cx="1020763" cy="1143000"/>
          </a:xfrm>
          <a:prstGeom prst="rect">
            <a:avLst/>
          </a:prstGeom>
          <a:noFill/>
          <a:ln w="9525">
            <a:noFill/>
            <a:miter lim="800000"/>
            <a:headEnd/>
            <a:tailEnd/>
          </a:ln>
        </p:spPr>
      </p:pic>
      <p:sp>
        <p:nvSpPr>
          <p:cNvPr id="7" name="Text Box 7"/>
          <p:cNvSpPr txBox="1">
            <a:spLocks noChangeArrowheads="1"/>
          </p:cNvSpPr>
          <p:nvPr/>
        </p:nvSpPr>
        <p:spPr bwMode="auto">
          <a:xfrm>
            <a:off x="3810000" y="6505575"/>
            <a:ext cx="5257800" cy="304800"/>
          </a:xfrm>
          <a:prstGeom prst="rect">
            <a:avLst/>
          </a:prstGeom>
          <a:noFill/>
          <a:ln w="12700" cap="sq">
            <a:noFill/>
            <a:miter lim="800000"/>
            <a:headEnd type="none" w="sm" len="sm"/>
            <a:tailEnd type="none" w="sm" len="sm"/>
          </a:ln>
          <a:effectLst/>
        </p:spPr>
        <p:txBody>
          <a:bodyPr>
            <a:prstTxWarp prst="textNoShape">
              <a:avLst/>
            </a:prstTxWarp>
            <a:spAutoFit/>
          </a:bodyPr>
          <a:lstStyle/>
          <a:p>
            <a:pPr>
              <a:defRPr/>
            </a:pPr>
            <a:r>
              <a:rPr lang="en-US" sz="1400" b="1" i="1">
                <a:solidFill>
                  <a:schemeClr val="bg2"/>
                </a:solidFill>
                <a:latin typeface="Book Antiqua" pitchFamily="-107" charset="0"/>
              </a:rPr>
              <a:t>The</a:t>
            </a:r>
            <a:r>
              <a:rPr lang="en-US" sz="1400" b="1">
                <a:solidFill>
                  <a:schemeClr val="bg2"/>
                </a:solidFill>
                <a:latin typeface="Book Antiqua" pitchFamily="-107" charset="0"/>
              </a:rPr>
              <a:t> UNIVERSITY </a:t>
            </a:r>
            <a:r>
              <a:rPr lang="en-US" sz="1400" b="1" i="1">
                <a:solidFill>
                  <a:schemeClr val="bg2"/>
                </a:solidFill>
                <a:latin typeface="Book Antiqua" pitchFamily="-107" charset="0"/>
              </a:rPr>
              <a:t>of </a:t>
            </a:r>
            <a:r>
              <a:rPr lang="en-US" sz="1400" b="1">
                <a:solidFill>
                  <a:schemeClr val="bg2"/>
                </a:solidFill>
                <a:latin typeface="Book Antiqua" pitchFamily="-107" charset="0"/>
              </a:rPr>
              <a:t>NORTH CAROLINA </a:t>
            </a:r>
            <a:r>
              <a:rPr lang="en-US" sz="1400" b="1" i="1">
                <a:solidFill>
                  <a:schemeClr val="bg2"/>
                </a:solidFill>
                <a:latin typeface="Book Antiqua" pitchFamily="-107" charset="0"/>
              </a:rPr>
              <a:t>at </a:t>
            </a:r>
            <a:r>
              <a:rPr lang="en-US" sz="1400" b="1">
                <a:solidFill>
                  <a:schemeClr val="bg2"/>
                </a:solidFill>
                <a:latin typeface="Book Antiqua" pitchFamily="-107" charset="0"/>
              </a:rPr>
              <a:t>CHAPEL HILL</a:t>
            </a:r>
            <a:r>
              <a:rPr lang="en-US" sz="1400" b="1" i="1">
                <a:solidFill>
                  <a:schemeClr val="bg2"/>
                </a:solidFill>
                <a:latin typeface="Book Antiqua" pitchFamily="-107" charset="0"/>
              </a:rPr>
              <a:t> </a:t>
            </a:r>
          </a:p>
        </p:txBody>
      </p:sp>
      <p:sp>
        <p:nvSpPr>
          <p:cNvPr id="8" name="Freeform 8"/>
          <p:cNvSpPr>
            <a:spLocks noChangeArrowheads="1"/>
          </p:cNvSpPr>
          <p:nvPr/>
        </p:nvSpPr>
        <p:spPr bwMode="auto">
          <a:xfrm>
            <a:off x="4992688" y="6464300"/>
            <a:ext cx="4151312" cy="76200"/>
          </a:xfrm>
          <a:custGeom>
            <a:avLst/>
            <a:gdLst/>
            <a:ahLst/>
            <a:cxnLst>
              <a:cxn ang="0">
                <a:pos x="0" y="0"/>
              </a:cxn>
              <a:cxn ang="0">
                <a:pos x="6344" y="0"/>
              </a:cxn>
            </a:cxnLst>
            <a:rect l="0" t="0" r="r" b="b"/>
            <a:pathLst>
              <a:path w="6344" h="1">
                <a:moveTo>
                  <a:pt x="0" y="0"/>
                </a:moveTo>
                <a:lnTo>
                  <a:pt x="6344" y="0"/>
                </a:lnTo>
              </a:path>
            </a:pathLst>
          </a:custGeom>
          <a:noFill/>
          <a:ln w="25400">
            <a:solidFill>
              <a:srgbClr val="EF9100"/>
            </a:solidFill>
            <a:round/>
            <a:headEnd/>
            <a:tailEnd/>
          </a:ln>
          <a:effectLst/>
        </p:spPr>
        <p:txBody>
          <a:bodyPr wrap="none" anchor="ctr">
            <a:prstTxWarp prst="textNoShape">
              <a:avLst/>
            </a:prstTxWarp>
          </a:bodyPr>
          <a:lstStyle/>
          <a:p>
            <a:pPr>
              <a:defRPr/>
            </a:pPr>
            <a:endParaRPr lang="en-US">
              <a:latin typeface="Arial" pitchFamily="-107" charset="0"/>
            </a:endParaRPr>
          </a:p>
        </p:txBody>
      </p:sp>
      <p:sp>
        <p:nvSpPr>
          <p:cNvPr id="128003" name="Rectangle 3"/>
          <p:cNvSpPr>
            <a:spLocks noGrp="1" noChangeArrowheads="1"/>
          </p:cNvSpPr>
          <p:nvPr>
            <p:ph type="ctrTitle"/>
          </p:nvPr>
        </p:nvSpPr>
        <p:spPr>
          <a:xfrm>
            <a:off x="990600" y="2362200"/>
            <a:ext cx="7772400" cy="857250"/>
          </a:xfrm>
        </p:spPr>
        <p:txBody>
          <a:bodyPr/>
          <a:lstStyle>
            <a:lvl1pPr>
              <a:defRPr/>
            </a:lvl1pPr>
          </a:lstStyle>
          <a:p>
            <a:r>
              <a:rPr lang="en-US"/>
              <a:t>Click to edit Master title style</a:t>
            </a:r>
          </a:p>
        </p:txBody>
      </p:sp>
      <p:sp>
        <p:nvSpPr>
          <p:cNvPr id="128004"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73A8C54-4D3D-4F43-8D81-361F9CCB94E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762000"/>
            <a:ext cx="18478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762000"/>
            <a:ext cx="53911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329764FC-A3B5-0548-ABF4-7F1E430AF55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0"/>
            <a:ext cx="73914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905000"/>
            <a:ext cx="36195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62500" y="1905000"/>
            <a:ext cx="36195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62500" y="4076700"/>
            <a:ext cx="36195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sldNum" sz="quarter" idx="11"/>
          </p:nvPr>
        </p:nvSpPr>
        <p:spPr>
          <a:ln/>
        </p:spPr>
        <p:txBody>
          <a:bodyPr/>
          <a:lstStyle>
            <a:lvl1pPr>
              <a:defRPr/>
            </a:lvl1pPr>
          </a:lstStyle>
          <a:p>
            <a:pPr>
              <a:defRPr/>
            </a:pPr>
            <a:fld id="{60B3AE00-21FC-1746-9D63-3B1C25ECD6C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0"/>
            <a:ext cx="7391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905000"/>
            <a:ext cx="36195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62500" y="1905000"/>
            <a:ext cx="36195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62500" y="4076700"/>
            <a:ext cx="36195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sldNum" sz="quarter" idx="11"/>
          </p:nvPr>
        </p:nvSpPr>
        <p:spPr>
          <a:ln/>
        </p:spPr>
        <p:txBody>
          <a:bodyPr/>
          <a:lstStyle>
            <a:lvl1pPr>
              <a:defRPr/>
            </a:lvl1pPr>
          </a:lstStyle>
          <a:p>
            <a:pPr>
              <a:defRPr/>
            </a:pPr>
            <a:fld id="{3AA72C36-AE71-AF4F-BB8A-A5F36B0E442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90600" y="762000"/>
            <a:ext cx="73914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5EADB970-FC6E-834F-B1A8-DBA971B1A95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762000"/>
            <a:ext cx="73914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90600" y="1905000"/>
            <a:ext cx="36195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62500" y="1905000"/>
            <a:ext cx="36195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90600" y="4076700"/>
            <a:ext cx="36195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62500" y="4076700"/>
            <a:ext cx="36195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F2B0013D-4963-F040-A252-E34E7C6F7732}"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0"/>
            <a:ext cx="7391400" cy="838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90600" y="1905000"/>
            <a:ext cx="7391400" cy="4191000"/>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8B821861-8C8B-2743-A149-19734590335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18F80A77-4E26-3740-9EA8-45CAE4C8D01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B55957AE-1075-6A40-8523-8393F538C50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905000"/>
            <a:ext cx="36195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905000"/>
            <a:ext cx="36195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00F50FE5-D3C0-4847-BBD3-2B38BDC6860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6A004226-DB4B-E04F-B126-63A7B7F340B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198E9296-C740-5F44-A64D-0A0C37A729D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8BF0118A-5C5A-BA46-8F37-9801C8F1A0D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4537FB11-7B7E-F241-B3BF-1B37E055CB9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386E1E86-9FE3-0B44-B84F-2AEA8749FEB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026" name="Picture 2" descr="bkg"/>
          <p:cNvPicPr>
            <a:picLocks noChangeAspect="1" noChangeArrowheads="1"/>
          </p:cNvPicPr>
          <p:nvPr/>
        </p:nvPicPr>
        <p:blipFill>
          <a:blip r:embed="rId18"/>
          <a:srcRect/>
          <a:stretch>
            <a:fillRect/>
          </a:stretch>
        </p:blipFill>
        <p:spPr bwMode="auto">
          <a:xfrm>
            <a:off x="0" y="0"/>
            <a:ext cx="91440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990600" y="762000"/>
            <a:ext cx="7391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HEADLINE HERE</a:t>
            </a:r>
          </a:p>
        </p:txBody>
      </p:sp>
      <p:sp>
        <p:nvSpPr>
          <p:cNvPr id="1028" name="Rectangle 4"/>
          <p:cNvSpPr>
            <a:spLocks noGrp="1" noChangeArrowheads="1"/>
          </p:cNvSpPr>
          <p:nvPr>
            <p:ph type="body" idx="1"/>
          </p:nvPr>
        </p:nvSpPr>
        <p:spPr bwMode="auto">
          <a:xfrm>
            <a:off x="990600" y="1905000"/>
            <a:ext cx="7391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Subtopics</a:t>
            </a:r>
          </a:p>
          <a:p>
            <a:pPr lvl="1"/>
            <a:r>
              <a:rPr lang="en-US"/>
              <a:t>details</a:t>
            </a:r>
          </a:p>
        </p:txBody>
      </p:sp>
      <p:sp>
        <p:nvSpPr>
          <p:cNvPr id="126981" name="Rectangle 5"/>
          <p:cNvSpPr>
            <a:spLocks noGrp="1" noChangeArrowheads="1"/>
          </p:cNvSpPr>
          <p:nvPr>
            <p:ph type="dt" sz="half" idx="2"/>
          </p:nvPr>
        </p:nvSpPr>
        <p:spPr bwMode="auto">
          <a:xfrm>
            <a:off x="990600" y="6172200"/>
            <a:ext cx="1676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solidFill>
                  <a:schemeClr val="bg2"/>
                </a:solidFill>
                <a:latin typeface="Arial" pitchFamily="-107" charset="0"/>
              </a:defRPr>
            </a:lvl1pPr>
          </a:lstStyle>
          <a:p>
            <a:pPr>
              <a:defRPr/>
            </a:pPr>
            <a:endParaRPr lang="en-US"/>
          </a:p>
        </p:txBody>
      </p:sp>
      <p:sp>
        <p:nvSpPr>
          <p:cNvPr id="126982" name="Rectangle 6"/>
          <p:cNvSpPr>
            <a:spLocks noGrp="1" noChangeArrowheads="1"/>
          </p:cNvSpPr>
          <p:nvPr>
            <p:ph type="sldNum" sz="quarter" idx="4"/>
          </p:nvPr>
        </p:nvSpPr>
        <p:spPr bwMode="auto">
          <a:xfrm>
            <a:off x="0" y="6400800"/>
            <a:ext cx="914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chemeClr val="bg2"/>
                </a:solidFill>
                <a:latin typeface="Arial" pitchFamily="-107" charset="0"/>
              </a:defRPr>
            </a:lvl1pPr>
          </a:lstStyle>
          <a:p>
            <a:pPr>
              <a:defRPr/>
            </a:pPr>
            <a:fld id="{DBD6F383-9405-0F4A-B828-A53B8A6E2B16}" type="slidenum">
              <a:rPr lang="en-US"/>
              <a:pPr>
                <a:defRPr/>
              </a:pPr>
              <a:t>‹#›</a:t>
            </a:fld>
            <a:endParaRPr lang="en-US"/>
          </a:p>
        </p:txBody>
      </p:sp>
      <p:sp>
        <p:nvSpPr>
          <p:cNvPr id="126983" name="Freeform 7"/>
          <p:cNvSpPr>
            <a:spLocks noChangeArrowheads="1"/>
          </p:cNvSpPr>
          <p:nvPr/>
        </p:nvSpPr>
        <p:spPr bwMode="auto">
          <a:xfrm flipV="1">
            <a:off x="0" y="1524000"/>
            <a:ext cx="8458200" cy="74613"/>
          </a:xfrm>
          <a:custGeom>
            <a:avLst/>
            <a:gdLst/>
            <a:ahLst/>
            <a:cxnLst>
              <a:cxn ang="0">
                <a:pos x="0" y="0"/>
              </a:cxn>
              <a:cxn ang="0">
                <a:pos x="6344" y="0"/>
              </a:cxn>
            </a:cxnLst>
            <a:rect l="0" t="0" r="r" b="b"/>
            <a:pathLst>
              <a:path w="6344" h="1">
                <a:moveTo>
                  <a:pt x="0" y="0"/>
                </a:moveTo>
                <a:lnTo>
                  <a:pt x="6344" y="0"/>
                </a:lnTo>
              </a:path>
            </a:pathLst>
          </a:custGeom>
          <a:noFill/>
          <a:ln w="25400">
            <a:solidFill>
              <a:srgbClr val="EF9100"/>
            </a:solidFill>
            <a:round/>
            <a:headEnd/>
            <a:tailEnd/>
          </a:ln>
          <a:effectLst/>
        </p:spPr>
        <p:txBody>
          <a:bodyPr wrap="none" anchor="ctr">
            <a:prstTxWarp prst="textNoShape">
              <a:avLst/>
            </a:prstTxWarp>
          </a:bodyPr>
          <a:lstStyle/>
          <a:p>
            <a:pPr>
              <a:defRPr/>
            </a:pPr>
            <a:endParaRPr lang="en-US">
              <a:latin typeface="Arial" pitchFamily="-107" charset="0"/>
            </a:endParaRPr>
          </a:p>
        </p:txBody>
      </p:sp>
      <p:pic>
        <p:nvPicPr>
          <p:cNvPr id="1032" name="Picture 8" descr="oldwell_blue_trans"/>
          <p:cNvPicPr>
            <a:picLocks noChangeAspect="1" noChangeArrowheads="1"/>
          </p:cNvPicPr>
          <p:nvPr/>
        </p:nvPicPr>
        <p:blipFill>
          <a:blip r:embed="rId19"/>
          <a:srcRect/>
          <a:stretch>
            <a:fillRect/>
          </a:stretch>
        </p:blipFill>
        <p:spPr bwMode="auto">
          <a:xfrm>
            <a:off x="98425" y="609600"/>
            <a:ext cx="815975" cy="914400"/>
          </a:xfrm>
          <a:prstGeom prst="rect">
            <a:avLst/>
          </a:prstGeom>
          <a:noFill/>
          <a:ln w="9525">
            <a:noFill/>
            <a:miter lim="800000"/>
            <a:headEnd/>
            <a:tailEnd/>
          </a:ln>
        </p:spPr>
      </p:pic>
      <p:sp>
        <p:nvSpPr>
          <p:cNvPr id="126985" name="Text Box 9"/>
          <p:cNvSpPr txBox="1">
            <a:spLocks noChangeArrowheads="1"/>
          </p:cNvSpPr>
          <p:nvPr/>
        </p:nvSpPr>
        <p:spPr bwMode="auto">
          <a:xfrm>
            <a:off x="3886200" y="6553200"/>
            <a:ext cx="5257800" cy="304800"/>
          </a:xfrm>
          <a:prstGeom prst="rect">
            <a:avLst/>
          </a:prstGeom>
          <a:noFill/>
          <a:ln w="12700" cap="sq">
            <a:noFill/>
            <a:miter lim="800000"/>
            <a:headEnd type="none" w="sm" len="sm"/>
            <a:tailEnd type="none" w="sm" len="sm"/>
          </a:ln>
          <a:effectLst/>
        </p:spPr>
        <p:txBody>
          <a:bodyPr>
            <a:prstTxWarp prst="textNoShape">
              <a:avLst/>
            </a:prstTxWarp>
            <a:spAutoFit/>
          </a:bodyPr>
          <a:lstStyle/>
          <a:p>
            <a:pPr>
              <a:defRPr/>
            </a:pPr>
            <a:r>
              <a:rPr lang="en-US" sz="1400" b="1" i="1">
                <a:solidFill>
                  <a:schemeClr val="bg2"/>
                </a:solidFill>
                <a:latin typeface="Book Antiqua" pitchFamily="-107" charset="0"/>
              </a:rPr>
              <a:t>The</a:t>
            </a:r>
            <a:r>
              <a:rPr lang="en-US" sz="1400" b="1">
                <a:solidFill>
                  <a:schemeClr val="bg2"/>
                </a:solidFill>
                <a:latin typeface="Book Antiqua" pitchFamily="-107" charset="0"/>
              </a:rPr>
              <a:t> UNIVERSITY </a:t>
            </a:r>
            <a:r>
              <a:rPr lang="en-US" sz="1400" b="1" i="1">
                <a:solidFill>
                  <a:schemeClr val="bg2"/>
                </a:solidFill>
                <a:latin typeface="Book Antiqua" pitchFamily="-107" charset="0"/>
              </a:rPr>
              <a:t>of </a:t>
            </a:r>
            <a:r>
              <a:rPr lang="en-US" sz="1400" b="1">
                <a:solidFill>
                  <a:schemeClr val="bg2"/>
                </a:solidFill>
                <a:latin typeface="Book Antiqua" pitchFamily="-107" charset="0"/>
              </a:rPr>
              <a:t>NORTH CAROLINA </a:t>
            </a:r>
            <a:r>
              <a:rPr lang="en-US" sz="1400" b="1" i="1">
                <a:solidFill>
                  <a:schemeClr val="bg2"/>
                </a:solidFill>
                <a:latin typeface="Book Antiqua" pitchFamily="-107" charset="0"/>
              </a:rPr>
              <a:t>at </a:t>
            </a:r>
            <a:r>
              <a:rPr lang="en-US" sz="1400" b="1">
                <a:solidFill>
                  <a:schemeClr val="bg2"/>
                </a:solidFill>
                <a:latin typeface="Book Antiqua" pitchFamily="-107" charset="0"/>
              </a:rPr>
              <a:t>CHAPEL HILL</a:t>
            </a:r>
            <a:r>
              <a:rPr lang="en-US" sz="1400" b="1" i="1">
                <a:solidFill>
                  <a:schemeClr val="bg2"/>
                </a:solidFill>
                <a:latin typeface="Book Antiqua" pitchFamily="-107" charset="0"/>
              </a:rPr>
              <a:t> </a:t>
            </a:r>
          </a:p>
        </p:txBody>
      </p:sp>
      <p:sp>
        <p:nvSpPr>
          <p:cNvPr id="126986" name="Freeform 10"/>
          <p:cNvSpPr>
            <a:spLocks noChangeArrowheads="1"/>
          </p:cNvSpPr>
          <p:nvPr/>
        </p:nvSpPr>
        <p:spPr bwMode="auto">
          <a:xfrm>
            <a:off x="4992688" y="6477000"/>
            <a:ext cx="4151312" cy="76200"/>
          </a:xfrm>
          <a:custGeom>
            <a:avLst/>
            <a:gdLst/>
            <a:ahLst/>
            <a:cxnLst>
              <a:cxn ang="0">
                <a:pos x="0" y="0"/>
              </a:cxn>
              <a:cxn ang="0">
                <a:pos x="6344" y="0"/>
              </a:cxn>
            </a:cxnLst>
            <a:rect l="0" t="0" r="r" b="b"/>
            <a:pathLst>
              <a:path w="6344" h="1">
                <a:moveTo>
                  <a:pt x="0" y="0"/>
                </a:moveTo>
                <a:lnTo>
                  <a:pt x="6344" y="0"/>
                </a:lnTo>
              </a:path>
            </a:pathLst>
          </a:custGeom>
          <a:noFill/>
          <a:ln w="25400">
            <a:solidFill>
              <a:srgbClr val="EF9100"/>
            </a:solidFill>
            <a:round/>
            <a:headEnd/>
            <a:tailEnd/>
          </a:ln>
          <a:effectLst/>
        </p:spPr>
        <p:txBody>
          <a:bodyPr wrap="none" anchor="ctr">
            <a:prstTxWarp prst="textNoShape">
              <a:avLst/>
            </a:prstTxWarp>
          </a:bodyPr>
          <a:lstStyle/>
          <a:p>
            <a:pPr>
              <a:defRPr/>
            </a:pPr>
            <a:endParaRPr lang="en-US">
              <a:latin typeface="Arial" pitchFamily="-107" charset="0"/>
            </a:endParaRPr>
          </a:p>
        </p:txBody>
      </p:sp>
    </p:spTree>
  </p:cSld>
  <p:clrMap bg1="dk2" tx1="lt1" bg2="dk1" tx2="lt2" accent1="accent1" accent2="accent2" accent3="accent3" accent4="accent4" accent5="accent5" accent6="accent6" hlink="hlink" folHlink="folHlink"/>
  <p:sldLayoutIdLst>
    <p:sldLayoutId id="2147484092"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 id="2147484089" r:id="rId14"/>
    <p:sldLayoutId id="2147484090" r:id="rId15"/>
    <p:sldLayoutId id="2147484091" r:id="rId16"/>
  </p:sldLayoutIdLst>
  <p:timing>
    <p:tnLst>
      <p:par>
        <p:cTn id="1" dur="indefinite" restart="never" nodeType="tmRoot"/>
      </p:par>
    </p:tnLst>
  </p:timing>
  <p:txStyles>
    <p:titleStyle>
      <a:lvl1pPr algn="l" rtl="0" eaLnBrk="0" fontAlgn="base" hangingPunct="0">
        <a:spcBef>
          <a:spcPct val="0"/>
        </a:spcBef>
        <a:spcAft>
          <a:spcPct val="0"/>
        </a:spcAft>
        <a:defRPr sz="4000" b="1">
          <a:solidFill>
            <a:schemeClr val="bg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000" b="1">
          <a:solidFill>
            <a:schemeClr val="bg2"/>
          </a:solidFill>
          <a:latin typeface="Tahoma"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000" b="1">
          <a:solidFill>
            <a:schemeClr val="bg2"/>
          </a:solidFill>
          <a:latin typeface="Tahoma"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000" b="1">
          <a:solidFill>
            <a:schemeClr val="bg2"/>
          </a:solidFill>
          <a:latin typeface="Tahoma"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000" b="1">
          <a:solidFill>
            <a:schemeClr val="bg2"/>
          </a:solidFill>
          <a:latin typeface="Tahoma"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000" b="1">
          <a:solidFill>
            <a:schemeClr val="bg2"/>
          </a:solidFill>
          <a:latin typeface="Tahoma" pitchFamily="-107" charset="0"/>
        </a:defRPr>
      </a:lvl6pPr>
      <a:lvl7pPr marL="914400" algn="l" rtl="0" eaLnBrk="0" fontAlgn="base" hangingPunct="0">
        <a:spcBef>
          <a:spcPct val="0"/>
        </a:spcBef>
        <a:spcAft>
          <a:spcPct val="0"/>
        </a:spcAft>
        <a:defRPr sz="4000" b="1">
          <a:solidFill>
            <a:schemeClr val="bg2"/>
          </a:solidFill>
          <a:latin typeface="Tahoma" pitchFamily="-107" charset="0"/>
        </a:defRPr>
      </a:lvl7pPr>
      <a:lvl8pPr marL="1371600" algn="l" rtl="0" eaLnBrk="0" fontAlgn="base" hangingPunct="0">
        <a:spcBef>
          <a:spcPct val="0"/>
        </a:spcBef>
        <a:spcAft>
          <a:spcPct val="0"/>
        </a:spcAft>
        <a:defRPr sz="4000" b="1">
          <a:solidFill>
            <a:schemeClr val="bg2"/>
          </a:solidFill>
          <a:latin typeface="Tahoma" pitchFamily="-107" charset="0"/>
        </a:defRPr>
      </a:lvl8pPr>
      <a:lvl9pPr marL="1828800" algn="l" rtl="0" eaLnBrk="0" fontAlgn="base" hangingPunct="0">
        <a:spcBef>
          <a:spcPct val="0"/>
        </a:spcBef>
        <a:spcAft>
          <a:spcPct val="0"/>
        </a:spcAft>
        <a:defRPr sz="4000" b="1">
          <a:solidFill>
            <a:schemeClr val="bg2"/>
          </a:solidFill>
          <a:latin typeface="Tahoma" pitchFamily="-107" charset="0"/>
        </a:defRPr>
      </a:lvl9pPr>
    </p:titleStyle>
    <p:bodyStyle>
      <a:lvl1pPr marL="342900" indent="-342900" algn="l" rtl="0" eaLnBrk="0" fontAlgn="base" hangingPunct="0">
        <a:spcBef>
          <a:spcPct val="20000"/>
        </a:spcBef>
        <a:spcAft>
          <a:spcPct val="0"/>
        </a:spcAft>
        <a:buChar char="•"/>
        <a:defRPr sz="3200" b="1">
          <a:solidFill>
            <a:schemeClr val="bg2"/>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Times" charset="0"/>
        <a:buChar char="♦"/>
        <a:defRPr sz="2400" b="1">
          <a:solidFill>
            <a:schemeClr val="bg2"/>
          </a:solidFill>
          <a:latin typeface="+mn-lt"/>
          <a:ea typeface="ＭＳ Ｐゴシック" pitchFamily="-107" charset="-128"/>
        </a:defRPr>
      </a:lvl2pPr>
      <a:lvl3pPr marL="1085850" indent="-228600" algn="l" rtl="0" eaLnBrk="0" fontAlgn="base" hangingPunct="0">
        <a:spcBef>
          <a:spcPct val="20000"/>
        </a:spcBef>
        <a:spcAft>
          <a:spcPct val="0"/>
        </a:spcAft>
        <a:buChar char="•"/>
        <a:defRPr sz="2000" b="1">
          <a:solidFill>
            <a:schemeClr val="bg2"/>
          </a:solidFill>
          <a:latin typeface="+mn-lt"/>
          <a:ea typeface="ＭＳ Ｐゴシック" pitchFamily="-107" charset="-128"/>
        </a:defRPr>
      </a:lvl3pPr>
      <a:lvl4pPr marL="1428750" indent="-228600" algn="l" rtl="0" eaLnBrk="0" fontAlgn="base" hangingPunct="0">
        <a:spcBef>
          <a:spcPct val="20000"/>
        </a:spcBef>
        <a:spcAft>
          <a:spcPct val="0"/>
        </a:spcAft>
        <a:buChar char="–"/>
        <a:defRPr b="1">
          <a:solidFill>
            <a:schemeClr val="bg2"/>
          </a:solidFill>
          <a:latin typeface="+mn-lt"/>
          <a:ea typeface="ＭＳ Ｐゴシック" pitchFamily="-107" charset="-128"/>
        </a:defRPr>
      </a:lvl4pPr>
      <a:lvl5pPr marL="1771650" indent="-228600" algn="l" rtl="0" eaLnBrk="0" fontAlgn="base" hangingPunct="0">
        <a:spcBef>
          <a:spcPct val="20000"/>
        </a:spcBef>
        <a:spcAft>
          <a:spcPct val="0"/>
        </a:spcAft>
        <a:buChar char="»"/>
        <a:defRPr b="1">
          <a:solidFill>
            <a:schemeClr val="bg2"/>
          </a:solidFill>
          <a:latin typeface="+mn-lt"/>
          <a:ea typeface="ＭＳ Ｐゴシック" pitchFamily="-107" charset="-128"/>
        </a:defRPr>
      </a:lvl5pPr>
      <a:lvl6pPr marL="2228850" indent="-228600" algn="l" rtl="0" eaLnBrk="0" fontAlgn="base" hangingPunct="0">
        <a:spcBef>
          <a:spcPct val="20000"/>
        </a:spcBef>
        <a:spcAft>
          <a:spcPct val="0"/>
        </a:spcAft>
        <a:buChar char="»"/>
        <a:defRPr b="1">
          <a:solidFill>
            <a:schemeClr val="bg2"/>
          </a:solidFill>
          <a:latin typeface="+mn-lt"/>
          <a:ea typeface="ＭＳ Ｐゴシック" pitchFamily="-107" charset="-128"/>
        </a:defRPr>
      </a:lvl6pPr>
      <a:lvl7pPr marL="2686050" indent="-228600" algn="l" rtl="0" eaLnBrk="0" fontAlgn="base" hangingPunct="0">
        <a:spcBef>
          <a:spcPct val="20000"/>
        </a:spcBef>
        <a:spcAft>
          <a:spcPct val="0"/>
        </a:spcAft>
        <a:buChar char="»"/>
        <a:defRPr b="1">
          <a:solidFill>
            <a:schemeClr val="bg2"/>
          </a:solidFill>
          <a:latin typeface="+mn-lt"/>
          <a:ea typeface="ＭＳ Ｐゴシック" pitchFamily="-107" charset="-128"/>
        </a:defRPr>
      </a:lvl7pPr>
      <a:lvl8pPr marL="3143250" indent="-228600" algn="l" rtl="0" eaLnBrk="0" fontAlgn="base" hangingPunct="0">
        <a:spcBef>
          <a:spcPct val="20000"/>
        </a:spcBef>
        <a:spcAft>
          <a:spcPct val="0"/>
        </a:spcAft>
        <a:buChar char="»"/>
        <a:defRPr b="1">
          <a:solidFill>
            <a:schemeClr val="bg2"/>
          </a:solidFill>
          <a:latin typeface="+mn-lt"/>
          <a:ea typeface="ＭＳ Ｐゴシック" pitchFamily="-107" charset="-128"/>
        </a:defRPr>
      </a:lvl8pPr>
      <a:lvl9pPr marL="3600450" indent="-228600" algn="l" rtl="0" eaLnBrk="0" fontAlgn="base" hangingPunct="0">
        <a:spcBef>
          <a:spcPct val="20000"/>
        </a:spcBef>
        <a:spcAft>
          <a:spcPct val="0"/>
        </a:spcAft>
        <a:buChar char="»"/>
        <a:defRPr b="1">
          <a:solidFill>
            <a:schemeClr val="bg2"/>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video" Target="file://localhost/Users/hzhu/Documents/my%20presentations/seminar/brain_intelcodec.avi" TargetMode="External"/><Relationship Id="rId2" Type="http://schemas.openxmlformats.org/officeDocument/2006/relationships/slideLayout" Target="../slideLayouts/slideLayout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70.png"/><Relationship Id="rId4" Type="http://schemas.openxmlformats.org/officeDocument/2006/relationships/oleObject" Target="../embeddings/Microsoft_Equation59.bin"/><Relationship Id="rId5" Type="http://schemas.openxmlformats.org/officeDocument/2006/relationships/oleObject" Target="../embeddings/Microsoft_Equation60.bin"/><Relationship Id="rId6" Type="http://schemas.openxmlformats.org/officeDocument/2006/relationships/oleObject" Target="../embeddings/Microsoft_Equation61.bin"/><Relationship Id="rId1" Type="http://schemas.openxmlformats.org/officeDocument/2006/relationships/vmlDrawing" Target="../drawings/vmlDrawing19.vml"/><Relationship Id="rId2"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1.png"/><Relationship Id="rId3" Type="http://schemas.openxmlformats.org/officeDocument/2006/relationships/image" Target="../media/image27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3.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11" Type="http://schemas.openxmlformats.org/officeDocument/2006/relationships/image" Target="../media/image283.jpeg"/><Relationship Id="rId12" Type="http://schemas.openxmlformats.org/officeDocument/2006/relationships/image" Target="../media/image284.jpeg"/><Relationship Id="rId13" Type="http://schemas.openxmlformats.org/officeDocument/2006/relationships/image" Target="../media/image285.png"/><Relationship Id="rId14" Type="http://schemas.openxmlformats.org/officeDocument/2006/relationships/image" Target="../media/image286.jpeg"/><Relationship Id="rId15" Type="http://schemas.openxmlformats.org/officeDocument/2006/relationships/image" Target="../media/image287.jpeg"/><Relationship Id="rId16" Type="http://schemas.openxmlformats.org/officeDocument/2006/relationships/image" Target="../media/image288.jpeg"/><Relationship Id="rId17" Type="http://schemas.openxmlformats.org/officeDocument/2006/relationships/image" Target="../media/image289.jpeg"/><Relationship Id="rId18" Type="http://schemas.openxmlformats.org/officeDocument/2006/relationships/image" Target="../media/image290.jpeg"/><Relationship Id="rId19" Type="http://schemas.openxmlformats.org/officeDocument/2006/relationships/image" Target="../media/image291.jpeg"/><Relationship Id="rId1" Type="http://schemas.openxmlformats.org/officeDocument/2006/relationships/slideLayout" Target="../slideLayouts/slideLayout7.xml"/><Relationship Id="rId2" Type="http://schemas.openxmlformats.org/officeDocument/2006/relationships/image" Target="../media/image274.jpeg"/><Relationship Id="rId3" Type="http://schemas.openxmlformats.org/officeDocument/2006/relationships/image" Target="../media/image275.jpeg"/><Relationship Id="rId4" Type="http://schemas.openxmlformats.org/officeDocument/2006/relationships/image" Target="../media/image276.jpeg"/><Relationship Id="rId5" Type="http://schemas.openxmlformats.org/officeDocument/2006/relationships/image" Target="../media/image277.png"/><Relationship Id="rId6" Type="http://schemas.openxmlformats.org/officeDocument/2006/relationships/image" Target="../media/image278.jpeg"/><Relationship Id="rId7" Type="http://schemas.openxmlformats.org/officeDocument/2006/relationships/image" Target="../media/image279.jpeg"/><Relationship Id="rId8" Type="http://schemas.openxmlformats.org/officeDocument/2006/relationships/image" Target="../media/image280.jpeg"/><Relationship Id="rId9" Type="http://schemas.openxmlformats.org/officeDocument/2006/relationships/image" Target="../media/image281.png"/><Relationship Id="rId10" Type="http://schemas.openxmlformats.org/officeDocument/2006/relationships/image" Target="../media/image28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oleObject" Target="../embeddings/Microsoft_Equation1.bin"/><Relationship Id="rId4" Type="http://schemas.openxmlformats.org/officeDocument/2006/relationships/oleObject" Target="../embeddings/Microsoft_Equation2.bin"/><Relationship Id="rId5" Type="http://schemas.openxmlformats.org/officeDocument/2006/relationships/oleObject" Target="../embeddings/Microsoft_Equation3.bin"/><Relationship Id="rId6" Type="http://schemas.openxmlformats.org/officeDocument/2006/relationships/image" Target="../media/image22.jpeg"/><Relationship Id="rId7" Type="http://schemas.openxmlformats.org/officeDocument/2006/relationships/image" Target="../media/image23.png"/><Relationship Id="rId8" Type="http://schemas.openxmlformats.org/officeDocument/2006/relationships/oleObject" Target="../embeddings/Microsoft_Equation4.bin"/><Relationship Id="rId9" Type="http://schemas.openxmlformats.org/officeDocument/2006/relationships/oleObject" Target="../embeddings/Microsoft_Equation5.bin"/><Relationship Id="rId10" Type="http://schemas.openxmlformats.org/officeDocument/2006/relationships/oleObject" Target="../embeddings/Microsoft_Equation6.bin"/><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df"/><Relationship Id="rId5" Type="http://schemas.openxmlformats.org/officeDocument/2006/relationships/image" Target="../media/image27.png"/><Relationship Id="rId6" Type="http://schemas.openxmlformats.org/officeDocument/2006/relationships/image" Target="../media/image28.pdf"/><Relationship Id="rId7"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4.pdf"/></Relationships>
</file>

<file path=ppt/slides/_rels/slide14.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image" Target="../media/image30.pdf"/><Relationship Id="rId3" Type="http://schemas.openxmlformats.org/officeDocument/2006/relationships/image" Target="../media/image31.png"/><Relationship Id="rId4" Type="http://schemas.openxmlformats.org/officeDocument/2006/relationships/image" Target="../media/image32.pdf"/><Relationship Id="rId5" Type="http://schemas.openxmlformats.org/officeDocument/2006/relationships/image" Target="../media/image33.png"/><Relationship Id="rId6" Type="http://schemas.openxmlformats.org/officeDocument/2006/relationships/image" Target="../media/image34.pdf"/><Relationship Id="rId7" Type="http://schemas.openxmlformats.org/officeDocument/2006/relationships/image" Target="../media/image35.png"/><Relationship Id="rId8" Type="http://schemas.openxmlformats.org/officeDocument/2006/relationships/image" Target="../media/image36.pdf"/><Relationship Id="rId9" Type="http://schemas.openxmlformats.org/officeDocument/2006/relationships/image" Target="../media/image37.png"/><Relationship Id="rId10" Type="http://schemas.openxmlformats.org/officeDocument/2006/relationships/image" Target="../media/image38.pd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6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6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jpeg"/><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eg"/></Relationships>
</file>

<file path=ppt/slides/_rels/slide32.xml.rels><?xml version="1.0" encoding="UTF-8" standalone="yes"?>
<Relationships xmlns="http://schemas.openxmlformats.org/package/2006/relationships"><Relationship Id="rId11" Type="http://schemas.openxmlformats.org/officeDocument/2006/relationships/image" Target="../media/image83.png"/><Relationship Id="rId12" Type="http://schemas.openxmlformats.org/officeDocument/2006/relationships/image" Target="../media/image84.png"/><Relationship Id="rId13" Type="http://schemas.openxmlformats.org/officeDocument/2006/relationships/image" Target="../media/image85.png"/><Relationship Id="rId1" Type="http://schemas.openxmlformats.org/officeDocument/2006/relationships/video" Target="file://localhost/Users/hzhu/Documents/my%20courses/BrainImagingAnalysis/HongtuNotes/Week1/Structural.gif" TargetMode="External"/><Relationship Id="rId2" Type="http://schemas.openxmlformats.org/officeDocument/2006/relationships/video" Target="file://localhost/Users/hzhu/Documents/my%20presentations/seminar/YALE_gray_L.mpg" TargetMode="External"/><Relationship Id="rId3" Type="http://schemas.openxmlformats.org/officeDocument/2006/relationships/slideLayout" Target="../slideLayouts/slideLayout7.xml"/><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81.png"/><Relationship Id="rId10"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gif"/><Relationship Id="rId5" Type="http://schemas.openxmlformats.org/officeDocument/2006/relationships/image" Target="../media/image89.gif"/><Relationship Id="rId6" Type="http://schemas.openxmlformats.org/officeDocument/2006/relationships/oleObject" Target="../embeddings/oleObject1.bin"/><Relationship Id="rId7" Type="http://schemas.openxmlformats.org/officeDocument/2006/relationships/image" Target="../media/image90.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97.gif"/><Relationship Id="rId1" Type="http://schemas.openxmlformats.org/officeDocument/2006/relationships/slideLayout" Target="../slideLayouts/slideLayout7.xml"/><Relationship Id="rId2" Type="http://schemas.openxmlformats.org/officeDocument/2006/relationships/image" Target="../media/image9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jpeg"/><Relationship Id="rId1" Type="http://schemas.openxmlformats.org/officeDocument/2006/relationships/video" Target="file://localhost/Users/hzhu/Documents/my%20courses/BrainImagingAnalysis/HongtuNotes/Week1/Mouse02-spect.gif" TargetMode="External"/><Relationship Id="rId2" Type="http://schemas.openxmlformats.org/officeDocument/2006/relationships/video" Target="file://localhost/Users/hzhu/Documents/my%20courses/BrainImagingAnalysis/HongtuNotes/Week1/VolRenderShearWarp.gif"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5" Type="http://schemas.openxmlformats.org/officeDocument/2006/relationships/image" Target="../media/image104.jpeg"/><Relationship Id="rId6" Type="http://schemas.openxmlformats.org/officeDocument/2006/relationships/image" Target="../media/image105.jpeg"/><Relationship Id="rId7" Type="http://schemas.openxmlformats.org/officeDocument/2006/relationships/image" Target="../media/image106.jpeg"/><Relationship Id="rId1" Type="http://schemas.openxmlformats.org/officeDocument/2006/relationships/slideLayout" Target="../slideLayouts/slideLayout7.xml"/><Relationship Id="rId2" Type="http://schemas.openxmlformats.org/officeDocument/2006/relationships/image" Target="../media/image101.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0" Type="http://schemas.openxmlformats.org/officeDocument/2006/relationships/image" Target="../media/image11.jpeg"/><Relationship Id="rId11" Type="http://schemas.openxmlformats.org/officeDocument/2006/relationships/image" Target="../media/image12.jpeg"/><Relationship Id="rId1" Type="http://schemas.openxmlformats.org/officeDocument/2006/relationships/slideLayout" Target="../slideLayouts/slideLayout15.xml"/><Relationship Id="rId2" Type="http://schemas.openxmlformats.org/officeDocument/2006/relationships/hyperlink" Target="http://www.mscs.mu.edu/~dbrowe/sins.html"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nitrc.org/"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90.pn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11.png"/><Relationship Id="rId8" Type="http://schemas.openxmlformats.org/officeDocument/2006/relationships/image" Target="../media/image112.png"/><Relationship Id="rId9" Type="http://schemas.openxmlformats.org/officeDocument/2006/relationships/image" Target="../media/image113.png"/><Relationship Id="rId10" Type="http://schemas.openxmlformats.org/officeDocument/2006/relationships/image" Target="../media/image114.png"/><Relationship Id="rId11"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7" Type="http://schemas.openxmlformats.org/officeDocument/2006/relationships/image" Target="../media/image124.jpeg"/><Relationship Id="rId8" Type="http://schemas.openxmlformats.org/officeDocument/2006/relationships/image" Target="../media/image125.png"/><Relationship Id="rId1" Type="http://schemas.openxmlformats.org/officeDocument/2006/relationships/slideLayout" Target="../slideLayouts/slideLayout7.xml"/><Relationship Id="rId2" Type="http://schemas.openxmlformats.org/officeDocument/2006/relationships/image" Target="../media/image119.pn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oleObject" Target="../embeddings/oleObject3.bin"/><Relationship Id="rId5" Type="http://schemas.openxmlformats.org/officeDocument/2006/relationships/image" Target="../media/image128.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Microsoft_Equation7.bin"/><Relationship Id="rId4" Type="http://schemas.openxmlformats.org/officeDocument/2006/relationships/oleObject" Target="../embeddings/Microsoft_Equation8.bin"/><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df"/><Relationship Id="rId5" Type="http://schemas.openxmlformats.org/officeDocument/2006/relationships/image" Target="../media/image134.png"/><Relationship Id="rId6" Type="http://schemas.openxmlformats.org/officeDocument/2006/relationships/image" Target="../media/image135.pdf"/><Relationship Id="rId7" Type="http://schemas.openxmlformats.org/officeDocument/2006/relationships/image" Target="../media/image136.png"/><Relationship Id="rId1" Type="http://schemas.openxmlformats.org/officeDocument/2006/relationships/slideLayout" Target="../slideLayouts/slideLayout6.xml"/><Relationship Id="rId2" Type="http://schemas.openxmlformats.org/officeDocument/2006/relationships/image" Target="../media/image131.pd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7.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Microsoft_Equation9.bin"/><Relationship Id="rId4" Type="http://schemas.openxmlformats.org/officeDocument/2006/relationships/oleObject" Target="../embeddings/Microsoft_Equation10.bin"/><Relationship Id="rId5" Type="http://schemas.openxmlformats.org/officeDocument/2006/relationships/oleObject" Target="../embeddings/Microsoft_Equation11.bin"/><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Microsoft_Equation12.bin"/><Relationship Id="rId4" Type="http://schemas.openxmlformats.org/officeDocument/2006/relationships/image" Target="../media/image142.png"/><Relationship Id="rId5" Type="http://schemas.openxmlformats.org/officeDocument/2006/relationships/image" Target="../media/image143.png"/><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oleObject" Target="../embeddings/Microsoft_Equation13.bin"/><Relationship Id="rId1" Type="http://schemas.openxmlformats.org/officeDocument/2006/relationships/vmlDrawing" Target="../drawings/vmlDrawing7.vml"/><Relationship Id="rId2"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6.png"/><Relationship Id="rId3" Type="http://schemas.openxmlformats.org/officeDocument/2006/relationships/image" Target="../media/image14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Microsoft_Equation14.bin"/><Relationship Id="rId4" Type="http://schemas.openxmlformats.org/officeDocument/2006/relationships/oleObject" Target="../embeddings/Microsoft_Equation15.bin"/><Relationship Id="rId5" Type="http://schemas.openxmlformats.org/officeDocument/2006/relationships/oleObject" Target="../embeddings/Microsoft_Equation16.bin"/><Relationship Id="rId6" Type="http://schemas.openxmlformats.org/officeDocument/2006/relationships/oleObject" Target="../embeddings/Microsoft_Equation17.bin"/><Relationship Id="rId7" Type="http://schemas.openxmlformats.org/officeDocument/2006/relationships/oleObject" Target="../embeddings/Microsoft_Equation18.bin"/><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png"/><Relationship Id="rId3" Type="http://schemas.openxmlformats.org/officeDocument/2006/relationships/image" Target="../media/image154.png"/></Relationships>
</file>

<file path=ppt/slides/_rels/slide69.xml.rels><?xml version="1.0" encoding="UTF-8" standalone="yes"?>
<Relationships xmlns="http://schemas.openxmlformats.org/package/2006/relationships"><Relationship Id="rId11" Type="http://schemas.openxmlformats.org/officeDocument/2006/relationships/oleObject" Target="../embeddings/Microsoft_Equation24.bin"/><Relationship Id="rId12" Type="http://schemas.openxmlformats.org/officeDocument/2006/relationships/oleObject" Target="../embeddings/Microsoft_Equation25.bin"/><Relationship Id="rId13" Type="http://schemas.openxmlformats.org/officeDocument/2006/relationships/oleObject" Target="../embeddings/Microsoft_Equation26.bin"/><Relationship Id="rId14" Type="http://schemas.openxmlformats.org/officeDocument/2006/relationships/oleObject" Target="../embeddings/Microsoft_Equation27.bin"/><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image" Target="../media/image162.png"/><Relationship Id="rId4" Type="http://schemas.openxmlformats.org/officeDocument/2006/relationships/image" Target="../media/image163.png"/><Relationship Id="rId5" Type="http://schemas.openxmlformats.org/officeDocument/2006/relationships/image" Target="../media/image164.png"/><Relationship Id="rId6" Type="http://schemas.openxmlformats.org/officeDocument/2006/relationships/oleObject" Target="../embeddings/Microsoft_Equation19.bin"/><Relationship Id="rId7" Type="http://schemas.openxmlformats.org/officeDocument/2006/relationships/oleObject" Target="../embeddings/Microsoft_Equation20.bin"/><Relationship Id="rId8" Type="http://schemas.openxmlformats.org/officeDocument/2006/relationships/oleObject" Target="../embeddings/Microsoft_Equation21.bin"/><Relationship Id="rId9" Type="http://schemas.openxmlformats.org/officeDocument/2006/relationships/oleObject" Target="../embeddings/Microsoft_Equation22.bin"/><Relationship Id="rId10" Type="http://schemas.openxmlformats.org/officeDocument/2006/relationships/oleObject" Target="../embeddings/Microsoft_Equation23.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1" Type="http://schemas.openxmlformats.org/officeDocument/2006/relationships/slideLayout" Target="../slideLayouts/slideLayout2.xml"/><Relationship Id="rId2" Type="http://schemas.openxmlformats.org/officeDocument/2006/relationships/image" Target="../media/image165.png"/></Relationships>
</file>

<file path=ppt/slides/_rels/slide71.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5" Type="http://schemas.openxmlformats.org/officeDocument/2006/relationships/image" Target="../media/image171.png"/><Relationship Id="rId6" Type="http://schemas.openxmlformats.org/officeDocument/2006/relationships/image" Target="../media/image172.png"/><Relationship Id="rId7" Type="http://schemas.openxmlformats.org/officeDocument/2006/relationships/image" Target="../media/image173.png"/><Relationship Id="rId8" Type="http://schemas.openxmlformats.org/officeDocument/2006/relationships/image" Target="../media/image174.png"/><Relationship Id="rId9" Type="http://schemas.openxmlformats.org/officeDocument/2006/relationships/image" Target="../media/image175.png"/><Relationship Id="rId1" Type="http://schemas.openxmlformats.org/officeDocument/2006/relationships/slideLayout" Target="../slideLayouts/slideLayout15.xml"/><Relationship Id="rId2" Type="http://schemas.openxmlformats.org/officeDocument/2006/relationships/image" Target="../media/image16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76.png"/><Relationship Id="rId4" Type="http://schemas.openxmlformats.org/officeDocument/2006/relationships/image" Target="../media/image177.png"/><Relationship Id="rId5" Type="http://schemas.openxmlformats.org/officeDocument/2006/relationships/image" Target="../media/image178.png"/><Relationship Id="rId6" Type="http://schemas.openxmlformats.org/officeDocument/2006/relationships/image" Target="../media/image179.png"/><Relationship Id="rId7" Type="http://schemas.openxmlformats.org/officeDocument/2006/relationships/image" Target="../media/image180.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74.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75.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84.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76.xml.rels><?xml version="1.0" encoding="UTF-8" standalone="yes"?>
<Relationships xmlns="http://schemas.openxmlformats.org/package/2006/relationships"><Relationship Id="rId3" Type="http://schemas.openxmlformats.org/officeDocument/2006/relationships/image" Target="../media/image185.png"/><Relationship Id="rId4" Type="http://schemas.openxmlformats.org/officeDocument/2006/relationships/image" Target="../media/image186.png"/><Relationship Id="rId5" Type="http://schemas.openxmlformats.org/officeDocument/2006/relationships/image" Target="../media/image187.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90.png"/><Relationship Id="rId4" Type="http://schemas.openxmlformats.org/officeDocument/2006/relationships/image" Target="../media/image191.png"/><Relationship Id="rId5" Type="http://schemas.openxmlformats.org/officeDocument/2006/relationships/image" Target="../media/image192.gif"/><Relationship Id="rId1" Type="http://schemas.openxmlformats.org/officeDocument/2006/relationships/slideLayout" Target="../slideLayouts/slideLayout2.xml"/><Relationship Id="rId2" Type="http://schemas.openxmlformats.org/officeDocument/2006/relationships/image" Target="../media/image18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9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96.png"/><Relationship Id="rId5" Type="http://schemas.openxmlformats.org/officeDocument/2006/relationships/image" Target="../media/image197.png"/><Relationship Id="rId6" Type="http://schemas.openxmlformats.org/officeDocument/2006/relationships/oleObject" Target="../embeddings/Microsoft_Equation28.bin"/><Relationship Id="rId1" Type="http://schemas.openxmlformats.org/officeDocument/2006/relationships/vmlDrawing" Target="../drawings/vmlDrawing10.vml"/><Relationship Id="rId2"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99.png"/><Relationship Id="rId5" Type="http://schemas.openxmlformats.org/officeDocument/2006/relationships/oleObject" Target="../embeddings/Microsoft_Equation29.bin"/><Relationship Id="rId1" Type="http://schemas.openxmlformats.org/officeDocument/2006/relationships/vmlDrawing" Target="../drawings/vmlDrawing11.vml"/><Relationship Id="rId2"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200.png"/><Relationship Id="rId4" Type="http://schemas.openxmlformats.org/officeDocument/2006/relationships/image" Target="../media/image201.png"/><Relationship Id="rId5" Type="http://schemas.openxmlformats.org/officeDocument/2006/relationships/image" Target="../media/image202.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3.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4.png"/><Relationship Id="rId3" Type="http://schemas.openxmlformats.org/officeDocument/2006/relationships/image" Target="../media/image205.png"/></Relationships>
</file>

<file path=ppt/slides/_rels/slide89.xml.rels><?xml version="1.0" encoding="UTF-8" standalone="yes"?>
<Relationships xmlns="http://schemas.openxmlformats.org/package/2006/relationships"><Relationship Id="rId3" Type="http://schemas.openxmlformats.org/officeDocument/2006/relationships/oleObject" Target="../embeddings/Microsoft_Equation30.bin"/><Relationship Id="rId4" Type="http://schemas.openxmlformats.org/officeDocument/2006/relationships/oleObject" Target="../embeddings/Microsoft_Equation31.bin"/><Relationship Id="rId5" Type="http://schemas.openxmlformats.org/officeDocument/2006/relationships/image" Target="../media/image208.png"/><Relationship Id="rId6" Type="http://schemas.openxmlformats.org/officeDocument/2006/relationships/image" Target="../media/image209.png"/><Relationship Id="rId7" Type="http://schemas.openxmlformats.org/officeDocument/2006/relationships/image" Target="../media/image210.png"/><Relationship Id="rId8" Type="http://schemas.openxmlformats.org/officeDocument/2006/relationships/image" Target="../media/image84.png"/><Relationship Id="rId9" Type="http://schemas.openxmlformats.org/officeDocument/2006/relationships/image" Target="../media/image85.png"/><Relationship Id="rId1" Type="http://schemas.openxmlformats.org/officeDocument/2006/relationships/vmlDrawing" Target="../drawings/vmlDrawing12.vml"/><Relationship Id="rId2"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12.wmf"/><Relationship Id="rId4" Type="http://schemas.openxmlformats.org/officeDocument/2006/relationships/image" Target="../media/image213.wmf"/><Relationship Id="rId5" Type="http://schemas.openxmlformats.org/officeDocument/2006/relationships/image" Target="../media/image214.jpeg"/><Relationship Id="rId1" Type="http://schemas.openxmlformats.org/officeDocument/2006/relationships/slideLayout" Target="../slideLayouts/slideLayout2.xml"/><Relationship Id="rId2" Type="http://schemas.openxmlformats.org/officeDocument/2006/relationships/image" Target="../media/image211.wmf"/></Relationships>
</file>

<file path=ppt/slides/_rels/slide91.xml.rels><?xml version="1.0" encoding="UTF-8" standalone="yes"?>
<Relationships xmlns="http://schemas.openxmlformats.org/package/2006/relationships"><Relationship Id="rId3" Type="http://schemas.openxmlformats.org/officeDocument/2006/relationships/image" Target="../media/image216.jpeg"/><Relationship Id="rId4" Type="http://schemas.openxmlformats.org/officeDocument/2006/relationships/image" Target="../media/image217.png"/><Relationship Id="rId5" Type="http://schemas.openxmlformats.org/officeDocument/2006/relationships/oleObject" Target="../embeddings/oleObject4.bin"/><Relationship Id="rId6" Type="http://schemas.openxmlformats.org/officeDocument/2006/relationships/image" Target="../media/image218.jpeg"/><Relationship Id="rId7" Type="http://schemas.openxmlformats.org/officeDocument/2006/relationships/image" Target="../media/image219.jpeg"/><Relationship Id="rId8" Type="http://schemas.openxmlformats.org/officeDocument/2006/relationships/image" Target="../media/image220.png"/><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1.png"/><Relationship Id="rId3" Type="http://schemas.openxmlformats.org/officeDocument/2006/relationships/image" Target="../media/image22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1" Type="http://schemas.openxmlformats.org/officeDocument/2006/relationships/oleObject" Target="../embeddings/Microsoft_Equation40.bin"/><Relationship Id="rId12" Type="http://schemas.openxmlformats.org/officeDocument/2006/relationships/image" Target="../media/image235.png"/><Relationship Id="rId13" Type="http://schemas.openxmlformats.org/officeDocument/2006/relationships/image" Target="../media/image236.png"/><Relationship Id="rId14" Type="http://schemas.openxmlformats.org/officeDocument/2006/relationships/image" Target="../media/image237.png"/><Relationship Id="rId15" Type="http://schemas.openxmlformats.org/officeDocument/2006/relationships/oleObject" Target="../embeddings/Microsoft_Equation41.bin"/><Relationship Id="rId16" Type="http://schemas.openxmlformats.org/officeDocument/2006/relationships/oleObject" Target="../embeddings/Microsoft_Equation42.bin"/><Relationship Id="rId17" Type="http://schemas.openxmlformats.org/officeDocument/2006/relationships/oleObject" Target="../embeddings/Microsoft_Equation43.bin"/><Relationship Id="rId1" Type="http://schemas.openxmlformats.org/officeDocument/2006/relationships/vmlDrawing" Target="../drawings/vmlDrawing14.vml"/><Relationship Id="rId2" Type="http://schemas.openxmlformats.org/officeDocument/2006/relationships/slideLayout" Target="../slideLayouts/slideLayout15.xml"/><Relationship Id="rId3" Type="http://schemas.openxmlformats.org/officeDocument/2006/relationships/oleObject" Target="../embeddings/Microsoft_Equation32.bin"/><Relationship Id="rId4" Type="http://schemas.openxmlformats.org/officeDocument/2006/relationships/oleObject" Target="../embeddings/Microsoft_Equation33.bin"/><Relationship Id="rId5" Type="http://schemas.openxmlformats.org/officeDocument/2006/relationships/oleObject" Target="../embeddings/Microsoft_Equation34.bin"/><Relationship Id="rId6" Type="http://schemas.openxmlformats.org/officeDocument/2006/relationships/oleObject" Target="../embeddings/Microsoft_Equation35.bin"/><Relationship Id="rId7" Type="http://schemas.openxmlformats.org/officeDocument/2006/relationships/oleObject" Target="../embeddings/Microsoft_Equation36.bin"/><Relationship Id="rId8" Type="http://schemas.openxmlformats.org/officeDocument/2006/relationships/oleObject" Target="../embeddings/Microsoft_Equation37.bin"/><Relationship Id="rId9" Type="http://schemas.openxmlformats.org/officeDocument/2006/relationships/oleObject" Target="../embeddings/Microsoft_Equation38.bin"/><Relationship Id="rId10" Type="http://schemas.openxmlformats.org/officeDocument/2006/relationships/oleObject" Target="../embeddings/Microsoft_Equation39.bin"/></Relationships>
</file>

<file path=ppt/slides/_rels/slide95.xml.rels><?xml version="1.0" encoding="UTF-8" standalone="yes"?>
<Relationships xmlns="http://schemas.openxmlformats.org/package/2006/relationships"><Relationship Id="rId3" Type="http://schemas.openxmlformats.org/officeDocument/2006/relationships/image" Target="../media/image241.png"/><Relationship Id="rId4" Type="http://schemas.openxmlformats.org/officeDocument/2006/relationships/oleObject" Target="../embeddings/Microsoft_Equation44.bin"/><Relationship Id="rId5" Type="http://schemas.openxmlformats.org/officeDocument/2006/relationships/oleObject" Target="../embeddings/Microsoft_Equation45.bin"/><Relationship Id="rId6" Type="http://schemas.openxmlformats.org/officeDocument/2006/relationships/oleObject" Target="../embeddings/Microsoft_Equation46.bin"/><Relationship Id="rId1" Type="http://schemas.openxmlformats.org/officeDocument/2006/relationships/vmlDrawing" Target="../drawings/vmlDrawing15.vml"/><Relationship Id="rId2"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6" Type="http://schemas.openxmlformats.org/officeDocument/2006/relationships/image" Target="../media/image246.png"/><Relationship Id="rId7" Type="http://schemas.openxmlformats.org/officeDocument/2006/relationships/image" Target="../media/image247.png"/><Relationship Id="rId1" Type="http://schemas.openxmlformats.org/officeDocument/2006/relationships/slideLayout" Target="../slideLayouts/slideLayout7.xml"/><Relationship Id="rId2" Type="http://schemas.openxmlformats.org/officeDocument/2006/relationships/image" Target="../media/image242.png"/></Relationships>
</file>

<file path=ppt/slides/_rels/slide97.xml.rels><?xml version="1.0" encoding="UTF-8" standalone="yes"?>
<Relationships xmlns="http://schemas.openxmlformats.org/package/2006/relationships"><Relationship Id="rId3" Type="http://schemas.openxmlformats.org/officeDocument/2006/relationships/image" Target="../media/image251.png"/><Relationship Id="rId4" Type="http://schemas.openxmlformats.org/officeDocument/2006/relationships/image" Target="../media/image252.png"/><Relationship Id="rId5" Type="http://schemas.openxmlformats.org/officeDocument/2006/relationships/image" Target="../media/image253.png"/><Relationship Id="rId6" Type="http://schemas.openxmlformats.org/officeDocument/2006/relationships/image" Target="../media/image254.png"/><Relationship Id="rId7" Type="http://schemas.openxmlformats.org/officeDocument/2006/relationships/image" Target="../media/image255.png"/><Relationship Id="rId8" Type="http://schemas.openxmlformats.org/officeDocument/2006/relationships/oleObject" Target="../embeddings/Microsoft_Equation47.bin"/><Relationship Id="rId9" Type="http://schemas.openxmlformats.org/officeDocument/2006/relationships/oleObject" Target="../embeddings/Microsoft_Equation48.bin"/><Relationship Id="rId10" Type="http://schemas.openxmlformats.org/officeDocument/2006/relationships/oleObject" Target="../embeddings/Microsoft_Equation49.bin"/><Relationship Id="rId11" Type="http://schemas.openxmlformats.org/officeDocument/2006/relationships/image" Target="../media/image256.png"/><Relationship Id="rId1" Type="http://schemas.openxmlformats.org/officeDocument/2006/relationships/vmlDrawing" Target="../drawings/vmlDrawing16.vml"/><Relationship Id="rId2"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Microsoft_Equation50.bin"/><Relationship Id="rId4" Type="http://schemas.openxmlformats.org/officeDocument/2006/relationships/oleObject" Target="../embeddings/Microsoft_Equation51.bin"/><Relationship Id="rId5" Type="http://schemas.openxmlformats.org/officeDocument/2006/relationships/oleObject" Target="../embeddings/Microsoft_Equation52.bin"/><Relationship Id="rId6" Type="http://schemas.openxmlformats.org/officeDocument/2006/relationships/oleObject" Target="../embeddings/Microsoft_Equation53.bin"/><Relationship Id="rId7" Type="http://schemas.openxmlformats.org/officeDocument/2006/relationships/oleObject" Target="../embeddings/Microsoft_Equation54.bin"/><Relationship Id="rId1" Type="http://schemas.openxmlformats.org/officeDocument/2006/relationships/vmlDrawing" Target="../drawings/vmlDrawing17.vml"/><Relationship Id="rId2"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266.png"/><Relationship Id="rId4" Type="http://schemas.openxmlformats.org/officeDocument/2006/relationships/oleObject" Target="../embeddings/Microsoft_Equation55.bin"/><Relationship Id="rId5" Type="http://schemas.openxmlformats.org/officeDocument/2006/relationships/oleObject" Target="../embeddings/Microsoft_Equation56.bin"/><Relationship Id="rId6" Type="http://schemas.openxmlformats.org/officeDocument/2006/relationships/oleObject" Target="../embeddings/Microsoft_Equation57.bin"/><Relationship Id="rId7" Type="http://schemas.openxmlformats.org/officeDocument/2006/relationships/oleObject" Target="../embeddings/Microsoft_Equation58.bin"/><Relationship Id="rId1" Type="http://schemas.openxmlformats.org/officeDocument/2006/relationships/vmlDrawing" Target="../drawings/vmlDrawing18.vml"/><Relationship Id="rId2"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09600" y="1981200"/>
            <a:ext cx="8534400" cy="1371600"/>
          </a:xfrm>
        </p:spPr>
        <p:txBody>
          <a:bodyPr/>
          <a:lstStyle/>
          <a:p>
            <a:pPr algn="ctr"/>
            <a:r>
              <a:rPr lang="en-US" sz="2800" dirty="0" smtClean="0">
                <a:solidFill>
                  <a:srgbClr val="000066"/>
                </a:solidFill>
                <a:latin typeface="Arial" charset="0"/>
                <a:ea typeface="ＭＳ Ｐゴシック" charset="-128"/>
                <a:cs typeface="ＭＳ Ｐゴシック" charset="-128"/>
              </a:rPr>
              <a:t> </a:t>
            </a:r>
            <a:r>
              <a:rPr lang="en-US" sz="3200" dirty="0" smtClean="0">
                <a:solidFill>
                  <a:srgbClr val="000099"/>
                </a:solidFill>
                <a:latin typeface="Arial"/>
                <a:cs typeface="Arial"/>
              </a:rPr>
              <a:t>Emerging Issues for </a:t>
            </a:r>
            <a:r>
              <a:rPr lang="en-US" sz="3200" dirty="0" err="1" smtClean="0">
                <a:solidFill>
                  <a:srgbClr val="000099"/>
                </a:solidFill>
                <a:latin typeface="Arial"/>
                <a:cs typeface="Arial"/>
              </a:rPr>
              <a:t>Neuroimaging</a:t>
            </a:r>
            <a:r>
              <a:rPr lang="en-US" sz="3200" dirty="0" smtClean="0">
                <a:solidFill>
                  <a:srgbClr val="000099"/>
                </a:solidFill>
                <a:latin typeface="Arial"/>
                <a:cs typeface="Arial"/>
              </a:rPr>
              <a:t/>
            </a:r>
            <a:br>
              <a:rPr lang="en-US" sz="3200" dirty="0" smtClean="0">
                <a:solidFill>
                  <a:srgbClr val="000099"/>
                </a:solidFill>
                <a:latin typeface="Arial"/>
                <a:cs typeface="Arial"/>
              </a:rPr>
            </a:br>
            <a:r>
              <a:rPr lang="en-US" sz="3200" dirty="0" smtClean="0">
                <a:solidFill>
                  <a:srgbClr val="000099"/>
                </a:solidFill>
                <a:latin typeface="Arial"/>
                <a:cs typeface="Arial"/>
              </a:rPr>
              <a:t>Statistics and Statisticians</a:t>
            </a:r>
            <a:endParaRPr lang="en-US" sz="3200" dirty="0">
              <a:solidFill>
                <a:srgbClr val="000099"/>
              </a:solidFill>
              <a:latin typeface="Arial"/>
              <a:ea typeface="ＭＳ Ｐゴシック" charset="-128"/>
              <a:cs typeface="Arial"/>
            </a:endParaRPr>
          </a:p>
        </p:txBody>
      </p:sp>
      <p:sp>
        <p:nvSpPr>
          <p:cNvPr id="19459" name="Rectangle 3"/>
          <p:cNvSpPr>
            <a:spLocks noGrp="1" noChangeArrowheads="1"/>
          </p:cNvSpPr>
          <p:nvPr>
            <p:ph type="subTitle" idx="1"/>
          </p:nvPr>
        </p:nvSpPr>
        <p:spPr>
          <a:xfrm>
            <a:off x="152400" y="3810000"/>
            <a:ext cx="5715000" cy="1649413"/>
          </a:xfrm>
        </p:spPr>
        <p:txBody>
          <a:bodyPr/>
          <a:lstStyle/>
          <a:p>
            <a:r>
              <a:rPr lang="en-US" sz="2000">
                <a:solidFill>
                  <a:srgbClr val="000066"/>
                </a:solidFill>
                <a:latin typeface="Arial" charset="0"/>
                <a:ea typeface="ＭＳ Ｐゴシック" charset="-128"/>
                <a:cs typeface="ＭＳ Ｐゴシック" charset="-128"/>
              </a:rPr>
              <a:t>Hongtu Zhu, Ph.D. </a:t>
            </a:r>
          </a:p>
          <a:p>
            <a:r>
              <a:rPr lang="en-US" sz="2000">
                <a:solidFill>
                  <a:srgbClr val="000066"/>
                </a:solidFill>
                <a:latin typeface="Arial" charset="0"/>
                <a:ea typeface="ＭＳ Ｐゴシック" charset="-128"/>
                <a:cs typeface="ＭＳ Ｐゴシック" charset="-128"/>
              </a:rPr>
              <a:t>Department of Biostatistics and Biomedical Research Imaging Center</a:t>
            </a:r>
          </a:p>
          <a:p>
            <a:r>
              <a:rPr lang="en-US" sz="2000">
                <a:solidFill>
                  <a:srgbClr val="000066"/>
                </a:solidFill>
                <a:latin typeface="Arial" charset="0"/>
                <a:ea typeface="ＭＳ Ｐゴシック" charset="-128"/>
                <a:cs typeface="ＭＳ Ｐゴシック" charset="-128"/>
              </a:rPr>
              <a:t>University of North Carolina at Chapel Hill</a:t>
            </a:r>
          </a:p>
          <a:p>
            <a:r>
              <a:rPr lang="en-US">
                <a:solidFill>
                  <a:srgbClr val="000066"/>
                </a:solidFill>
                <a:latin typeface="Arial" charset="0"/>
                <a:ea typeface="ＭＳ Ｐゴシック" charset="-128"/>
                <a:cs typeface="ＭＳ Ｐゴシック" charset="-128"/>
              </a:rPr>
              <a:t> </a:t>
            </a:r>
          </a:p>
        </p:txBody>
      </p:sp>
      <p:pic>
        <p:nvPicPr>
          <p:cNvPr id="19460" name="Picture 4" descr="/Users/hzhu/Documents/my presentations/seminar/brain_intelcodec.avi">
            <a:hlinkClick r:id="" action="ppaction://media"/>
          </p:cNvPr>
          <p:cNvPicPr/>
          <p:nvPr>
            <a:videoFile r:link="rId1"/>
          </p:nvPr>
        </p:nvPicPr>
        <p:blipFill>
          <a:blip r:embed="rId3"/>
          <a:srcRect/>
          <a:stretch>
            <a:fillRect/>
          </a:stretch>
        </p:blipFill>
        <p:spPr bwMode="auto">
          <a:xfrm>
            <a:off x="6019800" y="3581400"/>
            <a:ext cx="2971800" cy="2674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1946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19460"/>
                </p:tgtEl>
              </p:cMediaNode>
            </p:video>
            <p:seq concurrent="1" nextAc="seek">
              <p:cTn id="8" restart="whenNotActive" fill="hold" evtFilter="cancelBubble" nodeType="interactiveSeq">
                <p:stCondLst>
                  <p:cond evt="onClick" delay="0">
                    <p:tgtEl>
                      <p:spTgt spid="1946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460"/>
                                        </p:tgtEl>
                                      </p:cBhvr>
                                    </p:cmd>
                                  </p:childTnLst>
                                </p:cTn>
                              </p:par>
                            </p:childTnLst>
                          </p:cTn>
                        </p:par>
                      </p:childTnLst>
                    </p:cTn>
                  </p:par>
                </p:childTnLst>
              </p:cTn>
              <p:nextCondLst>
                <p:cond evt="onClick" delay="0">
                  <p:tgtEl>
                    <p:spTgt spid="19460"/>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533400" y="1676400"/>
            <a:ext cx="8229600" cy="838200"/>
          </a:xfrm>
          <a:noFill/>
        </p:spPr>
        <p:txBody>
          <a:bodyPr/>
          <a:lstStyle/>
          <a:p>
            <a:r>
              <a:rPr lang="en-US" sz="2800" dirty="0" smtClean="0">
                <a:solidFill>
                  <a:srgbClr val="008000"/>
                </a:solidFill>
                <a:latin typeface="Arial" charset="0"/>
                <a:ea typeface="Arial" charset="0"/>
                <a:cs typeface="Arial" charset="0"/>
              </a:rPr>
              <a:t>Three key components of imaging science </a:t>
            </a:r>
          </a:p>
        </p:txBody>
      </p:sp>
      <p:cxnSp>
        <p:nvCxnSpPr>
          <p:cNvPr id="32771"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32772" name="TextBox 8"/>
          <p:cNvSpPr txBox="1">
            <a:spLocks noChangeArrowheads="1"/>
          </p:cNvSpPr>
          <p:nvPr/>
        </p:nvSpPr>
        <p:spPr bwMode="auto">
          <a:xfrm>
            <a:off x="609600" y="2590800"/>
            <a:ext cx="8378825" cy="3786188"/>
          </a:xfrm>
          <a:prstGeom prst="rect">
            <a:avLst/>
          </a:prstGeom>
          <a:noFill/>
          <a:ln w="9525">
            <a:noFill/>
            <a:miter lim="800000"/>
            <a:headEnd/>
            <a:tailEnd/>
          </a:ln>
        </p:spPr>
        <p:txBody>
          <a:bodyPr wrap="none">
            <a:prstTxWarp prst="textNoShape">
              <a:avLst/>
            </a:prstTxWarp>
            <a:spAutoFit/>
          </a:bodyPr>
          <a:lstStyle/>
          <a:p>
            <a:pPr>
              <a:buFont typeface="Arial" charset="0"/>
              <a:buChar char="•"/>
            </a:pPr>
            <a:r>
              <a:rPr lang="en-US" sz="2400" b="1">
                <a:solidFill>
                  <a:srgbClr val="000090"/>
                </a:solidFill>
              </a:rPr>
              <a:t> </a:t>
            </a:r>
            <a:r>
              <a:rPr lang="en-US" sz="2400" b="1">
                <a:solidFill>
                  <a:srgbClr val="FF0000"/>
                </a:solidFill>
              </a:rPr>
              <a:t>Image acquisition:</a:t>
            </a:r>
            <a:r>
              <a:rPr lang="en-US" sz="2400" b="1">
                <a:solidFill>
                  <a:srgbClr val="000090"/>
                </a:solidFill>
              </a:rPr>
              <a:t>  studies the physical mechanisms </a:t>
            </a:r>
          </a:p>
          <a:p>
            <a:r>
              <a:rPr lang="en-US" sz="2400" b="1">
                <a:solidFill>
                  <a:srgbClr val="000090"/>
                </a:solidFill>
              </a:rPr>
              <a:t>and mathematical models and algorithms by which </a:t>
            </a:r>
          </a:p>
          <a:p>
            <a:r>
              <a:rPr lang="en-US" sz="2400" b="1">
                <a:solidFill>
                  <a:srgbClr val="000090"/>
                </a:solidFill>
              </a:rPr>
              <a:t>imaging devices generate image observations. </a:t>
            </a:r>
          </a:p>
          <a:p>
            <a:endParaRPr lang="en-US" sz="2400" b="1">
              <a:solidFill>
                <a:srgbClr val="000090"/>
              </a:solidFill>
            </a:endParaRPr>
          </a:p>
          <a:p>
            <a:pPr>
              <a:buFont typeface="Arial" charset="0"/>
              <a:buChar char="•"/>
            </a:pPr>
            <a:r>
              <a:rPr lang="en-US" sz="2400" b="1">
                <a:solidFill>
                  <a:srgbClr val="FF0000"/>
                </a:solidFill>
              </a:rPr>
              <a:t>Image interpretation/application:</a:t>
            </a:r>
            <a:r>
              <a:rPr lang="en-US" sz="2400" b="1">
                <a:solidFill>
                  <a:srgbClr val="000090"/>
                </a:solidFill>
              </a:rPr>
              <a:t> is to see, monitor, and </a:t>
            </a:r>
          </a:p>
          <a:p>
            <a:r>
              <a:rPr lang="en-US" sz="2400" b="1">
                <a:solidFill>
                  <a:srgbClr val="000090"/>
                </a:solidFill>
              </a:rPr>
              <a:t>Interpret the targeted world/patterns being imaged. </a:t>
            </a:r>
          </a:p>
          <a:p>
            <a:pPr>
              <a:buFont typeface="Arial" charset="0"/>
              <a:buChar char="•"/>
            </a:pPr>
            <a:endParaRPr lang="en-US" sz="2400" b="1">
              <a:solidFill>
                <a:srgbClr val="FF0000"/>
              </a:solidFill>
            </a:endParaRPr>
          </a:p>
          <a:p>
            <a:pPr>
              <a:buFont typeface="Arial" charset="0"/>
              <a:buChar char="•"/>
            </a:pPr>
            <a:r>
              <a:rPr lang="en-US" sz="2400" b="1">
                <a:solidFill>
                  <a:srgbClr val="FF0000"/>
                </a:solidFill>
              </a:rPr>
              <a:t>Image processing: </a:t>
            </a:r>
            <a:r>
              <a:rPr lang="en-US" sz="2400" b="1">
                <a:solidFill>
                  <a:srgbClr val="000090"/>
                </a:solidFill>
              </a:rPr>
              <a:t>is any linear or nonlinear operator </a:t>
            </a:r>
          </a:p>
          <a:p>
            <a:r>
              <a:rPr lang="en-US" sz="2400" b="1">
                <a:solidFill>
                  <a:srgbClr val="000090"/>
                </a:solidFill>
              </a:rPr>
              <a:t>that operates on the images and produces targeted </a:t>
            </a:r>
          </a:p>
          <a:p>
            <a:r>
              <a:rPr lang="en-US" sz="2400" b="1">
                <a:solidFill>
                  <a:srgbClr val="000090"/>
                </a:solidFill>
              </a:rPr>
              <a:t>patterns.  </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61" name="Title 1"/>
          <p:cNvSpPr>
            <a:spLocks noGrp="1"/>
          </p:cNvSpPr>
          <p:nvPr>
            <p:ph type="title" sz="quarter"/>
          </p:nvPr>
        </p:nvSpPr>
        <p:spPr/>
        <p:txBody>
          <a:bodyPr/>
          <a:lstStyle/>
          <a:p>
            <a:pPr algn="ctr"/>
            <a:r>
              <a:rPr lang="en-US" altLang="zh-CN" sz="2200">
                <a:solidFill>
                  <a:srgbClr val="000090"/>
                </a:solidFill>
                <a:latin typeface="Arial" charset="0"/>
                <a:ea typeface="ＭＳ Ｐゴシック" charset="-128"/>
                <a:cs typeface="ＭＳ Ｐゴシック" charset="-128"/>
              </a:rPr>
              <a:t>Functional Principal Component Analysis</a:t>
            </a:r>
            <a:endParaRPr lang="en-US" altLang="zh-CN" sz="2200">
              <a:ea typeface="ＭＳ Ｐゴシック" charset="-128"/>
              <a:cs typeface="ＭＳ Ｐゴシック" charset="-128"/>
            </a:endParaRPr>
          </a:p>
        </p:txBody>
      </p:sp>
      <p:pic>
        <p:nvPicPr>
          <p:cNvPr id="45062" name="Picture 4" descr="Splenium_eigen_plot-2.PNG"/>
          <p:cNvPicPr>
            <a:picLocks noChangeAspect="1"/>
          </p:cNvPicPr>
          <p:nvPr/>
        </p:nvPicPr>
        <p:blipFill>
          <a:blip r:embed="rId3"/>
          <a:srcRect/>
          <a:stretch>
            <a:fillRect/>
          </a:stretch>
        </p:blipFill>
        <p:spPr bwMode="auto">
          <a:xfrm>
            <a:off x="0" y="1524000"/>
            <a:ext cx="9144000" cy="5346700"/>
          </a:xfrm>
          <a:prstGeom prst="rect">
            <a:avLst/>
          </a:prstGeom>
          <a:noFill/>
          <a:ln w="9525">
            <a:noFill/>
            <a:miter lim="800000"/>
            <a:headEnd/>
            <a:tailEnd/>
          </a:ln>
        </p:spPr>
      </p:pic>
      <p:sp>
        <p:nvSpPr>
          <p:cNvPr id="45063" name="TextBox 5"/>
          <p:cNvSpPr txBox="1">
            <a:spLocks noChangeArrowheads="1"/>
          </p:cNvSpPr>
          <p:nvPr/>
        </p:nvSpPr>
        <p:spPr bwMode="auto">
          <a:xfrm>
            <a:off x="5235575" y="1916113"/>
            <a:ext cx="479425" cy="369887"/>
          </a:xfrm>
          <a:prstGeom prst="rect">
            <a:avLst/>
          </a:prstGeom>
          <a:noFill/>
          <a:ln w="9525">
            <a:noFill/>
            <a:miter lim="800000"/>
            <a:headEnd/>
            <a:tailEnd/>
          </a:ln>
        </p:spPr>
        <p:txBody>
          <a:bodyPr wrap="none">
            <a:prstTxWarp prst="textNoShape">
              <a:avLst/>
            </a:prstTxWarp>
            <a:spAutoFit/>
          </a:bodyPr>
          <a:lstStyle/>
          <a:p>
            <a:r>
              <a:rPr lang="en-US" altLang="zh-CN" b="1">
                <a:solidFill>
                  <a:srgbClr val="000090"/>
                </a:solidFill>
              </a:rPr>
              <a:t>FA</a:t>
            </a:r>
          </a:p>
        </p:txBody>
      </p:sp>
      <p:sp>
        <p:nvSpPr>
          <p:cNvPr id="45064" name="TextBox 6"/>
          <p:cNvSpPr txBox="1">
            <a:spLocks noChangeArrowheads="1"/>
          </p:cNvSpPr>
          <p:nvPr/>
        </p:nvSpPr>
        <p:spPr bwMode="auto">
          <a:xfrm>
            <a:off x="8283575" y="1905000"/>
            <a:ext cx="542925" cy="369888"/>
          </a:xfrm>
          <a:prstGeom prst="rect">
            <a:avLst/>
          </a:prstGeom>
          <a:noFill/>
          <a:ln w="9525">
            <a:noFill/>
            <a:miter lim="800000"/>
            <a:headEnd/>
            <a:tailEnd/>
          </a:ln>
        </p:spPr>
        <p:txBody>
          <a:bodyPr wrap="none">
            <a:prstTxWarp prst="textNoShape">
              <a:avLst/>
            </a:prstTxWarp>
            <a:spAutoFit/>
          </a:bodyPr>
          <a:lstStyle/>
          <a:p>
            <a:r>
              <a:rPr lang="en-US" altLang="zh-CN" b="1">
                <a:solidFill>
                  <a:srgbClr val="000090"/>
                </a:solidFill>
              </a:rPr>
              <a:t>MD</a:t>
            </a:r>
          </a:p>
        </p:txBody>
      </p:sp>
      <p:graphicFrame>
        <p:nvGraphicFramePr>
          <p:cNvPr id="45058" name="Object 2"/>
          <p:cNvGraphicFramePr>
            <a:graphicFrameLocks noChangeAspect="1"/>
          </p:cNvGraphicFramePr>
          <p:nvPr/>
        </p:nvGraphicFramePr>
        <p:xfrm>
          <a:off x="2489200" y="4556125"/>
          <a:ext cx="254000" cy="320675"/>
        </p:xfrm>
        <a:graphic>
          <a:graphicData uri="http://schemas.openxmlformats.org/presentationml/2006/ole">
            <p:oleObj spid="_x0000_s369666" name="Equation" r:id="rId4" imgW="152400" imgH="177800" progId="Equation.3">
              <p:embed/>
            </p:oleObj>
          </a:graphicData>
        </a:graphic>
      </p:graphicFrame>
      <p:graphicFrame>
        <p:nvGraphicFramePr>
          <p:cNvPr id="45059" name="Object 3"/>
          <p:cNvGraphicFramePr>
            <a:graphicFrameLocks noChangeAspect="1"/>
          </p:cNvGraphicFramePr>
          <p:nvPr/>
        </p:nvGraphicFramePr>
        <p:xfrm>
          <a:off x="5410200" y="4556125"/>
          <a:ext cx="274638" cy="320675"/>
        </p:xfrm>
        <a:graphic>
          <a:graphicData uri="http://schemas.openxmlformats.org/presentationml/2006/ole">
            <p:oleObj spid="_x0000_s369667" name="Equation" r:id="rId5" imgW="165100" imgH="177800" progId="Equation.3">
              <p:embed/>
            </p:oleObj>
          </a:graphicData>
        </a:graphic>
      </p:graphicFrame>
      <p:graphicFrame>
        <p:nvGraphicFramePr>
          <p:cNvPr id="45060" name="Object 4"/>
          <p:cNvGraphicFramePr>
            <a:graphicFrameLocks noChangeAspect="1"/>
          </p:cNvGraphicFramePr>
          <p:nvPr/>
        </p:nvGraphicFramePr>
        <p:xfrm>
          <a:off x="8458200" y="4495800"/>
          <a:ext cx="274638" cy="320675"/>
        </p:xfrm>
        <a:graphic>
          <a:graphicData uri="http://schemas.openxmlformats.org/presentationml/2006/ole">
            <p:oleObj spid="_x0000_s369668" name="Equation" r:id="rId6" imgW="165100" imgH="177800" progId="Equation.3">
              <p:embed/>
            </p:oleObj>
          </a:graphicData>
        </a:graphic>
      </p:graphicFrame>
      <p:sp>
        <p:nvSpPr>
          <p:cNvPr id="45065" name="TextBox 5"/>
          <p:cNvSpPr txBox="1">
            <a:spLocks noChangeArrowheads="1"/>
          </p:cNvSpPr>
          <p:nvPr/>
        </p:nvSpPr>
        <p:spPr bwMode="auto">
          <a:xfrm>
            <a:off x="685800" y="2057400"/>
            <a:ext cx="1517650" cy="366713"/>
          </a:xfrm>
          <a:prstGeom prst="rect">
            <a:avLst/>
          </a:prstGeom>
          <a:noFill/>
          <a:ln w="9525">
            <a:noFill/>
            <a:miter lim="800000"/>
            <a:headEnd/>
            <a:tailEnd/>
          </a:ln>
        </p:spPr>
        <p:txBody>
          <a:bodyPr wrap="none">
            <a:prstTxWarp prst="textNoShape">
              <a:avLst/>
            </a:prstTxWarp>
            <a:spAutoFit/>
          </a:bodyPr>
          <a:lstStyle/>
          <a:p>
            <a:r>
              <a:rPr lang="en-US" altLang="zh-CN" b="1">
                <a:solidFill>
                  <a:srgbClr val="000090"/>
                </a:solidFill>
              </a:rPr>
              <a:t>Eigenvalues</a:t>
            </a: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3" name="Rectangle 3"/>
          <p:cNvSpPr txBox="1">
            <a:spLocks noChangeArrowheads="1"/>
          </p:cNvSpPr>
          <p:nvPr/>
        </p:nvSpPr>
        <p:spPr bwMode="auto">
          <a:xfrm>
            <a:off x="838200" y="1752600"/>
            <a:ext cx="7467600" cy="6096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prstTxWarp prst="textNoShape">
              <a:avLst/>
            </a:prstTxWarp>
          </a:bodyPr>
          <a:lstStyle/>
          <a:p>
            <a:pPr marL="381000" indent="-381000">
              <a:lnSpc>
                <a:spcPct val="80000"/>
              </a:lnSpc>
              <a:spcBef>
                <a:spcPct val="20000"/>
              </a:spcBef>
              <a:buClr>
                <a:schemeClr val="tx2"/>
              </a:buClr>
              <a:defRPr/>
            </a:pPr>
            <a:r>
              <a:rPr lang="en-US" altLang="zh-CN" sz="2000" b="1">
                <a:solidFill>
                  <a:srgbClr val="000070"/>
                </a:solidFill>
                <a:latin typeface="Arial" pitchFamily="-107" charset="0"/>
                <a:ea typeface="Arial" pitchFamily="-107" charset="0"/>
                <a:cs typeface="Arial" pitchFamily="-107" charset="0"/>
              </a:rPr>
              <a:t>            All voxels are treated as </a:t>
            </a:r>
            <a:r>
              <a:rPr lang="en-US" altLang="zh-CN" sz="2000" b="1">
                <a:solidFill>
                  <a:srgbClr val="FF3300"/>
                </a:solidFill>
                <a:latin typeface="Arial" pitchFamily="-107" charset="0"/>
                <a:ea typeface="Arial" pitchFamily="-107" charset="0"/>
                <a:cs typeface="Arial" pitchFamily="-107" charset="0"/>
              </a:rPr>
              <a:t>independent units.</a:t>
            </a:r>
          </a:p>
          <a:p>
            <a:pPr marL="381000" indent="-381000">
              <a:lnSpc>
                <a:spcPct val="80000"/>
              </a:lnSpc>
              <a:spcBef>
                <a:spcPct val="20000"/>
              </a:spcBef>
              <a:buClr>
                <a:schemeClr val="tx2"/>
              </a:buClr>
              <a:defRPr/>
            </a:pPr>
            <a:endParaRPr lang="en-US" b="1">
              <a:solidFill>
                <a:srgbClr val="000070"/>
              </a:solidFill>
            </a:endParaRPr>
          </a:p>
          <a:p>
            <a:pPr marL="381000" indent="-381000">
              <a:lnSpc>
                <a:spcPct val="80000"/>
              </a:lnSpc>
              <a:spcBef>
                <a:spcPct val="20000"/>
              </a:spcBef>
              <a:buClr>
                <a:schemeClr val="tx2"/>
              </a:buClr>
              <a:buFontTx/>
              <a:buChar char="•"/>
              <a:defRPr/>
            </a:pPr>
            <a:endParaRPr lang="en-US" b="1">
              <a:solidFill>
                <a:srgbClr val="000070"/>
              </a:solidFill>
            </a:endParaRPr>
          </a:p>
          <a:p>
            <a:pPr marL="381000" indent="-381000">
              <a:lnSpc>
                <a:spcPct val="80000"/>
              </a:lnSpc>
              <a:spcBef>
                <a:spcPct val="20000"/>
              </a:spcBef>
              <a:buClr>
                <a:schemeClr val="tx2"/>
              </a:buClr>
              <a:buFontTx/>
              <a:buChar char="•"/>
              <a:defRPr/>
            </a:pPr>
            <a:endParaRPr lang="en-US" b="1" u="sng">
              <a:solidFill>
                <a:srgbClr val="000070"/>
              </a:solidFill>
            </a:endParaRPr>
          </a:p>
          <a:p>
            <a:pPr marL="381000" indent="-381000">
              <a:lnSpc>
                <a:spcPct val="80000"/>
              </a:lnSpc>
              <a:spcBef>
                <a:spcPct val="20000"/>
              </a:spcBef>
              <a:buClr>
                <a:schemeClr val="tx2"/>
              </a:buClr>
              <a:buFontTx/>
              <a:buChar char="•"/>
              <a:defRPr/>
            </a:pPr>
            <a:endParaRPr lang="en-US" b="1">
              <a:solidFill>
                <a:srgbClr val="000070"/>
              </a:solidFill>
            </a:endParaRPr>
          </a:p>
          <a:p>
            <a:pPr marL="381000" indent="-381000">
              <a:lnSpc>
                <a:spcPct val="80000"/>
              </a:lnSpc>
              <a:spcBef>
                <a:spcPct val="20000"/>
              </a:spcBef>
              <a:buClr>
                <a:schemeClr val="tx2"/>
              </a:buClr>
              <a:buFontTx/>
              <a:buChar char="•"/>
              <a:defRPr/>
            </a:pPr>
            <a:endParaRPr lang="en-US" b="1">
              <a:solidFill>
                <a:srgbClr val="000070"/>
              </a:solidFill>
            </a:endParaRPr>
          </a:p>
          <a:p>
            <a:pPr marL="381000" indent="-381000">
              <a:lnSpc>
                <a:spcPct val="80000"/>
              </a:lnSpc>
              <a:spcBef>
                <a:spcPct val="20000"/>
              </a:spcBef>
              <a:buClr>
                <a:schemeClr val="tx2"/>
              </a:buClr>
              <a:buFontTx/>
              <a:buChar char="•"/>
              <a:defRPr/>
            </a:pPr>
            <a:endParaRPr lang="en-US" b="1">
              <a:solidFill>
                <a:srgbClr val="000070"/>
              </a:solidFill>
            </a:endParaRPr>
          </a:p>
          <a:p>
            <a:pPr marL="381000" indent="-381000">
              <a:lnSpc>
                <a:spcPct val="80000"/>
              </a:lnSpc>
              <a:spcBef>
                <a:spcPct val="20000"/>
              </a:spcBef>
              <a:buClr>
                <a:schemeClr val="tx2"/>
              </a:buClr>
              <a:buFontTx/>
              <a:buChar char="•"/>
              <a:defRPr/>
            </a:pPr>
            <a:endParaRPr lang="en-US" b="1">
              <a:solidFill>
                <a:srgbClr val="000070"/>
              </a:solidFill>
            </a:endParaRPr>
          </a:p>
          <a:p>
            <a:pPr marL="381000" indent="-381000">
              <a:lnSpc>
                <a:spcPct val="80000"/>
              </a:lnSpc>
              <a:spcBef>
                <a:spcPct val="20000"/>
              </a:spcBef>
              <a:buClr>
                <a:schemeClr val="tx2"/>
              </a:buClr>
              <a:buFontTx/>
              <a:buChar char="•"/>
              <a:defRPr/>
            </a:pPr>
            <a:endParaRPr lang="en-US" b="1">
              <a:solidFill>
                <a:srgbClr val="000070"/>
              </a:solidFill>
            </a:endParaRPr>
          </a:p>
        </p:txBody>
      </p:sp>
      <p:pic>
        <p:nvPicPr>
          <p:cNvPr id="82947" name="Picture 5"/>
          <p:cNvPicPr>
            <a:picLocks noChangeAspect="1" noChangeArrowheads="1"/>
          </p:cNvPicPr>
          <p:nvPr/>
        </p:nvPicPr>
        <p:blipFill>
          <a:blip r:embed="rId2"/>
          <a:srcRect/>
          <a:stretch>
            <a:fillRect/>
          </a:stretch>
        </p:blipFill>
        <p:spPr bwMode="auto">
          <a:xfrm>
            <a:off x="838200" y="3886200"/>
            <a:ext cx="1676400" cy="2057400"/>
          </a:xfrm>
          <a:prstGeom prst="rect">
            <a:avLst/>
          </a:prstGeom>
          <a:noFill/>
          <a:ln w="9525">
            <a:noFill/>
            <a:miter lim="800000"/>
            <a:headEnd/>
            <a:tailEnd/>
          </a:ln>
        </p:spPr>
      </p:pic>
      <p:sp>
        <p:nvSpPr>
          <p:cNvPr id="63" name="TextBox 62"/>
          <p:cNvSpPr txBox="1"/>
          <p:nvPr/>
        </p:nvSpPr>
        <p:spPr>
          <a:xfrm>
            <a:off x="838200" y="2590800"/>
            <a:ext cx="7467600" cy="708025"/>
          </a:xfrm>
          <a:prstGeom prst="rect">
            <a:avLst/>
          </a:prstGeom>
        </p:spPr>
        <p:style>
          <a:lnRef idx="1">
            <a:schemeClr val="accent2"/>
          </a:lnRef>
          <a:fillRef idx="2">
            <a:schemeClr val="accent2"/>
          </a:fillRef>
          <a:effectRef idx="1">
            <a:schemeClr val="accent2"/>
          </a:effectRef>
          <a:fontRef idx="minor">
            <a:schemeClr val="dk1"/>
          </a:fontRef>
        </p:style>
        <p:txBody>
          <a:bodyPr>
            <a:prstTxWarp prst="textNoShape">
              <a:avLst/>
            </a:prstTxWarp>
            <a:spAutoFit/>
          </a:bodyPr>
          <a:lstStyle/>
          <a:p>
            <a:pPr>
              <a:defRPr/>
            </a:pPr>
            <a:r>
              <a:rPr lang="en-US" sz="2000" b="1">
                <a:solidFill>
                  <a:srgbClr val="000070"/>
                </a:solidFill>
                <a:latin typeface="Arial" charset="0"/>
                <a:ea typeface="Arial" charset="0"/>
                <a:cs typeface="Arial" charset="0"/>
              </a:rPr>
              <a:t> </a:t>
            </a:r>
            <a:r>
              <a:rPr lang="en-US" sz="2000" b="1">
                <a:solidFill>
                  <a:srgbClr val="FF3300"/>
                </a:solidFill>
                <a:latin typeface="Arial" charset="0"/>
                <a:ea typeface="Arial" charset="0"/>
                <a:cs typeface="Arial" charset="0"/>
              </a:rPr>
              <a:t>Initial smoothing step</a:t>
            </a:r>
            <a:r>
              <a:rPr lang="en-US" sz="2000" b="1">
                <a:solidFill>
                  <a:srgbClr val="000070"/>
                </a:solidFill>
                <a:latin typeface="Arial" charset="0"/>
                <a:ea typeface="Arial" charset="0"/>
                <a:cs typeface="Arial" charset="0"/>
              </a:rPr>
              <a:t> before the voxel-wise approach often blurs the image data near the edges of activated regions.</a:t>
            </a:r>
          </a:p>
        </p:txBody>
      </p:sp>
      <p:pic>
        <p:nvPicPr>
          <p:cNvPr id="82949" name="Picture 3" descr="MARMsim"/>
          <p:cNvPicPr>
            <a:picLocks noChangeAspect="1" noChangeArrowheads="1"/>
          </p:cNvPicPr>
          <p:nvPr/>
        </p:nvPicPr>
        <p:blipFill>
          <a:blip r:embed="rId3"/>
          <a:srcRect/>
          <a:stretch>
            <a:fillRect/>
          </a:stretch>
        </p:blipFill>
        <p:spPr bwMode="auto">
          <a:xfrm>
            <a:off x="2590800" y="3886200"/>
            <a:ext cx="60960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Title 1"/>
          <p:cNvSpPr>
            <a:spLocks noGrp="1"/>
          </p:cNvSpPr>
          <p:nvPr>
            <p:ph type="title"/>
          </p:nvPr>
        </p:nvSpPr>
        <p:spPr>
          <a:xfrm>
            <a:off x="838200" y="838200"/>
            <a:ext cx="8001000" cy="838200"/>
          </a:xfrm>
        </p:spPr>
        <p:txBody>
          <a:bodyPr/>
          <a:lstStyle/>
          <a:p>
            <a:pPr algn="ctr"/>
            <a:r>
              <a:rPr lang="en-US" sz="2800" smtClean="0">
                <a:solidFill>
                  <a:srgbClr val="002060"/>
                </a:solidFill>
                <a:latin typeface="Arial" charset="0"/>
                <a:ea typeface="ＭＳ Ｐゴシック" charset="-128"/>
                <a:cs typeface="ＭＳ Ｐゴシック" charset="-128"/>
              </a:rPr>
              <a:t> </a:t>
            </a:r>
            <a:endParaRPr lang="en-US" sz="2600" smtClean="0">
              <a:solidFill>
                <a:srgbClr val="002060"/>
              </a:solidFill>
              <a:ea typeface="ＭＳ Ｐゴシック" charset="-128"/>
              <a:cs typeface="ＭＳ Ｐゴシック" charset="-128"/>
            </a:endParaRPr>
          </a:p>
        </p:txBody>
      </p:sp>
      <p:sp>
        <p:nvSpPr>
          <p:cNvPr id="5" name="Rectangle 2"/>
          <p:cNvSpPr txBox="1">
            <a:spLocks noChangeArrowheads="1"/>
          </p:cNvSpPr>
          <p:nvPr/>
        </p:nvSpPr>
        <p:spPr bwMode="auto">
          <a:xfrm>
            <a:off x="838200" y="2362200"/>
            <a:ext cx="7315200" cy="5334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nchor="ctr">
            <a:prstTxWarp prst="textNoShape">
              <a:avLst/>
            </a:prstTxWarp>
          </a:bodyPr>
          <a:lstStyle/>
          <a:p>
            <a:pPr>
              <a:defRPr/>
            </a:pPr>
            <a:r>
              <a:rPr lang="en-US" sz="2800" b="1" kern="0" dirty="0">
                <a:solidFill>
                  <a:srgbClr val="000090"/>
                </a:solidFill>
                <a:latin typeface="Arial" pitchFamily="-107" charset="0"/>
                <a:ea typeface="ＭＳ Ｐゴシック" pitchFamily="-107" charset="-128"/>
                <a:cs typeface="ＭＳ Ｐゴシック" pitchFamily="-107" charset="-128"/>
              </a:rPr>
              <a:t>   </a:t>
            </a:r>
            <a:r>
              <a:rPr lang="en-US" sz="2400" b="1" kern="0" dirty="0" err="1">
                <a:solidFill>
                  <a:srgbClr val="000090"/>
                </a:solidFill>
                <a:latin typeface="Arial" pitchFamily="-107" charset="0"/>
                <a:ea typeface="ＭＳ Ｐゴシック" pitchFamily="-107" charset="-128"/>
                <a:cs typeface="ＭＳ Ｐゴシック" pitchFamily="-107" charset="-128"/>
              </a:rPr>
              <a:t>Multiscale</a:t>
            </a:r>
            <a:r>
              <a:rPr lang="en-US" sz="2400" b="1" kern="0" dirty="0">
                <a:solidFill>
                  <a:srgbClr val="000090"/>
                </a:solidFill>
                <a:latin typeface="Arial" pitchFamily="-107" charset="0"/>
                <a:ea typeface="ＭＳ Ｐゴシック" pitchFamily="-107" charset="-128"/>
                <a:cs typeface="ＭＳ Ｐゴシック" pitchFamily="-107" charset="-128"/>
              </a:rPr>
              <a:t> Adaptive Regression </a:t>
            </a:r>
            <a:r>
              <a:rPr lang="en-US" sz="2400" b="1" kern="0" dirty="0" smtClean="0">
                <a:solidFill>
                  <a:srgbClr val="000090"/>
                </a:solidFill>
                <a:latin typeface="Arial" pitchFamily="-107" charset="0"/>
                <a:ea typeface="ＭＳ Ｐゴシック" pitchFamily="-107" charset="-128"/>
                <a:cs typeface="ＭＳ Ｐゴシック" pitchFamily="-107" charset="-128"/>
              </a:rPr>
              <a:t>Model (MARM)</a:t>
            </a:r>
            <a:endParaRPr lang="en-US" sz="2400" b="1" kern="0" dirty="0">
              <a:solidFill>
                <a:srgbClr val="000090"/>
              </a:solidFill>
              <a:latin typeface="+mj-lt"/>
              <a:ea typeface="ＭＳ Ｐゴシック" pitchFamily="-107" charset="-128"/>
              <a:cs typeface="ＭＳ Ｐゴシック" pitchFamily="-107" charset="-128"/>
            </a:endParaRPr>
          </a:p>
        </p:txBody>
      </p:sp>
      <p:sp>
        <p:nvSpPr>
          <p:cNvPr id="83976" name="TextBox 10"/>
          <p:cNvSpPr txBox="1">
            <a:spLocks noChangeArrowheads="1"/>
          </p:cNvSpPr>
          <p:nvPr/>
        </p:nvSpPr>
        <p:spPr bwMode="auto">
          <a:xfrm>
            <a:off x="990600" y="5638800"/>
            <a:ext cx="4700588" cy="369888"/>
          </a:xfrm>
          <a:prstGeom prst="rect">
            <a:avLst/>
          </a:prstGeom>
          <a:noFill/>
          <a:ln w="9525">
            <a:noFill/>
            <a:miter lim="800000"/>
            <a:headEnd/>
            <a:tailEnd/>
          </a:ln>
        </p:spPr>
        <p:txBody>
          <a:bodyPr wrap="none">
            <a:prstTxWarp prst="textNoShape">
              <a:avLst/>
            </a:prstTxWarp>
            <a:spAutoFit/>
          </a:bodyPr>
          <a:lstStyle/>
          <a:p>
            <a:r>
              <a:rPr lang="en-US"/>
              <a:t>Li, Zhu, et al. (2010). </a:t>
            </a:r>
            <a:r>
              <a:rPr lang="en-US" i="1"/>
              <a:t>JRSSB </a:t>
            </a:r>
            <a:r>
              <a:rPr lang="en-US"/>
              <a:t>under revision. </a:t>
            </a:r>
          </a:p>
        </p:txBody>
      </p:sp>
      <p:sp>
        <p:nvSpPr>
          <p:cNvPr id="12" name="Rectangle 2"/>
          <p:cNvSpPr txBox="1">
            <a:spLocks noChangeArrowheads="1"/>
          </p:cNvSpPr>
          <p:nvPr/>
        </p:nvSpPr>
        <p:spPr bwMode="auto">
          <a:xfrm>
            <a:off x="838200" y="3810000"/>
            <a:ext cx="7315200" cy="5334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nchor="ctr">
            <a:prstTxWarp prst="textNoShape">
              <a:avLst/>
            </a:prstTxWarp>
          </a:bodyPr>
          <a:lstStyle/>
          <a:p>
            <a:pPr>
              <a:defRPr/>
            </a:pPr>
            <a:r>
              <a:rPr lang="en-US" sz="2800" b="1" kern="0" dirty="0">
                <a:solidFill>
                  <a:srgbClr val="000090"/>
                </a:solidFill>
                <a:latin typeface="Arial" pitchFamily="-107" charset="0"/>
                <a:ea typeface="ＭＳ Ｐゴシック" pitchFamily="-107" charset="-128"/>
                <a:cs typeface="ＭＳ Ｐゴシック" pitchFamily="-107" charset="-128"/>
              </a:rPr>
              <a:t>  </a:t>
            </a:r>
            <a:r>
              <a:rPr lang="en-US" sz="2800" b="1" kern="0" dirty="0" smtClean="0">
                <a:solidFill>
                  <a:srgbClr val="000090"/>
                </a:solidFill>
                <a:latin typeface="Arial" pitchFamily="-107" charset="0"/>
                <a:ea typeface="ＭＳ Ｐゴシック" pitchFamily="-107" charset="-128"/>
                <a:cs typeface="ＭＳ Ｐゴシック" pitchFamily="-107" charset="-128"/>
              </a:rPr>
              <a:t>   </a:t>
            </a:r>
            <a:r>
              <a:rPr lang="en-US" sz="2400" b="1" kern="0" dirty="0" smtClean="0">
                <a:solidFill>
                  <a:srgbClr val="000090"/>
                </a:solidFill>
                <a:latin typeface="Arial" pitchFamily="-107" charset="0"/>
                <a:ea typeface="ＭＳ Ｐゴシック" pitchFamily="-107" charset="-128"/>
                <a:cs typeface="ＭＳ Ｐゴシック" pitchFamily="-107" charset="-128"/>
              </a:rPr>
              <a:t>Population Value Decomposition (PVD)</a:t>
            </a:r>
            <a:endParaRPr lang="en-US" sz="2400" b="1" kern="0" dirty="0">
              <a:solidFill>
                <a:srgbClr val="000090"/>
              </a:solidFill>
              <a:latin typeface="+mj-lt"/>
              <a:ea typeface="ＭＳ Ｐゴシック" pitchFamily="-107" charset="-128"/>
              <a:cs typeface="ＭＳ Ｐゴシック" pitchFamily="-107" charset="-128"/>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4450" name="Picture 6" descr="Slide58.jpg"/>
          <p:cNvPicPr>
            <a:picLocks noChangeAspect="1"/>
          </p:cNvPicPr>
          <p:nvPr/>
        </p:nvPicPr>
        <p:blipFill>
          <a:blip r:embed="rId2"/>
          <a:srcRect/>
          <a:stretch>
            <a:fillRect/>
          </a:stretch>
        </p:blipFill>
        <p:spPr bwMode="auto">
          <a:xfrm>
            <a:off x="1371600" y="1676400"/>
            <a:ext cx="6629400" cy="4800600"/>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Title 1"/>
          <p:cNvSpPr>
            <a:spLocks noGrp="1"/>
          </p:cNvSpPr>
          <p:nvPr>
            <p:ph type="title"/>
          </p:nvPr>
        </p:nvSpPr>
        <p:spPr>
          <a:xfrm>
            <a:off x="838200" y="838200"/>
            <a:ext cx="8001000" cy="838200"/>
          </a:xfrm>
        </p:spPr>
        <p:txBody>
          <a:bodyPr/>
          <a:lstStyle/>
          <a:p>
            <a:pPr algn="ctr"/>
            <a:r>
              <a:rPr lang="en-US" sz="2800" smtClean="0">
                <a:solidFill>
                  <a:srgbClr val="002060"/>
                </a:solidFill>
                <a:latin typeface="Arial" charset="0"/>
                <a:ea typeface="ＭＳ Ｐゴシック" charset="-128"/>
                <a:cs typeface="ＭＳ Ｐゴシック" charset="-128"/>
              </a:rPr>
              <a:t> </a:t>
            </a:r>
            <a:endParaRPr lang="en-US" sz="2600" smtClean="0">
              <a:solidFill>
                <a:srgbClr val="002060"/>
              </a:solidFill>
              <a:ea typeface="ＭＳ Ｐゴシック" charset="-128"/>
              <a:cs typeface="ＭＳ Ｐゴシック" charset="-128"/>
            </a:endParaRPr>
          </a:p>
        </p:txBody>
      </p:sp>
      <p:sp>
        <p:nvSpPr>
          <p:cNvPr id="83976" name="TextBox 10"/>
          <p:cNvSpPr txBox="1">
            <a:spLocks noChangeArrowheads="1"/>
          </p:cNvSpPr>
          <p:nvPr/>
        </p:nvSpPr>
        <p:spPr bwMode="auto">
          <a:xfrm>
            <a:off x="990600" y="5638800"/>
            <a:ext cx="4700588" cy="369888"/>
          </a:xfrm>
          <a:prstGeom prst="rect">
            <a:avLst/>
          </a:prstGeom>
          <a:noFill/>
          <a:ln w="9525">
            <a:noFill/>
            <a:miter lim="800000"/>
            <a:headEnd/>
            <a:tailEnd/>
          </a:ln>
        </p:spPr>
        <p:txBody>
          <a:bodyPr wrap="none">
            <a:prstTxWarp prst="textNoShape">
              <a:avLst/>
            </a:prstTxWarp>
            <a:spAutoFit/>
          </a:bodyPr>
          <a:lstStyle/>
          <a:p>
            <a:r>
              <a:rPr lang="en-US"/>
              <a:t>Li, Zhu, et al. (2010). </a:t>
            </a:r>
            <a:r>
              <a:rPr lang="en-US" i="1"/>
              <a:t>JRSSB </a:t>
            </a:r>
            <a:r>
              <a:rPr lang="en-US"/>
              <a:t>under revision. </a:t>
            </a:r>
          </a:p>
        </p:txBody>
      </p:sp>
      <p:sp>
        <p:nvSpPr>
          <p:cNvPr id="12" name="Rectangle 2"/>
          <p:cNvSpPr txBox="1">
            <a:spLocks noChangeArrowheads="1"/>
          </p:cNvSpPr>
          <p:nvPr/>
        </p:nvSpPr>
        <p:spPr bwMode="auto">
          <a:xfrm>
            <a:off x="685800" y="2209800"/>
            <a:ext cx="7620000" cy="14478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nchor="ctr">
            <a:prstTxWarp prst="textNoShape">
              <a:avLst/>
            </a:prstTxWarp>
          </a:bodyPr>
          <a:lstStyle/>
          <a:p>
            <a:pPr>
              <a:defRPr/>
            </a:pPr>
            <a:r>
              <a:rPr lang="en-US" sz="2400" b="1" kern="0" dirty="0" smtClean="0">
                <a:solidFill>
                  <a:srgbClr val="000090"/>
                </a:solidFill>
                <a:latin typeface="Arial" pitchFamily="-107" charset="0"/>
                <a:ea typeface="ＭＳ Ｐゴシック" pitchFamily="-107" charset="-128"/>
                <a:cs typeface="ＭＳ Ｐゴシック" pitchFamily="-107" charset="-128"/>
              </a:rPr>
              <a:t>Could </a:t>
            </a:r>
            <a:r>
              <a:rPr lang="en-US" sz="2400" b="1" kern="0" dirty="0" smtClean="0">
                <a:solidFill>
                  <a:srgbClr val="000090"/>
                </a:solidFill>
                <a:latin typeface="Arial" pitchFamily="-107" charset="0"/>
                <a:ea typeface="ＭＳ Ｐゴシック" pitchFamily="-107" charset="-128"/>
                <a:cs typeface="ＭＳ Ｐゴシック" pitchFamily="-107" charset="-128"/>
              </a:rPr>
              <a:t>one develop a unified framework integrating </a:t>
            </a:r>
          </a:p>
          <a:p>
            <a:pPr>
              <a:defRPr/>
            </a:pPr>
            <a:r>
              <a:rPr lang="en-US" sz="2400" b="1" kern="0" dirty="0" smtClean="0">
                <a:solidFill>
                  <a:srgbClr val="000090"/>
                </a:solidFill>
                <a:latin typeface="Arial" pitchFamily="-107" charset="0"/>
                <a:ea typeface="ＭＳ Ｐゴシック" pitchFamily="-107" charset="-128"/>
                <a:cs typeface="ＭＳ Ｐゴシック" pitchFamily="-107" charset="-128"/>
              </a:rPr>
              <a:t>registration and statistical model together?</a:t>
            </a:r>
            <a:endParaRPr lang="en-US" sz="2400" b="1" kern="0" dirty="0">
              <a:solidFill>
                <a:srgbClr val="000090"/>
              </a:solidFill>
              <a:latin typeface="+mj-lt"/>
              <a:ea typeface="ＭＳ Ｐゴシック" pitchFamily="-107" charset="-128"/>
              <a:cs typeface="ＭＳ Ｐゴシック" pitchFamily="-107" charset="-128"/>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338" name="Text Box 24"/>
          <p:cNvSpPr txBox="1">
            <a:spLocks noChangeArrowheads="1"/>
          </p:cNvSpPr>
          <p:nvPr/>
        </p:nvSpPr>
        <p:spPr bwMode="auto">
          <a:xfrm>
            <a:off x="2819400" y="990600"/>
            <a:ext cx="3556000" cy="523875"/>
          </a:xfrm>
          <a:prstGeom prst="rect">
            <a:avLst/>
          </a:prstGeom>
          <a:noFill/>
          <a:ln w="12700" cap="sq">
            <a:noFill/>
            <a:miter lim="800000"/>
            <a:headEnd type="none" w="sm" len="sm"/>
            <a:tailEnd type="none" w="sm" len="sm"/>
          </a:ln>
        </p:spPr>
        <p:txBody>
          <a:bodyPr wrap="none">
            <a:prstTxWarp prst="textNoShape">
              <a:avLst/>
            </a:prstTxWarp>
            <a:spAutoFit/>
          </a:bodyPr>
          <a:lstStyle/>
          <a:p>
            <a:pPr eaLnBrk="1" hangingPunct="1">
              <a:spcBef>
                <a:spcPct val="60000"/>
              </a:spcBef>
            </a:pPr>
            <a:r>
              <a:rPr lang="en-US" sz="2800" b="1">
                <a:solidFill>
                  <a:srgbClr val="000099"/>
                </a:solidFill>
              </a:rPr>
              <a:t>Acknowledgements</a:t>
            </a:r>
          </a:p>
        </p:txBody>
      </p:sp>
      <p:pic>
        <p:nvPicPr>
          <p:cNvPr id="77" name="Picture 76" descr="DinggangShen.jpg"/>
          <p:cNvPicPr>
            <a:picLocks noChangeAspect="1"/>
          </p:cNvPicPr>
          <p:nvPr/>
        </p:nvPicPr>
        <p:blipFill>
          <a:blip r:embed="rId2" cstate="print"/>
          <a:stretch>
            <a:fillRect/>
          </a:stretch>
        </p:blipFill>
        <p:spPr>
          <a:xfrm>
            <a:off x="3603427" y="1676400"/>
            <a:ext cx="1044773"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0" name="Picture 79" descr="LinWeili.jpg"/>
          <p:cNvPicPr>
            <a:picLocks noChangeAspect="1"/>
          </p:cNvPicPr>
          <p:nvPr/>
        </p:nvPicPr>
        <p:blipFill>
          <a:blip r:embed="rId3" cstate="print"/>
          <a:stretch>
            <a:fillRect/>
          </a:stretch>
        </p:blipFill>
        <p:spPr>
          <a:xfrm>
            <a:off x="1600201" y="1676400"/>
            <a:ext cx="983432"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3" name="Picture 82" descr="JohnGilmore.jpg"/>
          <p:cNvPicPr>
            <a:picLocks noChangeAspect="1"/>
          </p:cNvPicPr>
          <p:nvPr/>
        </p:nvPicPr>
        <p:blipFill>
          <a:blip r:embed="rId4" cstate="print">
            <a:lum bright="2000" contrast="10000"/>
          </a:blip>
          <a:stretch>
            <a:fillRect/>
          </a:stretch>
        </p:blipFill>
        <p:spPr>
          <a:xfrm>
            <a:off x="2606208" y="1676400"/>
            <a:ext cx="975191"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6" name="Picture 85" descr="Martin_Picture.png"/>
          <p:cNvPicPr>
            <a:picLocks noChangeAspect="1"/>
          </p:cNvPicPr>
          <p:nvPr/>
        </p:nvPicPr>
        <p:blipFill>
          <a:blip r:embed="rId5" cstate="print"/>
          <a:srcRect l="34385" t="15553" r="37885" b="40381"/>
          <a:stretch>
            <a:fillRect/>
          </a:stretch>
        </p:blipFill>
        <p:spPr>
          <a:xfrm>
            <a:off x="4678542" y="1676400"/>
            <a:ext cx="1112658"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8" name="Picture 87" descr="image_mini.jpg"/>
          <p:cNvPicPr>
            <a:picLocks noChangeAspect="1"/>
          </p:cNvPicPr>
          <p:nvPr/>
        </p:nvPicPr>
        <p:blipFill>
          <a:blip r:embed="rId6" cstate="print"/>
          <a:stretch>
            <a:fillRect/>
          </a:stretch>
        </p:blipFill>
        <p:spPr>
          <a:xfrm>
            <a:off x="2590800" y="3200400"/>
            <a:ext cx="990600"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9" name="Content Placeholder 3" descr="AnHongyu.jpg"/>
          <p:cNvPicPr>
            <a:picLocks noChangeAspect="1"/>
          </p:cNvPicPr>
          <p:nvPr/>
        </p:nvPicPr>
        <p:blipFill>
          <a:blip r:embed="rId7" cstate="print"/>
          <a:stretch>
            <a:fillRect/>
          </a:stretch>
        </p:blipFill>
        <p:spPr>
          <a:xfrm>
            <a:off x="1600200" y="3200400"/>
            <a:ext cx="1001233"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0" name="Picture 89" descr="WeiGAO.jpg"/>
          <p:cNvPicPr>
            <a:picLocks noChangeAspect="1"/>
          </p:cNvPicPr>
          <p:nvPr/>
        </p:nvPicPr>
        <p:blipFill>
          <a:blip r:embed="rId8" cstate="print">
            <a:lum bright="6000" contrast="15000"/>
          </a:blip>
          <a:srcRect l="24000" r="18000"/>
          <a:stretch>
            <a:fillRect/>
          </a:stretch>
        </p:blipFill>
        <p:spPr>
          <a:xfrm>
            <a:off x="3581400" y="3200400"/>
            <a:ext cx="1076865"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2346" name="Picture 90" descr="marcniethammer.png"/>
          <p:cNvPicPr>
            <a:picLocks noChangeAspect="1"/>
          </p:cNvPicPr>
          <p:nvPr/>
        </p:nvPicPr>
        <p:blipFill>
          <a:blip r:embed="rId9"/>
          <a:srcRect/>
          <a:stretch>
            <a:fillRect/>
          </a:stretch>
        </p:blipFill>
        <p:spPr bwMode="auto">
          <a:xfrm>
            <a:off x="5791200" y="1676400"/>
            <a:ext cx="1066800" cy="1371600"/>
          </a:xfrm>
          <a:prstGeom prst="rect">
            <a:avLst/>
          </a:prstGeom>
          <a:noFill/>
          <a:ln w="9525">
            <a:noFill/>
            <a:miter lim="800000"/>
            <a:headEnd/>
            <a:tailEnd/>
          </a:ln>
        </p:spPr>
      </p:pic>
      <p:pic>
        <p:nvPicPr>
          <p:cNvPr id="142347" name="Picture 91" descr="ibrahim_joseph_2007_10.jpg"/>
          <p:cNvPicPr>
            <a:picLocks noChangeAspect="1"/>
          </p:cNvPicPr>
          <p:nvPr/>
        </p:nvPicPr>
        <p:blipFill>
          <a:blip r:embed="rId10"/>
          <a:srcRect/>
          <a:stretch>
            <a:fillRect/>
          </a:stretch>
        </p:blipFill>
        <p:spPr bwMode="auto">
          <a:xfrm>
            <a:off x="1600200" y="4800600"/>
            <a:ext cx="990600" cy="1371600"/>
          </a:xfrm>
          <a:prstGeom prst="rect">
            <a:avLst/>
          </a:prstGeom>
          <a:noFill/>
          <a:ln w="9525">
            <a:noFill/>
            <a:miter lim="800000"/>
            <a:headEnd/>
            <a:tailEnd/>
          </a:ln>
        </p:spPr>
      </p:pic>
      <p:pic>
        <p:nvPicPr>
          <p:cNvPr id="142348" name="Picture 92" descr="caterina1.jpg"/>
          <p:cNvPicPr>
            <a:picLocks noChangeAspect="1"/>
          </p:cNvPicPr>
          <p:nvPr/>
        </p:nvPicPr>
        <p:blipFill>
          <a:blip r:embed="rId11"/>
          <a:srcRect/>
          <a:stretch>
            <a:fillRect/>
          </a:stretch>
        </p:blipFill>
        <p:spPr bwMode="auto">
          <a:xfrm>
            <a:off x="6858000" y="1676400"/>
            <a:ext cx="1066800" cy="1371600"/>
          </a:xfrm>
          <a:prstGeom prst="rect">
            <a:avLst/>
          </a:prstGeom>
          <a:noFill/>
          <a:ln w="9525">
            <a:noFill/>
            <a:miter lim="800000"/>
            <a:headEnd/>
            <a:tailEnd/>
          </a:ln>
        </p:spPr>
      </p:pic>
      <p:pic>
        <p:nvPicPr>
          <p:cNvPr id="142349" name="Picture 93" descr="41365_561304054_6415_n.jpg"/>
          <p:cNvPicPr>
            <a:picLocks noChangeAspect="1"/>
          </p:cNvPicPr>
          <p:nvPr/>
        </p:nvPicPr>
        <p:blipFill>
          <a:blip r:embed="rId12"/>
          <a:srcRect/>
          <a:stretch>
            <a:fillRect/>
          </a:stretch>
        </p:blipFill>
        <p:spPr bwMode="auto">
          <a:xfrm>
            <a:off x="4648200" y="3124200"/>
            <a:ext cx="1143000" cy="1447800"/>
          </a:xfrm>
          <a:prstGeom prst="rect">
            <a:avLst/>
          </a:prstGeom>
          <a:noFill/>
          <a:ln w="9525">
            <a:noFill/>
            <a:miter lim="800000"/>
            <a:headEnd/>
            <a:tailEnd/>
          </a:ln>
        </p:spPr>
      </p:pic>
      <p:pic>
        <p:nvPicPr>
          <p:cNvPr id="142350" name="Picture 94" descr="Chow.gif"/>
          <p:cNvPicPr>
            <a:picLocks noChangeAspect="1"/>
          </p:cNvPicPr>
          <p:nvPr/>
        </p:nvPicPr>
        <p:blipFill>
          <a:blip r:embed="rId13"/>
          <a:srcRect/>
          <a:stretch>
            <a:fillRect/>
          </a:stretch>
        </p:blipFill>
        <p:spPr bwMode="auto">
          <a:xfrm>
            <a:off x="3657600" y="4800600"/>
            <a:ext cx="1066800" cy="1371600"/>
          </a:xfrm>
          <a:prstGeom prst="rect">
            <a:avLst/>
          </a:prstGeom>
          <a:noFill/>
          <a:ln w="9525">
            <a:noFill/>
            <a:miter lim="800000"/>
            <a:headEnd/>
            <a:tailEnd/>
          </a:ln>
        </p:spPr>
      </p:pic>
      <p:pic>
        <p:nvPicPr>
          <p:cNvPr id="142351" name="Picture 95" descr="cevidanes.jpg"/>
          <p:cNvPicPr>
            <a:picLocks noChangeAspect="1"/>
          </p:cNvPicPr>
          <p:nvPr/>
        </p:nvPicPr>
        <p:blipFill>
          <a:blip r:embed="rId14"/>
          <a:srcRect/>
          <a:stretch>
            <a:fillRect/>
          </a:stretch>
        </p:blipFill>
        <p:spPr bwMode="auto">
          <a:xfrm>
            <a:off x="5791200" y="3124200"/>
            <a:ext cx="1066800" cy="1447800"/>
          </a:xfrm>
          <a:prstGeom prst="rect">
            <a:avLst/>
          </a:prstGeom>
          <a:noFill/>
          <a:ln w="9525">
            <a:noFill/>
            <a:miter lim="800000"/>
            <a:headEnd/>
            <a:tailEnd/>
          </a:ln>
        </p:spPr>
      </p:pic>
      <p:pic>
        <p:nvPicPr>
          <p:cNvPr id="142352" name="Picture 96" descr="yasheng.jpg"/>
          <p:cNvPicPr>
            <a:picLocks noChangeAspect="1"/>
          </p:cNvPicPr>
          <p:nvPr/>
        </p:nvPicPr>
        <p:blipFill>
          <a:blip r:embed="rId15"/>
          <a:srcRect/>
          <a:stretch>
            <a:fillRect/>
          </a:stretch>
        </p:blipFill>
        <p:spPr bwMode="auto">
          <a:xfrm>
            <a:off x="6858000" y="3124200"/>
            <a:ext cx="1066800" cy="1447800"/>
          </a:xfrm>
          <a:prstGeom prst="rect">
            <a:avLst/>
          </a:prstGeom>
          <a:noFill/>
          <a:ln w="9525">
            <a:noFill/>
            <a:miter lim="800000"/>
            <a:headEnd/>
            <a:tailEnd/>
          </a:ln>
        </p:spPr>
      </p:pic>
      <p:pic>
        <p:nvPicPr>
          <p:cNvPr id="142353" name="Picture 97" descr="Marron1.jpg"/>
          <p:cNvPicPr>
            <a:picLocks noChangeAspect="1"/>
          </p:cNvPicPr>
          <p:nvPr/>
        </p:nvPicPr>
        <p:blipFill>
          <a:blip r:embed="rId16"/>
          <a:srcRect/>
          <a:stretch>
            <a:fillRect/>
          </a:stretch>
        </p:blipFill>
        <p:spPr bwMode="auto">
          <a:xfrm>
            <a:off x="2590800" y="4800600"/>
            <a:ext cx="1066800" cy="1371600"/>
          </a:xfrm>
          <a:prstGeom prst="rect">
            <a:avLst/>
          </a:prstGeom>
          <a:noFill/>
          <a:ln w="9525">
            <a:noFill/>
            <a:miter lim="800000"/>
            <a:headEnd/>
            <a:tailEnd/>
          </a:ln>
        </p:spPr>
      </p:pic>
      <p:pic>
        <p:nvPicPr>
          <p:cNvPr id="142354" name="Picture 98" descr="HZhang.jpg"/>
          <p:cNvPicPr>
            <a:picLocks noChangeAspect="1"/>
          </p:cNvPicPr>
          <p:nvPr/>
        </p:nvPicPr>
        <p:blipFill>
          <a:blip r:embed="rId17"/>
          <a:srcRect/>
          <a:stretch>
            <a:fillRect/>
          </a:stretch>
        </p:blipFill>
        <p:spPr bwMode="auto">
          <a:xfrm>
            <a:off x="4724400" y="4800600"/>
            <a:ext cx="1066800" cy="1447800"/>
          </a:xfrm>
          <a:prstGeom prst="rect">
            <a:avLst/>
          </a:prstGeom>
          <a:noFill/>
          <a:ln w="9525">
            <a:noFill/>
            <a:miter lim="800000"/>
            <a:headEnd/>
            <a:tailEnd/>
          </a:ln>
        </p:spPr>
      </p:pic>
      <p:pic>
        <p:nvPicPr>
          <p:cNvPr id="142355" name="Picture 99" descr="raz.jpg"/>
          <p:cNvPicPr>
            <a:picLocks noChangeAspect="1"/>
          </p:cNvPicPr>
          <p:nvPr/>
        </p:nvPicPr>
        <p:blipFill>
          <a:blip r:embed="rId18"/>
          <a:srcRect/>
          <a:stretch>
            <a:fillRect/>
          </a:stretch>
        </p:blipFill>
        <p:spPr bwMode="auto">
          <a:xfrm>
            <a:off x="5791200" y="4800600"/>
            <a:ext cx="1066800" cy="1447800"/>
          </a:xfrm>
          <a:prstGeom prst="rect">
            <a:avLst/>
          </a:prstGeom>
          <a:noFill/>
          <a:ln w="9525">
            <a:noFill/>
            <a:miter lim="800000"/>
            <a:headEnd/>
            <a:tailEnd/>
          </a:ln>
        </p:spPr>
      </p:pic>
      <p:pic>
        <p:nvPicPr>
          <p:cNvPr id="142356" name="Picture 100" descr="brad.jpg"/>
          <p:cNvPicPr>
            <a:picLocks noChangeAspect="1"/>
          </p:cNvPicPr>
          <p:nvPr/>
        </p:nvPicPr>
        <p:blipFill>
          <a:blip r:embed="rId19"/>
          <a:srcRect/>
          <a:stretch>
            <a:fillRect/>
          </a:stretch>
        </p:blipFill>
        <p:spPr bwMode="auto">
          <a:xfrm>
            <a:off x="6858000" y="4800600"/>
            <a:ext cx="1066800" cy="1450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wipe(down)">
                                      <p:cBhvr>
                                        <p:cTn id="7" dur="500"/>
                                        <p:tgtEl>
                                          <p:spTgt spid="88"/>
                                        </p:tgtEl>
                                      </p:cBhvr>
                                    </p:animEffect>
                                  </p:childTnLst>
                                </p:cTn>
                              </p:par>
                              <p:par>
                                <p:cTn id="8" presetID="22" presetClass="entr" presetSubtype="4"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wipe(down)">
                                      <p:cBhvr>
                                        <p:cTn id="10" dur="500"/>
                                        <p:tgtEl>
                                          <p:spTgt spid="89"/>
                                        </p:tgtEl>
                                      </p:cBhvr>
                                    </p:animEffect>
                                  </p:childTnLst>
                                </p:cTn>
                              </p:par>
                              <p:par>
                                <p:cTn id="11" presetID="22" presetClass="entr" presetSubtype="4" fill="hold" nodeType="withEffect">
                                  <p:stCondLst>
                                    <p:cond delay="0"/>
                                  </p:stCondLst>
                                  <p:childTnLst>
                                    <p:set>
                                      <p:cBhvr>
                                        <p:cTn id="12" dur="1" fill="hold">
                                          <p:stCondLst>
                                            <p:cond delay="0"/>
                                          </p:stCondLst>
                                        </p:cTn>
                                        <p:tgtEl>
                                          <p:spTgt spid="90"/>
                                        </p:tgtEl>
                                        <p:attrNameLst>
                                          <p:attrName>style.visibility</p:attrName>
                                        </p:attrNameLst>
                                      </p:cBhvr>
                                      <p:to>
                                        <p:strVal val="visible"/>
                                      </p:to>
                                    </p:set>
                                    <p:animEffect transition="in" filter="wipe(down)">
                                      <p:cBhvr>
                                        <p:cTn id="13"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1600200" y="914400"/>
            <a:ext cx="5943600" cy="531812"/>
          </a:xfrm>
          <a:noFill/>
        </p:spPr>
        <p:txBody>
          <a:bodyPr/>
          <a:lstStyle/>
          <a:p>
            <a:r>
              <a:rPr lang="en-US" sz="2800" dirty="0" smtClean="0">
                <a:solidFill>
                  <a:srgbClr val="00BD00"/>
                </a:solidFill>
                <a:latin typeface="Arial" charset="0"/>
                <a:ea typeface="Arial" charset="0"/>
                <a:cs typeface="Arial" charset="0"/>
              </a:rPr>
              <a:t>              </a:t>
            </a:r>
            <a:r>
              <a:rPr lang="en-US" sz="2800" dirty="0" smtClean="0">
                <a:solidFill>
                  <a:srgbClr val="008000"/>
                </a:solidFill>
                <a:latin typeface="Arial" charset="0"/>
                <a:ea typeface="Arial" charset="0"/>
                <a:cs typeface="Arial" charset="0"/>
              </a:rPr>
              <a:t>What is image? </a:t>
            </a:r>
          </a:p>
        </p:txBody>
      </p:sp>
      <p:cxnSp>
        <p:nvCxnSpPr>
          <p:cNvPr id="24579"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5" name="TextBox 4"/>
          <p:cNvSpPr txBox="1"/>
          <p:nvPr/>
        </p:nvSpPr>
        <p:spPr>
          <a:xfrm>
            <a:off x="914400" y="1752600"/>
            <a:ext cx="7138988" cy="1477963"/>
          </a:xfrm>
          <a:prstGeom prst="rect">
            <a:avLst/>
          </a:prstGeom>
          <a:noFill/>
        </p:spPr>
        <p:txBody>
          <a:bodyPr wrap="none">
            <a:spAutoFit/>
          </a:bodyPr>
          <a:lstStyle/>
          <a:p>
            <a:pPr marL="342900" indent="-342900">
              <a:defRPr/>
            </a:pPr>
            <a:r>
              <a:rPr lang="en-US" b="1" i="1" dirty="0">
                <a:solidFill>
                  <a:srgbClr val="000090"/>
                </a:solidFill>
              </a:rPr>
              <a:t>(i) In computer science an image is an exact replica of the </a:t>
            </a:r>
          </a:p>
          <a:p>
            <a:pPr>
              <a:defRPr/>
            </a:pPr>
            <a:r>
              <a:rPr lang="en-US" b="1" i="1" dirty="0">
                <a:solidFill>
                  <a:srgbClr val="000090"/>
                </a:solidFill>
              </a:rPr>
              <a:t>contents of a </a:t>
            </a:r>
            <a:r>
              <a:rPr lang="en-US" b="1" i="1" u="sng" dirty="0">
                <a:solidFill>
                  <a:srgbClr val="000090"/>
                </a:solidFill>
              </a:rPr>
              <a:t>storage device (a hard disk drive or CD-ROM for </a:t>
            </a:r>
          </a:p>
          <a:p>
            <a:pPr>
              <a:defRPr/>
            </a:pPr>
            <a:r>
              <a:rPr lang="en-US" b="1" i="1" u="sng" dirty="0">
                <a:solidFill>
                  <a:srgbClr val="000090"/>
                </a:solidFill>
              </a:rPr>
              <a:t>example) stored on a second storage device.  </a:t>
            </a:r>
          </a:p>
          <a:p>
            <a:pPr>
              <a:defRPr/>
            </a:pPr>
            <a:r>
              <a:rPr lang="en-US" b="1" i="1" u="sng" dirty="0">
                <a:solidFill>
                  <a:srgbClr val="000090"/>
                </a:solidFill>
              </a:rPr>
              <a:t>(ii)  is an optically formed duplicate or other reproduction of an</a:t>
            </a:r>
          </a:p>
          <a:p>
            <a:pPr>
              <a:defRPr/>
            </a:pPr>
            <a:r>
              <a:rPr lang="en-US" b="1" i="1" u="sng" dirty="0">
                <a:solidFill>
                  <a:srgbClr val="000090"/>
                </a:solidFill>
              </a:rPr>
              <a:t> object formed by a lens or mirror.   </a:t>
            </a:r>
            <a:endParaRPr lang="en-US" dirty="0">
              <a:solidFill>
                <a:srgbClr val="000090"/>
              </a:solidFill>
            </a:endParaRPr>
          </a:p>
        </p:txBody>
      </p:sp>
      <p:pic>
        <p:nvPicPr>
          <p:cNvPr id="24581" name="Picture 5" descr="mountain-goat-1.jpg"/>
          <p:cNvPicPr>
            <a:picLocks noChangeAspect="1"/>
          </p:cNvPicPr>
          <p:nvPr/>
        </p:nvPicPr>
        <p:blipFill>
          <a:blip r:embed="rId2"/>
          <a:srcRect/>
          <a:stretch>
            <a:fillRect/>
          </a:stretch>
        </p:blipFill>
        <p:spPr bwMode="auto">
          <a:xfrm>
            <a:off x="304800" y="3962400"/>
            <a:ext cx="2740025" cy="2057400"/>
          </a:xfrm>
          <a:prstGeom prst="rect">
            <a:avLst/>
          </a:prstGeom>
          <a:noFill/>
          <a:ln w="9525">
            <a:noFill/>
            <a:miter lim="800000"/>
            <a:headEnd/>
            <a:tailEnd/>
          </a:ln>
        </p:spPr>
      </p:pic>
      <p:pic>
        <p:nvPicPr>
          <p:cNvPr id="24582" name="Picture 6" descr="Pirin_Mountain.jpg"/>
          <p:cNvPicPr>
            <a:picLocks noChangeAspect="1"/>
          </p:cNvPicPr>
          <p:nvPr/>
        </p:nvPicPr>
        <p:blipFill>
          <a:blip r:embed="rId3"/>
          <a:srcRect/>
          <a:stretch>
            <a:fillRect/>
          </a:stretch>
        </p:blipFill>
        <p:spPr bwMode="auto">
          <a:xfrm>
            <a:off x="3200400" y="3962400"/>
            <a:ext cx="2768600" cy="2057400"/>
          </a:xfrm>
          <a:prstGeom prst="rect">
            <a:avLst/>
          </a:prstGeom>
          <a:noFill/>
          <a:ln w="9525">
            <a:noFill/>
            <a:miter lim="800000"/>
            <a:headEnd/>
            <a:tailEnd/>
          </a:ln>
        </p:spPr>
      </p:pic>
      <p:pic>
        <p:nvPicPr>
          <p:cNvPr id="24583" name="Picture 7" descr="Hybrid--53252.jpg"/>
          <p:cNvPicPr>
            <a:picLocks noChangeAspect="1"/>
          </p:cNvPicPr>
          <p:nvPr/>
        </p:nvPicPr>
        <p:blipFill>
          <a:blip r:embed="rId4"/>
          <a:srcRect/>
          <a:stretch>
            <a:fillRect/>
          </a:stretch>
        </p:blipFill>
        <p:spPr bwMode="auto">
          <a:xfrm>
            <a:off x="6172200" y="3962400"/>
            <a:ext cx="2819400" cy="2057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cxnSp>
        <p:nvCxnSpPr>
          <p:cNvPr id="25608"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25609" name="TextBox 8"/>
          <p:cNvSpPr txBox="1">
            <a:spLocks noChangeArrowheads="1"/>
          </p:cNvSpPr>
          <p:nvPr/>
        </p:nvSpPr>
        <p:spPr bwMode="auto">
          <a:xfrm>
            <a:off x="457200" y="1752600"/>
            <a:ext cx="8511618" cy="646331"/>
          </a:xfrm>
          <a:prstGeom prst="rect">
            <a:avLst/>
          </a:prstGeom>
          <a:noFill/>
          <a:ln w="9525">
            <a:noFill/>
            <a:miter lim="800000"/>
            <a:headEnd/>
            <a:tailEnd/>
          </a:ln>
        </p:spPr>
        <p:txBody>
          <a:bodyPr wrap="none">
            <a:prstTxWarp prst="textNoShape">
              <a:avLst/>
            </a:prstTxWarp>
            <a:spAutoFit/>
          </a:bodyPr>
          <a:lstStyle/>
          <a:p>
            <a:r>
              <a:rPr lang="en-US" b="1" i="1" dirty="0">
                <a:solidFill>
                  <a:srgbClr val="000090"/>
                </a:solidFill>
              </a:rPr>
              <a:t>Mathematics</a:t>
            </a:r>
            <a:r>
              <a:rPr lang="en-US" b="1" i="1" dirty="0" smtClean="0">
                <a:solidFill>
                  <a:srgbClr val="000090"/>
                </a:solidFill>
              </a:rPr>
              <a:t>. Image is </a:t>
            </a:r>
            <a:r>
              <a:rPr lang="en-US" b="1" i="1" dirty="0">
                <a:solidFill>
                  <a:srgbClr val="000090"/>
                </a:solidFill>
              </a:rPr>
              <a:t>the point or set of points in the range corresponding</a:t>
            </a:r>
            <a:r>
              <a:rPr lang="en-US" b="1" i="1" dirty="0" smtClean="0">
                <a:solidFill>
                  <a:srgbClr val="000090"/>
                </a:solidFill>
              </a:rPr>
              <a:t> </a:t>
            </a:r>
          </a:p>
          <a:p>
            <a:r>
              <a:rPr lang="en-US" b="1" i="1" dirty="0" smtClean="0">
                <a:solidFill>
                  <a:srgbClr val="000090"/>
                </a:solidFill>
              </a:rPr>
              <a:t>to </a:t>
            </a:r>
            <a:r>
              <a:rPr lang="en-US" b="1" i="1" dirty="0">
                <a:solidFill>
                  <a:srgbClr val="000090"/>
                </a:solidFill>
              </a:rPr>
              <a:t>a</a:t>
            </a:r>
            <a:r>
              <a:rPr lang="en-US" b="1" i="1" dirty="0" smtClean="0">
                <a:solidFill>
                  <a:srgbClr val="000090"/>
                </a:solidFill>
              </a:rPr>
              <a:t> designated </a:t>
            </a:r>
            <a:r>
              <a:rPr lang="en-US" b="1" i="1" dirty="0">
                <a:solidFill>
                  <a:srgbClr val="000090"/>
                </a:solidFill>
              </a:rPr>
              <a:t>point in the domain of a given function.</a:t>
            </a:r>
            <a:endParaRPr lang="en-US" b="1" dirty="0">
              <a:solidFill>
                <a:srgbClr val="000090"/>
              </a:solidFill>
            </a:endParaRPr>
          </a:p>
        </p:txBody>
      </p:sp>
      <p:graphicFrame>
        <p:nvGraphicFramePr>
          <p:cNvPr id="25602" name="Object 2"/>
          <p:cNvGraphicFramePr>
            <a:graphicFrameLocks noChangeAspect="1"/>
          </p:cNvGraphicFramePr>
          <p:nvPr/>
        </p:nvGraphicFramePr>
        <p:xfrm>
          <a:off x="5943600" y="2438400"/>
          <a:ext cx="2863850" cy="558800"/>
        </p:xfrm>
        <a:graphic>
          <a:graphicData uri="http://schemas.openxmlformats.org/presentationml/2006/ole">
            <p:oleObj spid="_x0000_s180226" name="Equation" r:id="rId3" imgW="1041400" imgH="203200" progId="Equation.3">
              <p:embed/>
            </p:oleObj>
          </a:graphicData>
        </a:graphic>
      </p:graphicFrame>
      <p:graphicFrame>
        <p:nvGraphicFramePr>
          <p:cNvPr id="25603" name="Object 3"/>
          <p:cNvGraphicFramePr>
            <a:graphicFrameLocks noChangeAspect="1"/>
          </p:cNvGraphicFramePr>
          <p:nvPr/>
        </p:nvGraphicFramePr>
        <p:xfrm>
          <a:off x="914400" y="2438400"/>
          <a:ext cx="1955800" cy="523875"/>
        </p:xfrm>
        <a:graphic>
          <a:graphicData uri="http://schemas.openxmlformats.org/presentationml/2006/ole">
            <p:oleObj spid="_x0000_s180227" name="Equation" r:id="rId4" imgW="711200" imgH="190500" progId="Equation.3">
              <p:embed/>
            </p:oleObj>
          </a:graphicData>
        </a:graphic>
      </p:graphicFrame>
      <p:sp>
        <p:nvSpPr>
          <p:cNvPr id="25610" name="TextBox 10"/>
          <p:cNvSpPr txBox="1">
            <a:spLocks noChangeArrowheads="1"/>
          </p:cNvSpPr>
          <p:nvPr/>
        </p:nvSpPr>
        <p:spPr bwMode="auto">
          <a:xfrm>
            <a:off x="304800" y="2514600"/>
            <a:ext cx="496888" cy="400050"/>
          </a:xfrm>
          <a:prstGeom prst="rect">
            <a:avLst/>
          </a:prstGeom>
          <a:noFill/>
          <a:ln w="9525">
            <a:noFill/>
            <a:miter lim="800000"/>
            <a:headEnd/>
            <a:tailEnd/>
          </a:ln>
        </p:spPr>
        <p:txBody>
          <a:bodyPr wrap="none">
            <a:prstTxWarp prst="textNoShape">
              <a:avLst/>
            </a:prstTxWarp>
            <a:spAutoFit/>
          </a:bodyPr>
          <a:lstStyle/>
          <a:p>
            <a:r>
              <a:rPr lang="en-US" sz="2000">
                <a:solidFill>
                  <a:srgbClr val="000090"/>
                </a:solidFill>
              </a:rPr>
              <a:t>As</a:t>
            </a:r>
          </a:p>
        </p:txBody>
      </p:sp>
      <p:graphicFrame>
        <p:nvGraphicFramePr>
          <p:cNvPr id="25604" name="Object 4"/>
          <p:cNvGraphicFramePr>
            <a:graphicFrameLocks noChangeAspect="1"/>
          </p:cNvGraphicFramePr>
          <p:nvPr/>
        </p:nvGraphicFramePr>
        <p:xfrm>
          <a:off x="3048000" y="2413000"/>
          <a:ext cx="2689225" cy="558800"/>
        </p:xfrm>
        <a:graphic>
          <a:graphicData uri="http://schemas.openxmlformats.org/presentationml/2006/ole">
            <p:oleObj spid="_x0000_s180228" name="Equation" r:id="rId5" imgW="977900" imgH="203200" progId="Equation.3">
              <p:embed/>
            </p:oleObj>
          </a:graphicData>
        </a:graphic>
      </p:graphicFrame>
      <p:pic>
        <p:nvPicPr>
          <p:cNvPr id="25611" name="Picture 6" descr="tire.jpg"/>
          <p:cNvPicPr>
            <a:picLocks noChangeAspect="1"/>
          </p:cNvPicPr>
          <p:nvPr/>
        </p:nvPicPr>
        <p:blipFill>
          <a:blip r:embed="rId6"/>
          <a:srcRect/>
          <a:stretch>
            <a:fillRect/>
          </a:stretch>
        </p:blipFill>
        <p:spPr bwMode="auto">
          <a:xfrm>
            <a:off x="6350" y="4038600"/>
            <a:ext cx="2965450" cy="2133600"/>
          </a:xfrm>
          <a:prstGeom prst="rect">
            <a:avLst/>
          </a:prstGeom>
          <a:noFill/>
          <a:ln w="9525">
            <a:noFill/>
            <a:miter lim="800000"/>
            <a:headEnd/>
            <a:tailEnd/>
          </a:ln>
        </p:spPr>
      </p:pic>
      <p:pic>
        <p:nvPicPr>
          <p:cNvPr id="25612" name="Picture 9" descr="tire3d.tif"/>
          <p:cNvPicPr>
            <a:picLocks noChangeAspect="1"/>
          </p:cNvPicPr>
          <p:nvPr/>
        </p:nvPicPr>
        <p:blipFill>
          <a:blip r:embed="rId7"/>
          <a:srcRect/>
          <a:stretch>
            <a:fillRect/>
          </a:stretch>
        </p:blipFill>
        <p:spPr bwMode="auto">
          <a:xfrm>
            <a:off x="2286000" y="3810000"/>
            <a:ext cx="3079750" cy="2286000"/>
          </a:xfrm>
          <a:prstGeom prst="rect">
            <a:avLst/>
          </a:prstGeom>
          <a:noFill/>
          <a:ln w="9525">
            <a:noFill/>
            <a:miter lim="800000"/>
            <a:headEnd/>
            <a:tailEnd/>
          </a:ln>
        </p:spPr>
      </p:pic>
      <p:graphicFrame>
        <p:nvGraphicFramePr>
          <p:cNvPr id="25605" name="Object 5"/>
          <p:cNvGraphicFramePr>
            <a:graphicFrameLocks noChangeAspect="1"/>
          </p:cNvGraphicFramePr>
          <p:nvPr/>
        </p:nvGraphicFramePr>
        <p:xfrm>
          <a:off x="762000" y="3048000"/>
          <a:ext cx="2640013" cy="381000"/>
        </p:xfrm>
        <a:graphic>
          <a:graphicData uri="http://schemas.openxmlformats.org/presentationml/2006/ole">
            <p:oleObj spid="_x0000_s180229" name="Equation" r:id="rId8" imgW="1231900" imgH="177800" progId="Equation.3">
              <p:embed/>
            </p:oleObj>
          </a:graphicData>
        </a:graphic>
      </p:graphicFrame>
      <p:graphicFrame>
        <p:nvGraphicFramePr>
          <p:cNvPr id="25606" name="Object 6"/>
          <p:cNvGraphicFramePr>
            <a:graphicFrameLocks noChangeAspect="1"/>
          </p:cNvGraphicFramePr>
          <p:nvPr/>
        </p:nvGraphicFramePr>
        <p:xfrm>
          <a:off x="5029200" y="4267200"/>
          <a:ext cx="4114800" cy="381000"/>
        </p:xfrm>
        <a:graphic>
          <a:graphicData uri="http://schemas.openxmlformats.org/presentationml/2006/ole">
            <p:oleObj spid="_x0000_s180230" name="Equation" r:id="rId9" imgW="2514600" imgH="177800" progId="Equation.3">
              <p:embed/>
            </p:oleObj>
          </a:graphicData>
        </a:graphic>
      </p:graphicFrame>
      <p:graphicFrame>
        <p:nvGraphicFramePr>
          <p:cNvPr id="25607" name="Object 7"/>
          <p:cNvGraphicFramePr>
            <a:graphicFrameLocks noChangeAspect="1"/>
          </p:cNvGraphicFramePr>
          <p:nvPr/>
        </p:nvGraphicFramePr>
        <p:xfrm>
          <a:off x="5084763" y="4876800"/>
          <a:ext cx="4084637" cy="565150"/>
        </p:xfrm>
        <a:graphic>
          <a:graphicData uri="http://schemas.openxmlformats.org/presentationml/2006/ole">
            <p:oleObj spid="_x0000_s180231" name="Equation" r:id="rId10" imgW="2108200" imgH="292100" progId="Equation.3">
              <p:embed/>
            </p:oleObj>
          </a:graphicData>
        </a:graphic>
      </p:graphicFrame>
      <p:sp>
        <p:nvSpPr>
          <p:cNvPr id="25614" name="TextBox 14"/>
          <p:cNvSpPr txBox="1">
            <a:spLocks noChangeArrowheads="1"/>
          </p:cNvSpPr>
          <p:nvPr/>
        </p:nvSpPr>
        <p:spPr bwMode="auto">
          <a:xfrm>
            <a:off x="4953000" y="3733800"/>
            <a:ext cx="2659063" cy="369888"/>
          </a:xfrm>
          <a:prstGeom prst="rect">
            <a:avLst/>
          </a:prstGeom>
          <a:noFill/>
          <a:ln w="9525">
            <a:noFill/>
            <a:miter lim="800000"/>
            <a:headEnd/>
            <a:tailEnd/>
          </a:ln>
        </p:spPr>
        <p:txBody>
          <a:bodyPr wrap="none">
            <a:prstTxWarp prst="textNoShape">
              <a:avLst/>
            </a:prstTxWarp>
            <a:spAutoFit/>
          </a:bodyPr>
          <a:lstStyle/>
          <a:p>
            <a:r>
              <a:rPr lang="en-US" b="1">
                <a:solidFill>
                  <a:srgbClr val="000090"/>
                </a:solidFill>
              </a:rPr>
              <a:t>Additional Conditions:</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6629" name="Rectangle 2"/>
          <p:cNvSpPr>
            <a:spLocks noGrp="1" noChangeArrowheads="1"/>
          </p:cNvSpPr>
          <p:nvPr>
            <p:ph type="title" idx="4294967295"/>
          </p:nvPr>
        </p:nvSpPr>
        <p:spPr>
          <a:xfrm>
            <a:off x="609600" y="1600200"/>
            <a:ext cx="3429000" cy="531813"/>
          </a:xfrm>
          <a:noFill/>
        </p:spPr>
        <p:txBody>
          <a:bodyPr/>
          <a:lstStyle/>
          <a:p>
            <a:r>
              <a:rPr lang="en-US" sz="2800" smtClean="0">
                <a:solidFill>
                  <a:srgbClr val="000099"/>
                </a:solidFill>
                <a:latin typeface="Arial" charset="0"/>
                <a:ea typeface="Arial" charset="0"/>
                <a:cs typeface="Arial" charset="0"/>
              </a:rPr>
              <a:t>Digitized Images</a:t>
            </a:r>
          </a:p>
        </p:txBody>
      </p:sp>
      <p:cxnSp>
        <p:nvCxnSpPr>
          <p:cNvPr id="26630"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26631" name="TextBox 8"/>
          <p:cNvSpPr txBox="1">
            <a:spLocks noChangeArrowheads="1"/>
          </p:cNvSpPr>
          <p:nvPr/>
        </p:nvSpPr>
        <p:spPr bwMode="auto">
          <a:xfrm>
            <a:off x="914400" y="2133600"/>
            <a:ext cx="7443788" cy="2862263"/>
          </a:xfrm>
          <a:prstGeom prst="rect">
            <a:avLst/>
          </a:prstGeom>
          <a:noFill/>
          <a:ln w="9525">
            <a:noFill/>
            <a:miter lim="800000"/>
            <a:headEnd/>
            <a:tailEnd/>
          </a:ln>
        </p:spPr>
        <p:txBody>
          <a:bodyPr wrap="none">
            <a:prstTxWarp prst="textNoShape">
              <a:avLst/>
            </a:prstTxWarp>
            <a:spAutoFit/>
          </a:bodyPr>
          <a:lstStyle/>
          <a:p>
            <a:pPr>
              <a:buFont typeface="Arial" charset="0"/>
              <a:buChar char="•"/>
            </a:pPr>
            <a:r>
              <a:rPr lang="en-US" sz="2000" b="1" dirty="0">
                <a:solidFill>
                  <a:srgbClr val="0000FF"/>
                </a:solidFill>
              </a:rPr>
              <a:t>  </a:t>
            </a:r>
            <a:r>
              <a:rPr lang="en-US" sz="2000" b="1" dirty="0">
                <a:solidFill>
                  <a:srgbClr val="008000"/>
                </a:solidFill>
              </a:rPr>
              <a:t>Sampling (grid points):  </a:t>
            </a:r>
          </a:p>
          <a:p>
            <a:r>
              <a:rPr lang="en-US" sz="2000" b="1" dirty="0">
                <a:solidFill>
                  <a:srgbClr val="000090"/>
                </a:solidFill>
              </a:rPr>
              <a:t>              An ordered array or a triangular </a:t>
            </a:r>
            <a:r>
              <a:rPr lang="en-US" sz="2000" b="1" dirty="0" smtClean="0">
                <a:solidFill>
                  <a:srgbClr val="000090"/>
                </a:solidFill>
              </a:rPr>
              <a:t>array or etc;</a:t>
            </a:r>
            <a:endParaRPr lang="en-US" sz="2000" b="1" dirty="0">
              <a:solidFill>
                <a:srgbClr val="000090"/>
              </a:solidFill>
            </a:endParaRPr>
          </a:p>
          <a:p>
            <a:r>
              <a:rPr lang="en-US" sz="2000" b="1" dirty="0">
                <a:solidFill>
                  <a:srgbClr val="000090"/>
                </a:solidFill>
              </a:rPr>
              <a:t>              A set of small cells of the same shape and size </a:t>
            </a:r>
          </a:p>
          <a:p>
            <a:r>
              <a:rPr lang="en-US" sz="2000" b="1" dirty="0">
                <a:solidFill>
                  <a:srgbClr val="000090"/>
                </a:solidFill>
              </a:rPr>
              <a:t>                  (pixels, </a:t>
            </a:r>
            <a:r>
              <a:rPr lang="en-US" sz="2000" b="1" dirty="0" err="1">
                <a:solidFill>
                  <a:srgbClr val="000090"/>
                </a:solidFill>
              </a:rPr>
              <a:t>voxels</a:t>
            </a:r>
            <a:r>
              <a:rPr lang="en-US" sz="2000" b="1" dirty="0">
                <a:solidFill>
                  <a:srgbClr val="000090"/>
                </a:solidFill>
              </a:rPr>
              <a:t>).</a:t>
            </a:r>
          </a:p>
          <a:p>
            <a:r>
              <a:rPr lang="en-US" sz="2000" b="1" dirty="0">
                <a:solidFill>
                  <a:srgbClr val="000090"/>
                </a:solidFill>
              </a:rPr>
              <a:t>              Sometime, it involves interpolation. </a:t>
            </a:r>
          </a:p>
          <a:p>
            <a:r>
              <a:rPr lang="en-US" sz="2000" b="1" dirty="0">
                <a:solidFill>
                  <a:srgbClr val="0000FF"/>
                </a:solidFill>
              </a:rPr>
              <a:t>  </a:t>
            </a:r>
            <a:r>
              <a:rPr lang="en-US" sz="2000" b="1" dirty="0">
                <a:solidFill>
                  <a:srgbClr val="008000"/>
                </a:solidFill>
              </a:rPr>
              <a:t>Sampling Rate </a:t>
            </a:r>
            <a:r>
              <a:rPr lang="en-US" sz="2000" b="1" dirty="0">
                <a:solidFill>
                  <a:srgbClr val="000090"/>
                </a:solidFill>
              </a:rPr>
              <a:t>ensure that all the relevant information </a:t>
            </a:r>
          </a:p>
          <a:p>
            <a:r>
              <a:rPr lang="en-US" sz="2000" b="1" dirty="0">
                <a:solidFill>
                  <a:srgbClr val="000090"/>
                </a:solidFill>
              </a:rPr>
              <a:t>contained in the image is largely retained by sampling.            </a:t>
            </a:r>
          </a:p>
          <a:p>
            <a:pPr>
              <a:buFont typeface="Arial" charset="0"/>
              <a:buChar char="•"/>
            </a:pPr>
            <a:r>
              <a:rPr lang="en-US" sz="2000" b="1" dirty="0">
                <a:solidFill>
                  <a:srgbClr val="000090"/>
                </a:solidFill>
              </a:rPr>
              <a:t>  </a:t>
            </a:r>
            <a:r>
              <a:rPr lang="en-US" sz="2000" b="1" dirty="0">
                <a:solidFill>
                  <a:srgbClr val="008000"/>
                </a:solidFill>
              </a:rPr>
              <a:t>Quantization: </a:t>
            </a:r>
            <a:r>
              <a:rPr lang="en-US" sz="2000" b="1" dirty="0">
                <a:solidFill>
                  <a:srgbClr val="000090"/>
                </a:solidFill>
              </a:rPr>
              <a:t>is a process of assigning the function value </a:t>
            </a:r>
          </a:p>
          <a:p>
            <a:r>
              <a:rPr lang="en-US" sz="2000" b="1" dirty="0">
                <a:solidFill>
                  <a:srgbClr val="000090"/>
                </a:solidFill>
              </a:rPr>
              <a:t>at each sampling point to one of the finite set of integers. </a:t>
            </a:r>
          </a:p>
        </p:txBody>
      </p:sp>
      <p:sp>
        <p:nvSpPr>
          <p:cNvPr id="26632" name="TextBox 12"/>
          <p:cNvSpPr txBox="1">
            <a:spLocks noChangeArrowheads="1"/>
          </p:cNvSpPr>
          <p:nvPr/>
        </p:nvSpPr>
        <p:spPr bwMode="auto">
          <a:xfrm>
            <a:off x="304800" y="4811713"/>
            <a:ext cx="184150" cy="369887"/>
          </a:xfrm>
          <a:prstGeom prst="rect">
            <a:avLst/>
          </a:prstGeom>
          <a:noFill/>
          <a:ln w="9525">
            <a:noFill/>
            <a:miter lim="800000"/>
            <a:headEnd/>
            <a:tailEnd/>
          </a:ln>
        </p:spPr>
        <p:txBody>
          <a:bodyPr wrap="none">
            <a:prstTxWarp prst="textNoShape">
              <a:avLst/>
            </a:prstTxWarp>
            <a:spAutoFit/>
          </a:bodyPr>
          <a:lstStyle/>
          <a:p>
            <a:r>
              <a:rPr lang="en-US" b="1">
                <a:solidFill>
                  <a:srgbClr val="000090"/>
                </a:solidFill>
              </a:rPr>
              <a:t> </a:t>
            </a:r>
          </a:p>
        </p:txBody>
      </p:sp>
      <p:pic>
        <p:nvPicPr>
          <p:cNvPr id="26626"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131888" y="5092700"/>
            <a:ext cx="4799012" cy="406400"/>
          </a:xfrm>
          <a:prstGeom prst="rect">
            <a:avLst/>
          </a:prstGeom>
          <a:noFill/>
        </p:spPr>
      </p:pic>
      <p:pic>
        <p:nvPicPr>
          <p:cNvPr id="26627" name="Picture 3"/>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3657600" y="1676400"/>
            <a:ext cx="3395663" cy="457200"/>
          </a:xfrm>
          <a:prstGeom prst="rect">
            <a:avLst/>
          </a:prstGeom>
          <a:noFill/>
        </p:spPr>
      </p:pic>
      <p:pic>
        <p:nvPicPr>
          <p:cNvPr id="26628" name="Picture 4"/>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4191000" y="2181225"/>
            <a:ext cx="990600" cy="374650"/>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cxnSp>
        <p:nvCxnSpPr>
          <p:cNvPr id="30727"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30728" name="TextBox 12"/>
          <p:cNvSpPr txBox="1">
            <a:spLocks noChangeArrowheads="1"/>
          </p:cNvSpPr>
          <p:nvPr/>
        </p:nvSpPr>
        <p:spPr bwMode="auto">
          <a:xfrm>
            <a:off x="304800" y="4811713"/>
            <a:ext cx="184150" cy="369887"/>
          </a:xfrm>
          <a:prstGeom prst="rect">
            <a:avLst/>
          </a:prstGeom>
          <a:noFill/>
          <a:ln w="9525">
            <a:noFill/>
            <a:miter lim="800000"/>
            <a:headEnd/>
            <a:tailEnd/>
          </a:ln>
        </p:spPr>
        <p:txBody>
          <a:bodyPr wrap="none">
            <a:prstTxWarp prst="textNoShape">
              <a:avLst/>
            </a:prstTxWarp>
            <a:spAutoFit/>
          </a:bodyPr>
          <a:lstStyle/>
          <a:p>
            <a:r>
              <a:rPr lang="en-US" b="1">
                <a:solidFill>
                  <a:srgbClr val="000090"/>
                </a:solidFill>
              </a:rPr>
              <a:t> </a:t>
            </a:r>
          </a:p>
        </p:txBody>
      </p:sp>
      <p:pic>
        <p:nvPicPr>
          <p:cNvPr id="30722"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524000" y="1981200"/>
            <a:ext cx="5168900" cy="488950"/>
          </a:xfrm>
          <a:prstGeom prst="rect">
            <a:avLst/>
          </a:prstGeom>
          <a:noFill/>
        </p:spPr>
      </p:pic>
      <p:sp>
        <p:nvSpPr>
          <p:cNvPr id="30729" name="TextBox 12"/>
          <p:cNvSpPr txBox="1">
            <a:spLocks noChangeArrowheads="1"/>
          </p:cNvSpPr>
          <p:nvPr/>
        </p:nvSpPr>
        <p:spPr bwMode="auto">
          <a:xfrm>
            <a:off x="1371600" y="990600"/>
            <a:ext cx="6629400" cy="523875"/>
          </a:xfrm>
          <a:prstGeom prst="rect">
            <a:avLst/>
          </a:prstGeom>
          <a:noFill/>
          <a:ln w="9525">
            <a:noFill/>
            <a:miter lim="800000"/>
            <a:headEnd/>
            <a:tailEnd/>
          </a:ln>
        </p:spPr>
        <p:txBody>
          <a:bodyPr>
            <a:prstTxWarp prst="textNoShape">
              <a:avLst/>
            </a:prstTxWarp>
            <a:spAutoFit/>
          </a:bodyPr>
          <a:lstStyle/>
          <a:p>
            <a:r>
              <a:rPr lang="en-US" sz="2800" b="1">
                <a:solidFill>
                  <a:srgbClr val="000090"/>
                </a:solidFill>
              </a:rPr>
              <a:t>            General Digital Image</a:t>
            </a:r>
          </a:p>
        </p:txBody>
      </p:sp>
      <p:sp>
        <p:nvSpPr>
          <p:cNvPr id="30730" name="TextBox 9"/>
          <p:cNvSpPr txBox="1">
            <a:spLocks noChangeArrowheads="1"/>
          </p:cNvSpPr>
          <p:nvPr/>
        </p:nvSpPr>
        <p:spPr bwMode="auto">
          <a:xfrm>
            <a:off x="533400" y="2667000"/>
            <a:ext cx="3032125" cy="2586038"/>
          </a:xfrm>
          <a:prstGeom prst="rect">
            <a:avLst/>
          </a:prstGeom>
          <a:noFill/>
          <a:ln w="9525">
            <a:noFill/>
            <a:miter lim="800000"/>
            <a:headEnd/>
            <a:tailEnd/>
          </a:ln>
        </p:spPr>
        <p:txBody>
          <a:bodyPr wrap="none">
            <a:prstTxWarp prst="textNoShape">
              <a:avLst/>
            </a:prstTxWarp>
            <a:spAutoFit/>
          </a:bodyPr>
          <a:lstStyle/>
          <a:p>
            <a:pPr>
              <a:buFont typeface="Arial" charset="0"/>
              <a:buChar char="•"/>
            </a:pPr>
            <a:r>
              <a:rPr lang="en-US" b="1" dirty="0">
                <a:solidFill>
                  <a:srgbClr val="000090"/>
                </a:solidFill>
              </a:rPr>
              <a:t> Spatial parameters</a:t>
            </a:r>
          </a:p>
          <a:p>
            <a:pPr>
              <a:buFont typeface="Arial" charset="0"/>
              <a:buChar char="•"/>
            </a:pPr>
            <a:endParaRPr lang="en-US" b="1" dirty="0">
              <a:solidFill>
                <a:srgbClr val="000090"/>
              </a:solidFill>
            </a:endParaRPr>
          </a:p>
          <a:p>
            <a:pPr>
              <a:buFont typeface="Arial" charset="0"/>
              <a:buChar char="•"/>
            </a:pPr>
            <a:endParaRPr lang="en-US" b="1" dirty="0">
              <a:solidFill>
                <a:srgbClr val="000090"/>
              </a:solidFill>
            </a:endParaRPr>
          </a:p>
          <a:p>
            <a:pPr>
              <a:buFont typeface="Arial" charset="0"/>
              <a:buChar char="•"/>
            </a:pPr>
            <a:r>
              <a:rPr lang="en-US" b="1" dirty="0">
                <a:solidFill>
                  <a:srgbClr val="000090"/>
                </a:solidFill>
              </a:rPr>
              <a:t> Time parameters</a:t>
            </a:r>
          </a:p>
          <a:p>
            <a:pPr>
              <a:buFont typeface="Arial" charset="0"/>
              <a:buChar char="•"/>
            </a:pPr>
            <a:endParaRPr lang="en-US" b="1" dirty="0">
              <a:solidFill>
                <a:srgbClr val="000090"/>
              </a:solidFill>
            </a:endParaRPr>
          </a:p>
          <a:p>
            <a:pPr>
              <a:buFont typeface="Arial" charset="0"/>
              <a:buChar char="•"/>
            </a:pPr>
            <a:r>
              <a:rPr lang="en-US" b="1" dirty="0">
                <a:solidFill>
                  <a:srgbClr val="000090"/>
                </a:solidFill>
              </a:rPr>
              <a:t> Spectral parameters</a:t>
            </a:r>
          </a:p>
          <a:p>
            <a:pPr>
              <a:buFont typeface="Arial" charset="0"/>
              <a:buChar char="•"/>
            </a:pPr>
            <a:endParaRPr lang="en-US" b="1" dirty="0">
              <a:solidFill>
                <a:srgbClr val="000090"/>
              </a:solidFill>
            </a:endParaRPr>
          </a:p>
          <a:p>
            <a:pPr>
              <a:buFont typeface="Arial" charset="0"/>
              <a:buChar char="•"/>
            </a:pPr>
            <a:r>
              <a:rPr lang="en-US" b="1" dirty="0">
                <a:solidFill>
                  <a:srgbClr val="000090"/>
                </a:solidFill>
              </a:rPr>
              <a:t> A limited range of values</a:t>
            </a:r>
          </a:p>
          <a:p>
            <a:pPr>
              <a:buFont typeface="Arial" charset="0"/>
              <a:buChar char="•"/>
            </a:pPr>
            <a:endParaRPr lang="en-US" b="1" dirty="0">
              <a:solidFill>
                <a:srgbClr val="000090"/>
              </a:solidFill>
            </a:endParaRPr>
          </a:p>
        </p:txBody>
      </p:sp>
      <p:pic>
        <p:nvPicPr>
          <p:cNvPr id="30723" name="Picture 3"/>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1066800" y="3048000"/>
            <a:ext cx="1257300" cy="454025"/>
          </a:xfrm>
          <a:prstGeom prst="rect">
            <a:avLst/>
          </a:prstGeom>
          <a:noFill/>
        </p:spPr>
      </p:pic>
      <p:pic>
        <p:nvPicPr>
          <p:cNvPr id="30724" name="Picture 4"/>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1143000" y="3810000"/>
            <a:ext cx="244475" cy="314325"/>
          </a:xfrm>
          <a:prstGeom prst="rect">
            <a:avLst/>
          </a:prstGeom>
          <a:noFill/>
        </p:spPr>
      </p:pic>
      <p:pic>
        <p:nvPicPr>
          <p:cNvPr id="30725" name="Picture 5"/>
          <p:cNvPicPr>
            <a:picLocks noChangeAspect="1" noChangeArrowheads="1"/>
          </p:cNvPicPr>
          <p:nvPr/>
        </p:nvPicPr>
        <mc:AlternateContent>
          <mc:Choice xmlns:ma="http://schemas.microsoft.com/office/mac/drawingml/2008/main" Requires="ma">
            <p:blipFill>
              <a:blip r:embed="rId8"/>
              <a:srcRect/>
              <a:stretch>
                <a:fillRect/>
              </a:stretch>
            </p:blipFill>
          </mc:Choice>
          <mc:Fallback>
            <p:blipFill>
              <a:blip r:embed="rId9"/>
              <a:srcRect/>
              <a:stretch>
                <a:fillRect/>
              </a:stretch>
            </p:blipFill>
          </mc:Fallback>
        </mc:AlternateContent>
        <p:spPr bwMode="auto">
          <a:xfrm>
            <a:off x="1143000" y="4343400"/>
            <a:ext cx="244475" cy="279400"/>
          </a:xfrm>
          <a:prstGeom prst="rect">
            <a:avLst/>
          </a:prstGeom>
          <a:noFill/>
        </p:spPr>
      </p:pic>
      <p:sp>
        <p:nvSpPr>
          <p:cNvPr id="30731" name="TextBox 15"/>
          <p:cNvSpPr txBox="1">
            <a:spLocks noChangeArrowheads="1"/>
          </p:cNvSpPr>
          <p:nvPr/>
        </p:nvSpPr>
        <p:spPr bwMode="auto">
          <a:xfrm>
            <a:off x="6096000" y="2819400"/>
            <a:ext cx="2659063" cy="2862263"/>
          </a:xfrm>
          <a:prstGeom prst="rect">
            <a:avLst/>
          </a:prstGeom>
          <a:noFill/>
          <a:ln w="9525">
            <a:noFill/>
            <a:miter lim="800000"/>
            <a:headEnd/>
            <a:tailEnd/>
          </a:ln>
        </p:spPr>
        <p:txBody>
          <a:bodyPr wrap="none">
            <a:prstTxWarp prst="textNoShape">
              <a:avLst/>
            </a:prstTxWarp>
            <a:spAutoFit/>
          </a:bodyPr>
          <a:lstStyle/>
          <a:p>
            <a:pPr>
              <a:buFont typeface="Arial" charset="0"/>
              <a:buChar char="•"/>
            </a:pPr>
            <a:r>
              <a:rPr lang="en-US" b="1">
                <a:solidFill>
                  <a:srgbClr val="000090"/>
                </a:solidFill>
              </a:rPr>
              <a:t> Spatial resolution</a:t>
            </a:r>
          </a:p>
          <a:p>
            <a:pPr>
              <a:buFont typeface="Arial" charset="0"/>
              <a:buChar char="•"/>
            </a:pPr>
            <a:endParaRPr lang="en-US" b="1">
              <a:solidFill>
                <a:srgbClr val="000090"/>
              </a:solidFill>
            </a:endParaRPr>
          </a:p>
          <a:p>
            <a:pPr>
              <a:buFont typeface="Arial" charset="0"/>
              <a:buChar char="•"/>
            </a:pPr>
            <a:r>
              <a:rPr lang="en-US" b="1">
                <a:solidFill>
                  <a:srgbClr val="000090"/>
                </a:solidFill>
              </a:rPr>
              <a:t> Temporal resolution</a:t>
            </a:r>
          </a:p>
          <a:p>
            <a:pPr>
              <a:buFont typeface="Arial" charset="0"/>
              <a:buChar char="•"/>
            </a:pPr>
            <a:endParaRPr lang="en-US" b="1">
              <a:solidFill>
                <a:srgbClr val="000090"/>
              </a:solidFill>
            </a:endParaRPr>
          </a:p>
          <a:p>
            <a:pPr>
              <a:buFont typeface="Arial" charset="0"/>
              <a:buChar char="•"/>
            </a:pPr>
            <a:r>
              <a:rPr lang="en-US" b="1">
                <a:solidFill>
                  <a:srgbClr val="000090"/>
                </a:solidFill>
              </a:rPr>
              <a:t> Spectral resolution</a:t>
            </a:r>
          </a:p>
          <a:p>
            <a:r>
              <a:rPr lang="en-US" b="1">
                <a:solidFill>
                  <a:srgbClr val="000090"/>
                </a:solidFill>
              </a:rPr>
              <a:t>Range of wave-length</a:t>
            </a:r>
          </a:p>
          <a:p>
            <a:r>
              <a:rPr lang="en-US" b="1">
                <a:solidFill>
                  <a:srgbClr val="000090"/>
                </a:solidFill>
              </a:rPr>
              <a:t>Number of color</a:t>
            </a:r>
          </a:p>
          <a:p>
            <a:endParaRPr lang="en-US" b="1">
              <a:solidFill>
                <a:srgbClr val="000090"/>
              </a:solidFill>
            </a:endParaRPr>
          </a:p>
          <a:p>
            <a:pPr>
              <a:buFont typeface="Arial" charset="0"/>
              <a:buChar char="•"/>
            </a:pPr>
            <a:r>
              <a:rPr lang="en-US" b="1">
                <a:solidFill>
                  <a:srgbClr val="000090"/>
                </a:solidFill>
              </a:rPr>
              <a:t> Gray scale resolution</a:t>
            </a:r>
          </a:p>
          <a:p>
            <a:pPr>
              <a:buFont typeface="Arial" charset="0"/>
              <a:buChar char="•"/>
            </a:pPr>
            <a:endParaRPr lang="en-US" b="1">
              <a:solidFill>
                <a:srgbClr val="000090"/>
              </a:solidFill>
            </a:endParaRPr>
          </a:p>
        </p:txBody>
      </p:sp>
      <p:pic>
        <p:nvPicPr>
          <p:cNvPr id="30726" name="Picture 6"/>
          <p:cNvPicPr>
            <a:picLocks noChangeAspect="1" noChangeArrowheads="1"/>
          </p:cNvPicPr>
          <p:nvPr/>
        </p:nvPicPr>
        <mc:AlternateContent>
          <mc:Choice xmlns:ma="http://schemas.microsoft.com/office/mac/drawingml/2008/main" Requires="ma">
            <p:blipFill>
              <a:blip r:embed="rId10"/>
              <a:srcRect/>
              <a:stretch>
                <a:fillRect/>
              </a:stretch>
            </p:blipFill>
          </mc:Choice>
          <mc:Fallback>
            <p:blipFill>
              <a:blip r:embed="rId11"/>
              <a:srcRect/>
              <a:stretch>
                <a:fillRect/>
              </a:stretch>
            </p:blipFill>
          </mc:Fallback>
        </mc:AlternateContent>
        <p:spPr bwMode="auto">
          <a:xfrm>
            <a:off x="990600" y="4953000"/>
            <a:ext cx="628650" cy="488950"/>
          </a:xfrm>
          <a:prstGeom prst="rect">
            <a:avLst/>
          </a:prstGeom>
          <a:noFill/>
        </p:spPr>
      </p:pic>
      <p:pic>
        <p:nvPicPr>
          <p:cNvPr id="30732" name="Picture 18"/>
          <p:cNvPicPr>
            <a:picLocks noChangeAspect="1"/>
          </p:cNvPicPr>
          <p:nvPr/>
        </p:nvPicPr>
        <p:blipFill>
          <a:blip r:embed="rId12"/>
          <a:srcRect/>
          <a:stretch>
            <a:fillRect/>
          </a:stretch>
        </p:blipFill>
        <p:spPr bwMode="auto">
          <a:xfrm>
            <a:off x="3505200" y="2514600"/>
            <a:ext cx="2690813" cy="3435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533400" y="1676400"/>
            <a:ext cx="8229600" cy="838200"/>
          </a:xfrm>
          <a:noFill/>
        </p:spPr>
        <p:txBody>
          <a:bodyPr/>
          <a:lstStyle/>
          <a:p>
            <a:r>
              <a:rPr lang="en-US" sz="2800" dirty="0" smtClean="0">
                <a:solidFill>
                  <a:srgbClr val="00BD00"/>
                </a:solidFill>
                <a:latin typeface="Arial" charset="0"/>
                <a:ea typeface="Arial" charset="0"/>
                <a:cs typeface="Arial" charset="0"/>
              </a:rPr>
              <a:t> </a:t>
            </a:r>
          </a:p>
        </p:txBody>
      </p:sp>
      <p:cxnSp>
        <p:nvCxnSpPr>
          <p:cNvPr id="33795"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5" name="Rectangle 4"/>
          <p:cNvSpPr/>
          <p:nvPr/>
        </p:nvSpPr>
        <p:spPr>
          <a:xfrm>
            <a:off x="1295400" y="3048000"/>
            <a:ext cx="6553200" cy="1077218"/>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en-US" sz="3200" b="1" dirty="0">
                <a:solidFill>
                  <a:srgbClr val="FF0000"/>
                </a:solidFill>
                <a:effectLst>
                  <a:outerShdw blurRad="38100" dist="38100" dir="2700000" algn="tl">
                    <a:srgbClr val="DDDDDD"/>
                  </a:outerShdw>
                </a:effectLst>
                <a:latin typeface="Arial" charset="0"/>
                <a:ea typeface="Arial" charset="0"/>
                <a:cs typeface="Arial" charset="0"/>
              </a:rPr>
              <a:t>Part</a:t>
            </a:r>
            <a:r>
              <a:rPr lang="en-US" sz="3200" b="1" dirty="0" smtClean="0">
                <a:solidFill>
                  <a:srgbClr val="FF0000"/>
                </a:solidFill>
                <a:effectLst>
                  <a:outerShdw blurRad="38100" dist="38100" dir="2700000" algn="tl">
                    <a:srgbClr val="DDDDDD"/>
                  </a:outerShdw>
                </a:effectLst>
                <a:latin typeface="Arial" charset="0"/>
                <a:ea typeface="Arial" charset="0"/>
                <a:cs typeface="Arial" charset="0"/>
              </a:rPr>
              <a:t> 3. Imaging Modalities and Opportunities</a:t>
            </a:r>
            <a:endParaRPr lang="en-US" sz="3200" b="1" dirty="0">
              <a:solidFill>
                <a:srgbClr val="0000FF"/>
              </a:solidFill>
              <a:latin typeface="Arial"/>
              <a:cs typeface="Arial"/>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cxnSp>
        <p:nvCxnSpPr>
          <p:cNvPr id="34818"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pic>
        <p:nvPicPr>
          <p:cNvPr id="34819" name="Picture 3"/>
          <p:cNvPicPr>
            <a:picLocks noChangeAspect="1"/>
          </p:cNvPicPr>
          <p:nvPr/>
        </p:nvPicPr>
        <p:blipFill>
          <a:blip r:embed="rId2"/>
          <a:srcRect/>
          <a:stretch>
            <a:fillRect/>
          </a:stretch>
        </p:blipFill>
        <p:spPr bwMode="auto">
          <a:xfrm>
            <a:off x="0" y="1981200"/>
            <a:ext cx="3276600" cy="3162300"/>
          </a:xfrm>
          <a:prstGeom prst="rect">
            <a:avLst/>
          </a:prstGeom>
          <a:noFill/>
          <a:ln w="9525">
            <a:noFill/>
            <a:miter lim="800000"/>
            <a:headEnd/>
            <a:tailEnd/>
          </a:ln>
        </p:spPr>
      </p:pic>
      <p:pic>
        <p:nvPicPr>
          <p:cNvPr id="34820" name="Picture 4" descr="WeekPic24.bmp"/>
          <p:cNvPicPr>
            <a:picLocks noChangeAspect="1"/>
          </p:cNvPicPr>
          <p:nvPr/>
        </p:nvPicPr>
        <p:blipFill>
          <a:blip r:embed="rId3"/>
          <a:srcRect/>
          <a:stretch>
            <a:fillRect/>
          </a:stretch>
        </p:blipFill>
        <p:spPr bwMode="auto">
          <a:xfrm>
            <a:off x="6189663" y="1981200"/>
            <a:ext cx="2954337" cy="2971800"/>
          </a:xfrm>
          <a:prstGeom prst="rect">
            <a:avLst/>
          </a:prstGeom>
          <a:noFill/>
          <a:ln w="9525">
            <a:noFill/>
            <a:miter lim="800000"/>
            <a:headEnd/>
            <a:tailEnd/>
          </a:ln>
        </p:spPr>
      </p:pic>
      <p:pic>
        <p:nvPicPr>
          <p:cNvPr id="34821" name="Picture 7" descr="nikon-digital-camera-selection11.jpg"/>
          <p:cNvPicPr>
            <a:picLocks noChangeAspect="1"/>
          </p:cNvPicPr>
          <p:nvPr/>
        </p:nvPicPr>
        <p:blipFill>
          <a:blip r:embed="rId4"/>
          <a:srcRect/>
          <a:stretch>
            <a:fillRect/>
          </a:stretch>
        </p:blipFill>
        <p:spPr bwMode="auto">
          <a:xfrm>
            <a:off x="3200400" y="2057400"/>
            <a:ext cx="2895600" cy="2895600"/>
          </a:xfrm>
          <a:prstGeom prst="rect">
            <a:avLst/>
          </a:prstGeom>
          <a:noFill/>
          <a:ln w="9525">
            <a:noFill/>
            <a:miter lim="800000"/>
            <a:headEnd/>
            <a:tailEnd/>
          </a:ln>
        </p:spPr>
      </p:pic>
      <p:sp>
        <p:nvSpPr>
          <p:cNvPr id="34822" name="TextBox 9"/>
          <p:cNvSpPr txBox="1">
            <a:spLocks noChangeArrowheads="1"/>
          </p:cNvSpPr>
          <p:nvPr/>
        </p:nvSpPr>
        <p:spPr bwMode="auto">
          <a:xfrm>
            <a:off x="2743200" y="914400"/>
            <a:ext cx="3422650" cy="584200"/>
          </a:xfrm>
          <a:prstGeom prst="rect">
            <a:avLst/>
          </a:prstGeom>
          <a:noFill/>
          <a:ln w="9525">
            <a:noFill/>
            <a:miter lim="800000"/>
            <a:headEnd/>
            <a:tailEnd/>
          </a:ln>
        </p:spPr>
        <p:txBody>
          <a:bodyPr wrap="none">
            <a:prstTxWarp prst="textNoShape">
              <a:avLst/>
            </a:prstTxWarp>
            <a:spAutoFit/>
          </a:bodyPr>
          <a:lstStyle/>
          <a:p>
            <a:r>
              <a:rPr lang="en-US" sz="3200" b="1">
                <a:solidFill>
                  <a:srgbClr val="000090"/>
                </a:solidFill>
              </a:rPr>
              <a:t>Imaging Devices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cxnSp>
        <p:nvCxnSpPr>
          <p:cNvPr id="35842"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pic>
        <p:nvPicPr>
          <p:cNvPr id="35843" name="Picture 4"/>
          <p:cNvPicPr>
            <a:picLocks noChangeAspect="1"/>
          </p:cNvPicPr>
          <p:nvPr/>
        </p:nvPicPr>
        <p:blipFill>
          <a:blip r:embed="rId2"/>
          <a:srcRect/>
          <a:stretch>
            <a:fillRect/>
          </a:stretch>
        </p:blipFill>
        <p:spPr bwMode="auto">
          <a:xfrm>
            <a:off x="457200" y="1752600"/>
            <a:ext cx="8305800" cy="4203700"/>
          </a:xfrm>
          <a:prstGeom prst="rect">
            <a:avLst/>
          </a:prstGeom>
          <a:noFill/>
          <a:ln w="9525">
            <a:noFill/>
            <a:miter lim="800000"/>
            <a:headEnd/>
            <a:tailEnd/>
          </a:ln>
        </p:spPr>
      </p:pic>
      <p:sp>
        <p:nvSpPr>
          <p:cNvPr id="35844" name="TextBox 5"/>
          <p:cNvSpPr txBox="1">
            <a:spLocks noChangeArrowheads="1"/>
          </p:cNvSpPr>
          <p:nvPr/>
        </p:nvSpPr>
        <p:spPr bwMode="auto">
          <a:xfrm>
            <a:off x="3505200" y="990600"/>
            <a:ext cx="1636713" cy="584200"/>
          </a:xfrm>
          <a:prstGeom prst="rect">
            <a:avLst/>
          </a:prstGeom>
          <a:noFill/>
          <a:ln w="9525">
            <a:noFill/>
            <a:miter lim="800000"/>
            <a:headEnd/>
            <a:tailEnd/>
          </a:ln>
        </p:spPr>
        <p:txBody>
          <a:bodyPr wrap="none">
            <a:prstTxWarp prst="textNoShape">
              <a:avLst/>
            </a:prstTxWarp>
            <a:spAutoFit/>
          </a:bodyPr>
          <a:lstStyle/>
          <a:p>
            <a:r>
              <a:rPr lang="en-US" sz="3200" b="1">
                <a:solidFill>
                  <a:srgbClr val="000090"/>
                </a:solidFill>
              </a:rPr>
              <a:t>Targets</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pic>
        <p:nvPicPr>
          <p:cNvPr id="36866" name="Picture 8"/>
          <p:cNvPicPr>
            <a:picLocks noChangeAspect="1"/>
          </p:cNvPicPr>
          <p:nvPr/>
        </p:nvPicPr>
        <p:blipFill>
          <a:blip r:embed="rId2"/>
          <a:srcRect/>
          <a:stretch>
            <a:fillRect/>
          </a:stretch>
        </p:blipFill>
        <p:spPr bwMode="auto">
          <a:xfrm>
            <a:off x="4724400" y="1600200"/>
            <a:ext cx="1727200" cy="838200"/>
          </a:xfrm>
          <a:prstGeom prst="rect">
            <a:avLst/>
          </a:prstGeom>
          <a:noFill/>
          <a:ln w="9525">
            <a:noFill/>
            <a:miter lim="800000"/>
            <a:headEnd/>
            <a:tailEnd/>
          </a:ln>
        </p:spPr>
      </p:pic>
      <p:cxnSp>
        <p:nvCxnSpPr>
          <p:cNvPr id="36867"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pic>
        <p:nvPicPr>
          <p:cNvPr id="36868" name="Picture 3" descr="WeekPic5.bmp"/>
          <p:cNvPicPr>
            <a:picLocks noChangeAspect="1"/>
          </p:cNvPicPr>
          <p:nvPr/>
        </p:nvPicPr>
        <p:blipFill>
          <a:blip r:embed="rId3"/>
          <a:srcRect/>
          <a:stretch>
            <a:fillRect/>
          </a:stretch>
        </p:blipFill>
        <p:spPr bwMode="auto">
          <a:xfrm>
            <a:off x="0" y="2286000"/>
            <a:ext cx="8839200" cy="4279900"/>
          </a:xfrm>
          <a:prstGeom prst="rect">
            <a:avLst/>
          </a:prstGeom>
          <a:noFill/>
          <a:ln w="9525">
            <a:noFill/>
            <a:miter lim="800000"/>
            <a:headEnd/>
            <a:tailEnd/>
          </a:ln>
        </p:spPr>
      </p:pic>
      <p:sp>
        <p:nvSpPr>
          <p:cNvPr id="36869" name="TextBox 4"/>
          <p:cNvSpPr txBox="1">
            <a:spLocks noChangeArrowheads="1"/>
          </p:cNvSpPr>
          <p:nvPr/>
        </p:nvSpPr>
        <p:spPr bwMode="auto">
          <a:xfrm>
            <a:off x="914400" y="6488113"/>
            <a:ext cx="2635250" cy="369887"/>
          </a:xfrm>
          <a:prstGeom prst="rect">
            <a:avLst/>
          </a:prstGeom>
          <a:noFill/>
          <a:ln w="9525">
            <a:noFill/>
            <a:miter lim="800000"/>
            <a:headEnd/>
            <a:tailEnd/>
          </a:ln>
        </p:spPr>
        <p:txBody>
          <a:bodyPr wrap="none">
            <a:prstTxWarp prst="textNoShape">
              <a:avLst/>
            </a:prstTxWarp>
            <a:spAutoFit/>
          </a:bodyPr>
          <a:lstStyle/>
          <a:p>
            <a:r>
              <a:rPr lang="en-US" b="1">
                <a:solidFill>
                  <a:srgbClr val="000090"/>
                </a:solidFill>
              </a:rPr>
              <a:t>nm (nanometer, E-9m)</a:t>
            </a:r>
          </a:p>
        </p:txBody>
      </p:sp>
      <p:pic>
        <p:nvPicPr>
          <p:cNvPr id="36870" name="Picture 7"/>
          <p:cNvPicPr>
            <a:picLocks noChangeAspect="1"/>
          </p:cNvPicPr>
          <p:nvPr/>
        </p:nvPicPr>
        <p:blipFill>
          <a:blip r:embed="rId4"/>
          <a:srcRect/>
          <a:stretch>
            <a:fillRect/>
          </a:stretch>
        </p:blipFill>
        <p:spPr bwMode="auto">
          <a:xfrm>
            <a:off x="6629400" y="1600200"/>
            <a:ext cx="1676400" cy="855663"/>
          </a:xfrm>
          <a:prstGeom prst="rect">
            <a:avLst/>
          </a:prstGeom>
          <a:noFill/>
          <a:ln w="9525">
            <a:noFill/>
            <a:miter lim="800000"/>
            <a:headEnd/>
            <a:tailEnd/>
          </a:ln>
        </p:spPr>
      </p:pic>
      <p:pic>
        <p:nvPicPr>
          <p:cNvPr id="36871" name="Picture 9"/>
          <p:cNvPicPr>
            <a:picLocks noChangeAspect="1"/>
          </p:cNvPicPr>
          <p:nvPr/>
        </p:nvPicPr>
        <p:blipFill>
          <a:blip r:embed="rId5"/>
          <a:srcRect/>
          <a:stretch>
            <a:fillRect/>
          </a:stretch>
        </p:blipFill>
        <p:spPr bwMode="auto">
          <a:xfrm>
            <a:off x="3124200" y="1676400"/>
            <a:ext cx="1524000" cy="673100"/>
          </a:xfrm>
          <a:prstGeom prst="rect">
            <a:avLst/>
          </a:prstGeom>
          <a:noFill/>
          <a:ln w="9525">
            <a:noFill/>
            <a:miter lim="800000"/>
            <a:headEnd/>
            <a:tailEnd/>
          </a:ln>
        </p:spPr>
      </p:pic>
      <p:pic>
        <p:nvPicPr>
          <p:cNvPr id="36872" name="Picture 10"/>
          <p:cNvPicPr>
            <a:picLocks noChangeAspect="1"/>
          </p:cNvPicPr>
          <p:nvPr/>
        </p:nvPicPr>
        <p:blipFill>
          <a:blip r:embed="rId6"/>
          <a:srcRect/>
          <a:stretch>
            <a:fillRect/>
          </a:stretch>
        </p:blipFill>
        <p:spPr bwMode="auto">
          <a:xfrm>
            <a:off x="1371600" y="1687513"/>
            <a:ext cx="1524000" cy="827087"/>
          </a:xfrm>
          <a:prstGeom prst="rect">
            <a:avLst/>
          </a:prstGeom>
          <a:noFill/>
          <a:ln w="9525">
            <a:noFill/>
            <a:miter lim="800000"/>
            <a:headEnd/>
            <a:tailEnd/>
          </a:ln>
        </p:spPr>
      </p:pic>
      <p:sp>
        <p:nvSpPr>
          <p:cNvPr id="36873" name="TextBox 11"/>
          <p:cNvSpPr txBox="1">
            <a:spLocks noChangeArrowheads="1"/>
          </p:cNvSpPr>
          <p:nvPr/>
        </p:nvSpPr>
        <p:spPr bwMode="auto">
          <a:xfrm>
            <a:off x="2590800" y="990600"/>
            <a:ext cx="4776788" cy="584200"/>
          </a:xfrm>
          <a:prstGeom prst="rect">
            <a:avLst/>
          </a:prstGeom>
          <a:noFill/>
          <a:ln w="9525">
            <a:noFill/>
            <a:miter lim="800000"/>
            <a:headEnd/>
            <a:tailEnd/>
          </a:ln>
        </p:spPr>
        <p:txBody>
          <a:bodyPr wrap="none">
            <a:prstTxWarp prst="textNoShape">
              <a:avLst/>
            </a:prstTxWarp>
            <a:spAutoFit/>
          </a:bodyPr>
          <a:lstStyle/>
          <a:p>
            <a:r>
              <a:rPr lang="en-US" sz="3200" b="1">
                <a:solidFill>
                  <a:srgbClr val="000090"/>
                </a:solidFill>
              </a:rPr>
              <a:t>Electromagnetic Waves</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cxnSp>
        <p:nvCxnSpPr>
          <p:cNvPr id="37890"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pic>
        <p:nvPicPr>
          <p:cNvPr id="37891" name="Picture 3" descr="ImageRew4.bmp"/>
          <p:cNvPicPr>
            <a:picLocks noChangeAspect="1"/>
          </p:cNvPicPr>
          <p:nvPr/>
        </p:nvPicPr>
        <p:blipFill>
          <a:blip r:embed="rId2"/>
          <a:srcRect/>
          <a:stretch>
            <a:fillRect/>
          </a:stretch>
        </p:blipFill>
        <p:spPr bwMode="auto">
          <a:xfrm>
            <a:off x="914400" y="1828800"/>
            <a:ext cx="7924800" cy="4489450"/>
          </a:xfrm>
          <a:prstGeom prst="rect">
            <a:avLst/>
          </a:prstGeom>
          <a:noFill/>
          <a:ln w="9525">
            <a:noFill/>
            <a:miter lim="800000"/>
            <a:headEnd/>
            <a:tailEnd/>
          </a:ln>
        </p:spPr>
      </p:pic>
      <p:sp>
        <p:nvSpPr>
          <p:cNvPr id="37892" name="TextBox 4"/>
          <p:cNvSpPr txBox="1">
            <a:spLocks noChangeArrowheads="1"/>
          </p:cNvSpPr>
          <p:nvPr/>
        </p:nvSpPr>
        <p:spPr bwMode="auto">
          <a:xfrm>
            <a:off x="2057400" y="914400"/>
            <a:ext cx="5064125" cy="584200"/>
          </a:xfrm>
          <a:prstGeom prst="rect">
            <a:avLst/>
          </a:prstGeom>
          <a:noFill/>
          <a:ln w="9525">
            <a:noFill/>
            <a:miter lim="800000"/>
            <a:headEnd/>
            <a:tailEnd/>
          </a:ln>
        </p:spPr>
        <p:txBody>
          <a:bodyPr wrap="none">
            <a:prstTxWarp prst="textNoShape">
              <a:avLst/>
            </a:prstTxWarp>
            <a:spAutoFit/>
          </a:bodyPr>
          <a:lstStyle/>
          <a:p>
            <a:r>
              <a:rPr lang="en-US" sz="3200" b="1">
                <a:solidFill>
                  <a:srgbClr val="000090"/>
                </a:solidFill>
              </a:rPr>
              <a:t>Electromagnetic Imaging</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57200" y="2209800"/>
            <a:ext cx="7924800" cy="531813"/>
          </a:xfrm>
        </p:spPr>
        <p:txBody>
          <a:bodyPr/>
          <a:lstStyle/>
          <a:p>
            <a:pPr marL="381000" indent="-381000">
              <a:defRPr/>
            </a:pPr>
            <a:r>
              <a:rPr lang="en-US" sz="2800" dirty="0" smtClean="0">
                <a:solidFill>
                  <a:srgbClr val="FF0000"/>
                </a:solidFill>
                <a:effectLst>
                  <a:outerShdw blurRad="38100" dist="38100" dir="2700000" algn="tl">
                    <a:srgbClr val="DDDDDD"/>
                  </a:outerShdw>
                </a:effectLst>
                <a:latin typeface="Arial" charset="0"/>
                <a:ea typeface="Arial" charset="0"/>
                <a:cs typeface="Arial" charset="0"/>
              </a:rPr>
              <a:t>                 </a:t>
            </a:r>
            <a:endParaRPr lang="en-US" sz="2800" dirty="0" smtClean="0">
              <a:solidFill>
                <a:srgbClr val="000090"/>
              </a:solidFill>
              <a:effectLst>
                <a:outerShdw blurRad="38100" dist="38100" dir="2700000" algn="tl">
                  <a:srgbClr val="DDDDDD"/>
                </a:outerShdw>
              </a:effectLst>
              <a:ea typeface="ＭＳ Ｐゴシック" charset="-128"/>
              <a:cs typeface="ＭＳ Ｐゴシック" charset="-128"/>
            </a:endParaRPr>
          </a:p>
        </p:txBody>
      </p:sp>
      <p:cxnSp>
        <p:nvCxnSpPr>
          <p:cNvPr id="23555"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6" name="Rectangle 5"/>
          <p:cNvSpPr/>
          <p:nvPr/>
        </p:nvSpPr>
        <p:spPr>
          <a:xfrm>
            <a:off x="457200" y="2057400"/>
            <a:ext cx="8229600" cy="181588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defRPr/>
            </a:pPr>
            <a:r>
              <a:rPr lang="en-US" sz="3200" b="1" dirty="0" smtClean="0">
                <a:solidFill>
                  <a:srgbClr val="FF0000"/>
                </a:solidFill>
                <a:effectLst>
                  <a:outerShdw blurRad="38100" dist="38100" dir="2700000" algn="tl">
                    <a:srgbClr val="DDDDDD"/>
                  </a:outerShdw>
                </a:effectLst>
                <a:latin typeface="Arial" charset="0"/>
                <a:ea typeface="Arial" charset="0"/>
                <a:cs typeface="Arial" charset="0"/>
              </a:rPr>
              <a:t>Acknowledgement:</a:t>
            </a:r>
          </a:p>
          <a:p>
            <a:pPr>
              <a:defRPr/>
            </a:pPr>
            <a:r>
              <a:rPr lang="en-US" sz="2000" b="1" dirty="0">
                <a:solidFill>
                  <a:srgbClr val="000090"/>
                </a:solidFill>
                <a:latin typeface="Arial"/>
                <a:cs typeface="Arial"/>
              </a:rPr>
              <a:t>Some </a:t>
            </a:r>
            <a:r>
              <a:rPr lang="en-US" sz="2000" b="1" dirty="0" smtClean="0">
                <a:solidFill>
                  <a:srgbClr val="000090"/>
                </a:solidFill>
                <a:latin typeface="Arial"/>
                <a:cs typeface="Arial"/>
              </a:rPr>
              <a:t>pictures and slides </a:t>
            </a:r>
            <a:r>
              <a:rPr lang="en-US" sz="2000" b="1" dirty="0">
                <a:solidFill>
                  <a:srgbClr val="000090"/>
                </a:solidFill>
                <a:latin typeface="Arial"/>
                <a:cs typeface="Arial"/>
              </a:rPr>
              <a:t>were copied from multiple resources including </a:t>
            </a:r>
            <a:r>
              <a:rPr lang="en-US" sz="2000" b="1" dirty="0" err="1">
                <a:solidFill>
                  <a:srgbClr val="000090"/>
                </a:solidFill>
                <a:latin typeface="Arial"/>
                <a:cs typeface="Arial"/>
              </a:rPr>
              <a:t>Suetens</a:t>
            </a:r>
            <a:r>
              <a:rPr lang="en-US" sz="2000" b="1" dirty="0">
                <a:solidFill>
                  <a:srgbClr val="000090"/>
                </a:solidFill>
                <a:latin typeface="Arial"/>
                <a:cs typeface="Arial"/>
              </a:rPr>
              <a:t> (2009), </a:t>
            </a:r>
            <a:r>
              <a:rPr lang="en-US" sz="2000" b="1" dirty="0" err="1">
                <a:solidFill>
                  <a:srgbClr val="000090"/>
                </a:solidFill>
                <a:latin typeface="Arial"/>
                <a:cs typeface="Arial"/>
              </a:rPr>
              <a:t>Fass</a:t>
            </a:r>
            <a:r>
              <a:rPr lang="en-US" sz="2000" b="1" dirty="0">
                <a:solidFill>
                  <a:srgbClr val="000090"/>
                </a:solidFill>
                <a:latin typeface="Arial"/>
                <a:cs typeface="Arial"/>
              </a:rPr>
              <a:t> (2008), </a:t>
            </a:r>
            <a:r>
              <a:rPr lang="en-US" sz="2000" b="1" dirty="0" smtClean="0">
                <a:solidFill>
                  <a:srgbClr val="000090"/>
                </a:solidFill>
                <a:latin typeface="Arial"/>
                <a:cs typeface="Arial"/>
              </a:rPr>
              <a:t>Dr. </a:t>
            </a:r>
            <a:r>
              <a:rPr lang="en-US" sz="2000" b="1" dirty="0" err="1" smtClean="0">
                <a:solidFill>
                  <a:srgbClr val="000090"/>
                </a:solidFill>
                <a:latin typeface="Arial"/>
                <a:cs typeface="Arial"/>
              </a:rPr>
              <a:t>Niethammer</a:t>
            </a:r>
            <a:r>
              <a:rPr lang="en-US" sz="2000" b="1" dirty="0" smtClean="0">
                <a:solidFill>
                  <a:srgbClr val="000090"/>
                </a:solidFill>
                <a:latin typeface="Arial"/>
                <a:cs typeface="Arial"/>
              </a:rPr>
              <a:t>, Dr. Dryden, Dr. </a:t>
            </a:r>
            <a:r>
              <a:rPr lang="en-US" sz="2000" b="1" dirty="0" err="1" smtClean="0">
                <a:solidFill>
                  <a:srgbClr val="000090"/>
                </a:solidFill>
                <a:latin typeface="Arial"/>
                <a:cs typeface="Arial"/>
              </a:rPr>
              <a:t>Qiu</a:t>
            </a:r>
            <a:r>
              <a:rPr lang="en-US" sz="2000" b="1" dirty="0" smtClean="0">
                <a:solidFill>
                  <a:srgbClr val="000090"/>
                </a:solidFill>
                <a:latin typeface="Arial"/>
                <a:cs typeface="Arial"/>
              </a:rPr>
              <a:t>, Dr. </a:t>
            </a:r>
            <a:r>
              <a:rPr lang="en-US" sz="2000" b="1" dirty="0" err="1" smtClean="0">
                <a:solidFill>
                  <a:srgbClr val="000090"/>
                </a:solidFill>
                <a:latin typeface="Arial"/>
                <a:cs typeface="Arial"/>
              </a:rPr>
              <a:t>Linquist</a:t>
            </a:r>
            <a:r>
              <a:rPr lang="en-US" sz="2000" b="1" dirty="0" smtClean="0">
                <a:solidFill>
                  <a:srgbClr val="000090"/>
                </a:solidFill>
                <a:latin typeface="Arial"/>
                <a:cs typeface="Arial"/>
              </a:rPr>
              <a:t>, Dr. </a:t>
            </a:r>
            <a:r>
              <a:rPr lang="en-US" sz="2000" b="1" dirty="0" err="1" smtClean="0">
                <a:solidFill>
                  <a:srgbClr val="000090"/>
                </a:solidFill>
                <a:latin typeface="Arial"/>
                <a:cs typeface="Arial"/>
              </a:rPr>
              <a:t>Geido</a:t>
            </a:r>
            <a:r>
              <a:rPr lang="en-US" sz="2000" b="1" dirty="0" smtClean="0">
                <a:solidFill>
                  <a:srgbClr val="000090"/>
                </a:solidFill>
                <a:latin typeface="Arial"/>
                <a:cs typeface="Arial"/>
              </a:rPr>
              <a:t>, Dr. </a:t>
            </a:r>
            <a:r>
              <a:rPr lang="en-US" sz="2000" b="1" dirty="0" err="1" smtClean="0">
                <a:solidFill>
                  <a:srgbClr val="000090"/>
                </a:solidFill>
                <a:latin typeface="Arial"/>
                <a:cs typeface="Arial"/>
              </a:rPr>
              <a:t>Srivastava</a:t>
            </a:r>
            <a:r>
              <a:rPr lang="en-US" sz="2000" b="1" dirty="0" smtClean="0">
                <a:solidFill>
                  <a:srgbClr val="000090"/>
                </a:solidFill>
                <a:latin typeface="Arial"/>
                <a:cs typeface="Arial"/>
              </a:rPr>
              <a:t>, Dr. </a:t>
            </a:r>
            <a:r>
              <a:rPr lang="en-US" sz="2000" b="1" dirty="0" err="1" smtClean="0">
                <a:solidFill>
                  <a:srgbClr val="000090"/>
                </a:solidFill>
                <a:latin typeface="Arial"/>
                <a:cs typeface="Arial"/>
              </a:rPr>
              <a:t>Styner</a:t>
            </a:r>
            <a:r>
              <a:rPr lang="en-US" sz="2000" b="1" dirty="0" smtClean="0">
                <a:solidFill>
                  <a:srgbClr val="000090"/>
                </a:solidFill>
                <a:latin typeface="Arial"/>
                <a:cs typeface="Arial"/>
              </a:rPr>
              <a:t>, Dr. </a:t>
            </a:r>
            <a:r>
              <a:rPr lang="en-US" sz="2000" b="1" dirty="0" err="1" smtClean="0">
                <a:solidFill>
                  <a:srgbClr val="000090"/>
                </a:solidFill>
                <a:latin typeface="Arial"/>
                <a:cs typeface="Arial"/>
              </a:rPr>
              <a:t>Pizer</a:t>
            </a:r>
            <a:r>
              <a:rPr lang="en-US" sz="2000" b="1" dirty="0" smtClean="0">
                <a:solidFill>
                  <a:srgbClr val="000090"/>
                </a:solidFill>
                <a:latin typeface="Arial"/>
                <a:cs typeface="Arial"/>
              </a:rPr>
              <a:t>, Dr. </a:t>
            </a:r>
            <a:r>
              <a:rPr lang="en-US" altLang="zh-CN" sz="2000" b="1" dirty="0" err="1" smtClean="0">
                <a:solidFill>
                  <a:srgbClr val="000090"/>
                </a:solidFill>
                <a:latin typeface="Arial"/>
                <a:cs typeface="Arial"/>
              </a:rPr>
              <a:t>Fessler</a:t>
            </a:r>
            <a:r>
              <a:rPr lang="en-US" altLang="zh-CN" sz="2000" b="1" dirty="0" smtClean="0">
                <a:solidFill>
                  <a:srgbClr val="000090"/>
                </a:solidFill>
              </a:rPr>
              <a:t>, </a:t>
            </a:r>
            <a:r>
              <a:rPr lang="en-US" sz="2000" b="1" dirty="0" err="1" smtClean="0">
                <a:solidFill>
                  <a:srgbClr val="000090"/>
                </a:solidFill>
                <a:latin typeface="Arial"/>
                <a:cs typeface="Arial"/>
              </a:rPr>
              <a:t>google</a:t>
            </a:r>
            <a:r>
              <a:rPr lang="en-US" sz="2000" b="1" dirty="0" smtClean="0">
                <a:solidFill>
                  <a:srgbClr val="000090"/>
                </a:solidFill>
                <a:latin typeface="Arial"/>
                <a:cs typeface="Arial"/>
              </a:rPr>
              <a:t>, Wiki</a:t>
            </a:r>
            <a:r>
              <a:rPr lang="en-US" sz="2000" b="1" dirty="0">
                <a:solidFill>
                  <a:srgbClr val="000090"/>
                </a:solidFill>
                <a:latin typeface="Arial"/>
                <a:cs typeface="Arial"/>
              </a:rPr>
              <a:t>, </a:t>
            </a:r>
            <a:r>
              <a:rPr lang="en-US" sz="2000" b="1" dirty="0" err="1">
                <a:solidFill>
                  <a:srgbClr val="000090"/>
                </a:solidFill>
                <a:latin typeface="Arial"/>
                <a:cs typeface="Arial"/>
              </a:rPr>
              <a:t>gustaf@cb.uu.se</a:t>
            </a:r>
            <a:r>
              <a:rPr lang="en-US" sz="2000" b="1" dirty="0">
                <a:solidFill>
                  <a:srgbClr val="000090"/>
                </a:solidFill>
                <a:latin typeface="Arial"/>
                <a:cs typeface="Arial"/>
              </a:rPr>
              <a:t>,  etc. </a:t>
            </a:r>
            <a:endParaRPr lang="en-US" sz="2000" b="1" dirty="0">
              <a:solidFill>
                <a:srgbClr val="0000FF"/>
              </a:solidFill>
              <a:latin typeface="Arial"/>
              <a:cs typeface="Arial"/>
            </a:endParaRPr>
          </a:p>
        </p:txBody>
      </p:sp>
      <p:sp>
        <p:nvSpPr>
          <p:cNvPr id="8" name="TextBox 7"/>
          <p:cNvSpPr txBox="1"/>
          <p:nvPr/>
        </p:nvSpPr>
        <p:spPr>
          <a:xfrm>
            <a:off x="6400800" y="3429000"/>
            <a:ext cx="184666" cy="369332"/>
          </a:xfrm>
          <a:prstGeom prst="rect">
            <a:avLst/>
          </a:prstGeom>
          <a:noFill/>
        </p:spPr>
        <p:txBody>
          <a:bodyPr wrap="none" rtlCol="0">
            <a:spAutoFit/>
          </a:bodyPr>
          <a:lstStyle/>
          <a:p>
            <a:endParaRPr lang="en-US" dirty="0"/>
          </a:p>
        </p:txBody>
      </p:sp>
      <p:sp>
        <p:nvSpPr>
          <p:cNvPr id="7" name="Rectangle 6"/>
          <p:cNvSpPr/>
          <p:nvPr/>
        </p:nvSpPr>
        <p:spPr>
          <a:xfrm>
            <a:off x="533400" y="4572000"/>
            <a:ext cx="8077200" cy="461665"/>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defRPr/>
            </a:pPr>
            <a:r>
              <a:rPr lang="en-US" sz="2400" b="1" dirty="0" smtClean="0">
                <a:solidFill>
                  <a:srgbClr val="000090"/>
                </a:solidFill>
                <a:effectLst>
                  <a:outerShdw blurRad="38100" dist="38100" dir="2700000" algn="tl">
                    <a:srgbClr val="DDDDDD"/>
                  </a:outerShdw>
                </a:effectLst>
                <a:latin typeface="Arial" charset="0"/>
                <a:ea typeface="Arial" charset="0"/>
                <a:cs typeface="Arial" charset="0"/>
              </a:rPr>
              <a:t>http://</a:t>
            </a:r>
            <a:r>
              <a:rPr lang="en-US" sz="2400" b="1" dirty="0" err="1" smtClean="0">
                <a:solidFill>
                  <a:srgbClr val="000090"/>
                </a:solidFill>
                <a:effectLst>
                  <a:outerShdw blurRad="38100" dist="38100" dir="2700000" algn="tl">
                    <a:srgbClr val="DDDDDD"/>
                  </a:outerShdw>
                </a:effectLst>
                <a:latin typeface="Arial" charset="0"/>
                <a:ea typeface="Arial" charset="0"/>
                <a:cs typeface="Arial" charset="0"/>
              </a:rPr>
              <a:t>www.bios.unc.edu/research/bias/lecture.html</a:t>
            </a:r>
            <a:endParaRPr lang="en-US" sz="2400" b="1" dirty="0">
              <a:solidFill>
                <a:srgbClr val="000090"/>
              </a:solidFill>
              <a:latin typeface="Arial"/>
              <a:cs typeface="Aria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cxnSp>
        <p:nvCxnSpPr>
          <p:cNvPr id="38914"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pic>
        <p:nvPicPr>
          <p:cNvPr id="38915" name="Picture 5"/>
          <p:cNvPicPr>
            <a:picLocks noChangeAspect="1"/>
          </p:cNvPicPr>
          <p:nvPr/>
        </p:nvPicPr>
        <p:blipFill>
          <a:blip r:embed="rId2"/>
          <a:srcRect/>
          <a:stretch>
            <a:fillRect/>
          </a:stretch>
        </p:blipFill>
        <p:spPr bwMode="auto">
          <a:xfrm>
            <a:off x="838200" y="1752600"/>
            <a:ext cx="7239000" cy="3822700"/>
          </a:xfrm>
          <a:prstGeom prst="rect">
            <a:avLst/>
          </a:prstGeom>
          <a:noFill/>
          <a:ln w="9525">
            <a:noFill/>
            <a:miter lim="800000"/>
            <a:headEnd/>
            <a:tailEnd/>
          </a:ln>
        </p:spPr>
      </p:pic>
      <p:sp>
        <p:nvSpPr>
          <p:cNvPr id="38916" name="TextBox 6"/>
          <p:cNvSpPr txBox="1">
            <a:spLocks noChangeArrowheads="1"/>
          </p:cNvSpPr>
          <p:nvPr/>
        </p:nvSpPr>
        <p:spPr bwMode="auto">
          <a:xfrm>
            <a:off x="2057400" y="914400"/>
            <a:ext cx="5064125" cy="584200"/>
          </a:xfrm>
          <a:prstGeom prst="rect">
            <a:avLst/>
          </a:prstGeom>
          <a:noFill/>
          <a:ln w="9525">
            <a:noFill/>
            <a:miter lim="800000"/>
            <a:headEnd/>
            <a:tailEnd/>
          </a:ln>
        </p:spPr>
        <p:txBody>
          <a:bodyPr wrap="none">
            <a:prstTxWarp prst="textNoShape">
              <a:avLst/>
            </a:prstTxWarp>
            <a:spAutoFit/>
          </a:bodyPr>
          <a:lstStyle/>
          <a:p>
            <a:r>
              <a:rPr lang="en-US" sz="3200" b="1">
                <a:solidFill>
                  <a:srgbClr val="000090"/>
                </a:solidFill>
              </a:rPr>
              <a:t>Electromagnetic Imaging</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3581400" y="1066800"/>
            <a:ext cx="1751013" cy="444500"/>
          </a:xfrm>
        </p:spPr>
        <p:txBody>
          <a:bodyPr/>
          <a:lstStyle/>
          <a:p>
            <a:r>
              <a:rPr lang="en-US" sz="3200" smtClean="0">
                <a:solidFill>
                  <a:srgbClr val="000070"/>
                </a:solidFill>
                <a:latin typeface="Arial" charset="0"/>
                <a:ea typeface="ＭＳ Ｐゴシック" charset="-128"/>
                <a:cs typeface="ＭＳ Ｐゴシック" charset="-128"/>
              </a:rPr>
              <a:t> </a:t>
            </a:r>
          </a:p>
        </p:txBody>
      </p:sp>
      <p:sp>
        <p:nvSpPr>
          <p:cNvPr id="41987" name="Rectangle 3"/>
          <p:cNvSpPr>
            <a:spLocks noGrp="1" noChangeArrowheads="1"/>
          </p:cNvSpPr>
          <p:nvPr>
            <p:ph type="body" idx="1"/>
          </p:nvPr>
        </p:nvSpPr>
        <p:spPr>
          <a:xfrm>
            <a:off x="457200" y="2590800"/>
            <a:ext cx="7924800" cy="3581400"/>
          </a:xfrm>
        </p:spPr>
        <p:txBody>
          <a:bodyPr/>
          <a:lstStyle/>
          <a:p>
            <a:pPr marL="381000" indent="-381000">
              <a:buClr>
                <a:srgbClr val="000090"/>
              </a:buClr>
            </a:pPr>
            <a:r>
              <a:rPr lang="en-US" sz="2000" dirty="0" smtClean="0">
                <a:solidFill>
                  <a:srgbClr val="000090"/>
                </a:solidFill>
                <a:latin typeface="Arial" charset="0"/>
                <a:ea typeface="Arial" charset="0"/>
                <a:cs typeface="Arial" charset="0"/>
              </a:rPr>
              <a:t>Medical imaging is the technique and process used to create images of the human body (or parts and function thereof) for clinical purposes (medical procedures seeking to reveal, diagnose or examine disease) or medical science (including the study of normal anatomy and physiology). </a:t>
            </a:r>
          </a:p>
          <a:p>
            <a:pPr marL="381000" indent="-381000">
              <a:buClr>
                <a:srgbClr val="000090"/>
              </a:buClr>
            </a:pPr>
            <a:r>
              <a:rPr lang="en-US" sz="2000" dirty="0" smtClean="0">
                <a:solidFill>
                  <a:srgbClr val="000090"/>
                </a:solidFill>
                <a:latin typeface="Arial" charset="0"/>
                <a:ea typeface="Arial" charset="0"/>
                <a:cs typeface="Arial" charset="0"/>
              </a:rPr>
              <a:t>2010, 5 billion medical imaging studies were done worldwide.</a:t>
            </a:r>
          </a:p>
          <a:p>
            <a:pPr marL="381000" indent="-381000">
              <a:buClr>
                <a:srgbClr val="000090"/>
              </a:buClr>
            </a:pPr>
            <a:endParaRPr lang="en-US" sz="2000" dirty="0" smtClean="0">
              <a:solidFill>
                <a:srgbClr val="000090"/>
              </a:solidFill>
              <a:latin typeface="Arial" charset="0"/>
              <a:ea typeface="ＭＳ Ｐゴシック" charset="-128"/>
              <a:cs typeface="ＭＳ Ｐゴシック" charset="-128"/>
            </a:endParaRPr>
          </a:p>
        </p:txBody>
      </p:sp>
      <p:sp>
        <p:nvSpPr>
          <p:cNvPr id="4" name="Rectangle 2"/>
          <p:cNvSpPr txBox="1">
            <a:spLocks noChangeArrowheads="1"/>
          </p:cNvSpPr>
          <p:nvPr/>
        </p:nvSpPr>
        <p:spPr bwMode="auto">
          <a:xfrm>
            <a:off x="533400" y="1677987"/>
            <a:ext cx="7010400" cy="1065213"/>
          </a:xfrm>
          <a:prstGeom prst="rect">
            <a:avLst/>
          </a:prstGeom>
          <a:noFill/>
          <a:ln w="9525">
            <a:noFill/>
            <a:miter lim="800000"/>
            <a:headEnd/>
            <a:tailEnd/>
          </a:ln>
        </p:spPr>
        <p:txBody>
          <a:bodyPr anchor="ctr">
            <a:prstTxWarp prst="textNoShape">
              <a:avLst/>
            </a:prstTxWarp>
          </a:bodyPr>
          <a:lstStyle/>
          <a:p>
            <a:r>
              <a:rPr lang="en-US" sz="2800" b="1" dirty="0" smtClean="0">
                <a:solidFill>
                  <a:srgbClr val="008000"/>
                </a:solidFill>
                <a:ea typeface="Arial" charset="0"/>
                <a:cs typeface="Arial" charset="0"/>
              </a:rPr>
              <a:t>Medical imaging</a:t>
            </a:r>
          </a:p>
          <a:p>
            <a:r>
              <a:rPr lang="en-US" sz="2800" b="1" dirty="0" smtClean="0">
                <a:solidFill>
                  <a:srgbClr val="008000"/>
                </a:solidFill>
              </a:rPr>
              <a:t>From Wikipedia, the free encyclopedia</a:t>
            </a:r>
          </a:p>
          <a:p>
            <a:r>
              <a:rPr lang="en-US" sz="2800" b="1" dirty="0" smtClean="0">
                <a:solidFill>
                  <a:srgbClr val="00BD00"/>
                </a:solidFill>
                <a:ea typeface="Arial" charset="0"/>
                <a:cs typeface="Arial" charset="0"/>
              </a:rPr>
              <a:t> </a:t>
            </a:r>
            <a:endParaRPr lang="en-US" sz="2800" b="1" dirty="0">
              <a:solidFill>
                <a:srgbClr val="00BD00"/>
              </a:solidFill>
              <a:ea typeface="Arial" charset="0"/>
              <a:cs typeface="Arial" charset="0"/>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iterate type="lt">
                                    <p:tmPct val="10000"/>
                                  </p:iterate>
                                  <p:childTnLst>
                                    <p:animMotion origin="layout" path="M 3.61111E-6 3.33333E-6  C 0.06892 3.33333E-6  0.125 0.02847  0.125 0.06389  C 0.125 0.09907  0.06892 0.12777  3.61111E-6 0.12777  C -0.0691 0.12777  -0.125 0.09907  -0.125 0.06389  C -0.125 0.02847  -0.0691 3.33333E-6  3.61111E-6 3.33333E-6  Z " pathEditMode="relative">
                                      <p:cBhvr>
                                        <p:cTn id="6" dur="2000" fill="hold"/>
                                        <p:tgtEl>
                                          <p:spTgt spid="1853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6"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cxnSp>
        <p:nvCxnSpPr>
          <p:cNvPr id="43010"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43011" name="TextBox 5"/>
          <p:cNvSpPr txBox="1">
            <a:spLocks noChangeArrowheads="1"/>
          </p:cNvSpPr>
          <p:nvPr/>
        </p:nvSpPr>
        <p:spPr bwMode="auto">
          <a:xfrm>
            <a:off x="228600" y="1676400"/>
            <a:ext cx="4038600" cy="1384300"/>
          </a:xfrm>
          <a:prstGeom prst="rect">
            <a:avLst/>
          </a:prstGeom>
          <a:noFill/>
          <a:ln w="9525">
            <a:noFill/>
            <a:miter lim="800000"/>
            <a:headEnd/>
            <a:tailEnd/>
          </a:ln>
        </p:spPr>
        <p:txBody>
          <a:bodyPr>
            <a:prstTxWarp prst="textNoShape">
              <a:avLst/>
            </a:prstTxWarp>
            <a:spAutoFit/>
          </a:bodyPr>
          <a:lstStyle/>
          <a:p>
            <a:r>
              <a:rPr lang="en-US" sz="2400" b="1">
                <a:solidFill>
                  <a:srgbClr val="FF0000"/>
                </a:solidFill>
              </a:rPr>
              <a:t>X-rays </a:t>
            </a:r>
            <a:r>
              <a:rPr lang="en-US" sz="2000" b="1">
                <a:solidFill>
                  <a:srgbClr val="000090"/>
                </a:solidFill>
              </a:rPr>
              <a:t>are ionizing waves</a:t>
            </a:r>
          </a:p>
          <a:p>
            <a:r>
              <a:rPr lang="en-US" sz="2000" b="1">
                <a:solidFill>
                  <a:srgbClr val="000090"/>
                </a:solidFill>
              </a:rPr>
              <a:t> consisting of photons traveling at the speed of light with energy E=hf</a:t>
            </a:r>
          </a:p>
        </p:txBody>
      </p:sp>
      <p:pic>
        <p:nvPicPr>
          <p:cNvPr id="43012" name="Picture 6" descr="x-rays.jpg"/>
          <p:cNvPicPr>
            <a:picLocks noChangeAspect="1"/>
          </p:cNvPicPr>
          <p:nvPr/>
        </p:nvPicPr>
        <p:blipFill>
          <a:blip r:embed="rId2"/>
          <a:srcRect/>
          <a:stretch>
            <a:fillRect/>
          </a:stretch>
        </p:blipFill>
        <p:spPr bwMode="auto">
          <a:xfrm>
            <a:off x="7010400" y="4800600"/>
            <a:ext cx="2133600" cy="1600200"/>
          </a:xfrm>
          <a:prstGeom prst="rect">
            <a:avLst/>
          </a:prstGeom>
          <a:noFill/>
          <a:ln w="9525">
            <a:noFill/>
            <a:miter lim="800000"/>
            <a:headEnd/>
            <a:tailEnd/>
          </a:ln>
        </p:spPr>
      </p:pic>
      <p:pic>
        <p:nvPicPr>
          <p:cNvPr id="43013" name="Picture 7" descr="x-ray1.jpg"/>
          <p:cNvPicPr>
            <a:picLocks noChangeAspect="1"/>
          </p:cNvPicPr>
          <p:nvPr/>
        </p:nvPicPr>
        <p:blipFill>
          <a:blip r:embed="rId3"/>
          <a:srcRect/>
          <a:stretch>
            <a:fillRect/>
          </a:stretch>
        </p:blipFill>
        <p:spPr bwMode="auto">
          <a:xfrm>
            <a:off x="4800600" y="4800600"/>
            <a:ext cx="1981200" cy="1663700"/>
          </a:xfrm>
          <a:prstGeom prst="rect">
            <a:avLst/>
          </a:prstGeom>
          <a:noFill/>
          <a:ln w="9525">
            <a:noFill/>
            <a:miter lim="800000"/>
            <a:headEnd/>
            <a:tailEnd/>
          </a:ln>
        </p:spPr>
      </p:pic>
      <p:pic>
        <p:nvPicPr>
          <p:cNvPr id="43014" name="Picture 8" descr="WeekPic8.bmp"/>
          <p:cNvPicPr>
            <a:picLocks noChangeAspect="1"/>
          </p:cNvPicPr>
          <p:nvPr/>
        </p:nvPicPr>
        <p:blipFill>
          <a:blip r:embed="rId4"/>
          <a:srcRect/>
          <a:stretch>
            <a:fillRect/>
          </a:stretch>
        </p:blipFill>
        <p:spPr bwMode="auto">
          <a:xfrm>
            <a:off x="2667000" y="3429000"/>
            <a:ext cx="1828800" cy="3200400"/>
          </a:xfrm>
          <a:prstGeom prst="rect">
            <a:avLst/>
          </a:prstGeom>
          <a:noFill/>
          <a:ln w="9525">
            <a:noFill/>
            <a:miter lim="800000"/>
            <a:headEnd/>
            <a:tailEnd/>
          </a:ln>
        </p:spPr>
      </p:pic>
      <p:sp>
        <p:nvSpPr>
          <p:cNvPr id="43015" name="TextBox 9"/>
          <p:cNvSpPr txBox="1">
            <a:spLocks noChangeArrowheads="1"/>
          </p:cNvSpPr>
          <p:nvPr/>
        </p:nvSpPr>
        <p:spPr bwMode="auto">
          <a:xfrm>
            <a:off x="4267200" y="1676400"/>
            <a:ext cx="5095875" cy="1754188"/>
          </a:xfrm>
          <a:prstGeom prst="rect">
            <a:avLst/>
          </a:prstGeom>
          <a:noFill/>
          <a:ln w="9525">
            <a:noFill/>
            <a:miter lim="800000"/>
            <a:headEnd/>
            <a:tailEnd/>
          </a:ln>
        </p:spPr>
        <p:txBody>
          <a:bodyPr wrap="none">
            <a:prstTxWarp prst="textNoShape">
              <a:avLst/>
            </a:prstTxWarp>
            <a:spAutoFit/>
          </a:bodyPr>
          <a:lstStyle/>
          <a:p>
            <a:pPr marL="342900" indent="-342900">
              <a:buFont typeface="Arial" charset="0"/>
              <a:buChar char="•"/>
            </a:pPr>
            <a:r>
              <a:rPr lang="en-US" b="1">
                <a:solidFill>
                  <a:srgbClr val="000090"/>
                </a:solidFill>
              </a:rPr>
              <a:t>X-rays produced by a tube. </a:t>
            </a:r>
          </a:p>
          <a:p>
            <a:pPr marL="342900" indent="-342900">
              <a:buFont typeface="Arial" charset="0"/>
              <a:buChar char="•"/>
            </a:pPr>
            <a:r>
              <a:rPr lang="en-US" b="1">
                <a:solidFill>
                  <a:srgbClr val="000090"/>
                </a:solidFill>
              </a:rPr>
              <a:t>Filtered to removed undesired energy. </a:t>
            </a:r>
          </a:p>
          <a:p>
            <a:pPr marL="342900" indent="-342900">
              <a:buFont typeface="Arial" charset="0"/>
              <a:buChar char="•"/>
            </a:pPr>
            <a:r>
              <a:rPr lang="en-US" b="1">
                <a:solidFill>
                  <a:srgbClr val="000090"/>
                </a:solidFill>
              </a:rPr>
              <a:t>Restriction to illuminate organ of interest.</a:t>
            </a:r>
          </a:p>
          <a:p>
            <a:pPr marL="342900" indent="-342900">
              <a:buFont typeface="Arial" charset="0"/>
              <a:buChar char="•"/>
            </a:pPr>
            <a:r>
              <a:rPr lang="en-US" b="1">
                <a:solidFill>
                  <a:srgbClr val="000090"/>
                </a:solidFill>
              </a:rPr>
              <a:t>Grid removes scattered radiation. </a:t>
            </a:r>
          </a:p>
          <a:p>
            <a:pPr marL="342900" indent="-342900">
              <a:buFont typeface="Arial" charset="0"/>
              <a:buChar char="•"/>
            </a:pPr>
            <a:r>
              <a:rPr lang="en-US" b="1">
                <a:solidFill>
                  <a:srgbClr val="000090"/>
                </a:solidFill>
              </a:rPr>
              <a:t>Recording of image on electronic </a:t>
            </a:r>
          </a:p>
          <a:p>
            <a:pPr marL="342900" indent="-342900"/>
            <a:r>
              <a:rPr lang="en-US" b="1">
                <a:solidFill>
                  <a:srgbClr val="000090"/>
                </a:solidFill>
              </a:rPr>
              <a:t>      plate (or film).</a:t>
            </a:r>
          </a:p>
        </p:txBody>
      </p:sp>
      <p:pic>
        <p:nvPicPr>
          <p:cNvPr id="43016" name="Picture 10"/>
          <p:cNvPicPr>
            <a:picLocks noChangeAspect="1"/>
          </p:cNvPicPr>
          <p:nvPr/>
        </p:nvPicPr>
        <p:blipFill>
          <a:blip r:embed="rId5"/>
          <a:srcRect/>
          <a:stretch>
            <a:fillRect/>
          </a:stretch>
        </p:blipFill>
        <p:spPr bwMode="auto">
          <a:xfrm>
            <a:off x="0" y="3276600"/>
            <a:ext cx="2565400" cy="3581400"/>
          </a:xfrm>
          <a:prstGeom prst="rect">
            <a:avLst/>
          </a:prstGeom>
          <a:noFill/>
          <a:ln w="9525">
            <a:noFill/>
            <a:miter lim="800000"/>
            <a:headEnd/>
            <a:tailEnd/>
          </a:ln>
        </p:spPr>
      </p:pic>
      <p:pic>
        <p:nvPicPr>
          <p:cNvPr id="43017" name="Picture 11"/>
          <p:cNvPicPr>
            <a:picLocks noChangeAspect="1"/>
          </p:cNvPicPr>
          <p:nvPr/>
        </p:nvPicPr>
        <p:blipFill>
          <a:blip r:embed="rId6"/>
          <a:srcRect/>
          <a:stretch>
            <a:fillRect/>
          </a:stretch>
        </p:blipFill>
        <p:spPr bwMode="auto">
          <a:xfrm>
            <a:off x="4800600" y="3352800"/>
            <a:ext cx="2743200" cy="14859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cxnSp>
        <p:nvCxnSpPr>
          <p:cNvPr id="44034"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44035" name="TextBox 5"/>
          <p:cNvSpPr txBox="1">
            <a:spLocks noChangeArrowheads="1"/>
          </p:cNvSpPr>
          <p:nvPr/>
        </p:nvSpPr>
        <p:spPr bwMode="auto">
          <a:xfrm>
            <a:off x="0" y="1676400"/>
            <a:ext cx="5343525" cy="461963"/>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rPr>
              <a:t>Computed Tomography (3D X-rays)</a:t>
            </a:r>
          </a:p>
        </p:txBody>
      </p:sp>
      <p:sp>
        <p:nvSpPr>
          <p:cNvPr id="44036" name="TextBox 3"/>
          <p:cNvSpPr txBox="1">
            <a:spLocks noChangeArrowheads="1"/>
          </p:cNvSpPr>
          <p:nvPr/>
        </p:nvSpPr>
        <p:spPr bwMode="auto">
          <a:xfrm>
            <a:off x="-76200" y="1695450"/>
            <a:ext cx="8958263" cy="1200150"/>
          </a:xfrm>
          <a:prstGeom prst="rect">
            <a:avLst/>
          </a:prstGeom>
          <a:noFill/>
          <a:ln w="9525">
            <a:noFill/>
            <a:miter lim="800000"/>
            <a:headEnd/>
            <a:tailEnd/>
          </a:ln>
        </p:spPr>
        <p:txBody>
          <a:bodyPr wrap="none">
            <a:prstTxWarp prst="textNoShape">
              <a:avLst/>
            </a:prstTxWarp>
            <a:spAutoFit/>
          </a:bodyPr>
          <a:lstStyle/>
          <a:p>
            <a:r>
              <a:rPr lang="en-US" b="1" dirty="0">
                <a:solidFill>
                  <a:srgbClr val="000090"/>
                </a:solidFill>
              </a:rPr>
              <a:t>                                                                                   is a imaging method employing </a:t>
            </a:r>
          </a:p>
          <a:p>
            <a:r>
              <a:rPr lang="en-US" b="1" dirty="0">
                <a:solidFill>
                  <a:srgbClr val="000090"/>
                </a:solidFill>
              </a:rPr>
              <a:t>tomography created by computer.  Digital geometry processing is used to </a:t>
            </a:r>
          </a:p>
          <a:p>
            <a:r>
              <a:rPr lang="en-US" b="1" dirty="0">
                <a:solidFill>
                  <a:srgbClr val="000090"/>
                </a:solidFill>
              </a:rPr>
              <a:t>generate a 3D image of the inside of an object from a large series of 2D X-ray</a:t>
            </a:r>
          </a:p>
          <a:p>
            <a:r>
              <a:rPr lang="en-US" b="1" dirty="0">
                <a:solidFill>
                  <a:srgbClr val="000090"/>
                </a:solidFill>
              </a:rPr>
              <a:t> images taken around a single axis of rotation. </a:t>
            </a:r>
          </a:p>
        </p:txBody>
      </p:sp>
      <p:sp>
        <p:nvSpPr>
          <p:cNvPr id="44037" name="TextBox 4"/>
          <p:cNvSpPr txBox="1">
            <a:spLocks noChangeArrowheads="1"/>
          </p:cNvSpPr>
          <p:nvPr/>
        </p:nvSpPr>
        <p:spPr bwMode="auto">
          <a:xfrm>
            <a:off x="0" y="3505200"/>
            <a:ext cx="184150" cy="369888"/>
          </a:xfrm>
          <a:prstGeom prst="rect">
            <a:avLst/>
          </a:prstGeom>
          <a:noFill/>
          <a:ln w="9525">
            <a:noFill/>
            <a:miter lim="800000"/>
            <a:headEnd/>
            <a:tailEnd/>
          </a:ln>
        </p:spPr>
        <p:txBody>
          <a:bodyPr wrap="none">
            <a:prstTxWarp prst="textNoShape">
              <a:avLst/>
            </a:prstTxWarp>
            <a:spAutoFit/>
          </a:bodyPr>
          <a:lstStyle/>
          <a:p>
            <a:r>
              <a:rPr lang="en-US"/>
              <a:t>  </a:t>
            </a:r>
          </a:p>
        </p:txBody>
      </p:sp>
      <p:pic>
        <p:nvPicPr>
          <p:cNvPr id="44038" name="Picture 6" descr="WeekPic10.bmp"/>
          <p:cNvPicPr>
            <a:picLocks noChangeAspect="1"/>
          </p:cNvPicPr>
          <p:nvPr/>
        </p:nvPicPr>
        <p:blipFill>
          <a:blip r:embed="rId2"/>
          <a:srcRect/>
          <a:stretch>
            <a:fillRect/>
          </a:stretch>
        </p:blipFill>
        <p:spPr bwMode="auto">
          <a:xfrm>
            <a:off x="76200" y="3124200"/>
            <a:ext cx="3200400" cy="3733800"/>
          </a:xfrm>
          <a:prstGeom prst="rect">
            <a:avLst/>
          </a:prstGeom>
          <a:noFill/>
          <a:ln w="9525">
            <a:noFill/>
            <a:miter lim="800000"/>
            <a:headEnd/>
            <a:tailEnd/>
          </a:ln>
        </p:spPr>
      </p:pic>
      <p:pic>
        <p:nvPicPr>
          <p:cNvPr id="44039" name="Picture 7" descr="WeekPic9.bmp"/>
          <p:cNvPicPr>
            <a:picLocks noChangeAspect="1"/>
          </p:cNvPicPr>
          <p:nvPr/>
        </p:nvPicPr>
        <p:blipFill>
          <a:blip r:embed="rId3"/>
          <a:srcRect/>
          <a:stretch>
            <a:fillRect/>
          </a:stretch>
        </p:blipFill>
        <p:spPr bwMode="auto">
          <a:xfrm>
            <a:off x="4267200" y="2667000"/>
            <a:ext cx="4441825" cy="1873250"/>
          </a:xfrm>
          <a:prstGeom prst="rect">
            <a:avLst/>
          </a:prstGeom>
          <a:noFill/>
          <a:ln w="9525">
            <a:noFill/>
            <a:miter lim="800000"/>
            <a:headEnd/>
            <a:tailEnd/>
          </a:ln>
        </p:spPr>
      </p:pic>
      <p:pic>
        <p:nvPicPr>
          <p:cNvPr id="44040" name="Picture 9"/>
          <p:cNvPicPr>
            <a:picLocks noChangeAspect="1"/>
          </p:cNvPicPr>
          <p:nvPr/>
        </p:nvPicPr>
        <p:blipFill>
          <a:blip r:embed="rId4"/>
          <a:srcRect/>
          <a:stretch>
            <a:fillRect/>
          </a:stretch>
        </p:blipFill>
        <p:spPr bwMode="auto">
          <a:xfrm>
            <a:off x="3810000" y="4572000"/>
            <a:ext cx="1981200" cy="1916113"/>
          </a:xfrm>
          <a:prstGeom prst="rect">
            <a:avLst/>
          </a:prstGeom>
          <a:noFill/>
          <a:ln w="9525">
            <a:noFill/>
            <a:miter lim="800000"/>
            <a:headEnd/>
            <a:tailEnd/>
          </a:ln>
        </p:spPr>
      </p:pic>
      <p:pic>
        <p:nvPicPr>
          <p:cNvPr id="44041" name="Picture 10"/>
          <p:cNvPicPr>
            <a:picLocks noChangeAspect="1"/>
          </p:cNvPicPr>
          <p:nvPr/>
        </p:nvPicPr>
        <p:blipFill>
          <a:blip r:embed="rId5"/>
          <a:srcRect/>
          <a:stretch>
            <a:fillRect/>
          </a:stretch>
        </p:blipFill>
        <p:spPr bwMode="auto">
          <a:xfrm>
            <a:off x="6248400" y="4495800"/>
            <a:ext cx="1947863" cy="1981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1676400"/>
            <a:ext cx="7429500" cy="4267200"/>
          </a:xfrm>
          <a:prstGeom prst="rect">
            <a:avLst/>
          </a:prstGeom>
        </p:spPr>
      </p:pic>
      <p:sp>
        <p:nvSpPr>
          <p:cNvPr id="3" name="TextBox 5"/>
          <p:cNvSpPr txBox="1">
            <a:spLocks noChangeArrowheads="1"/>
          </p:cNvSpPr>
          <p:nvPr/>
        </p:nvSpPr>
        <p:spPr bwMode="auto">
          <a:xfrm>
            <a:off x="3048000" y="990600"/>
            <a:ext cx="2527555" cy="461665"/>
          </a:xfrm>
          <a:prstGeom prst="rect">
            <a:avLst/>
          </a:prstGeom>
          <a:noFill/>
          <a:ln w="9525">
            <a:noFill/>
            <a:miter lim="800000"/>
            <a:headEnd/>
            <a:tailEnd/>
          </a:ln>
        </p:spPr>
        <p:txBody>
          <a:bodyPr wrap="none">
            <a:prstTxWarp prst="textNoShape">
              <a:avLst/>
            </a:prstTxWarp>
            <a:spAutoFit/>
          </a:bodyPr>
          <a:lstStyle/>
          <a:p>
            <a:r>
              <a:rPr lang="en-US" sz="2400" b="1" dirty="0" smtClean="0">
                <a:solidFill>
                  <a:srgbClr val="FF0000"/>
                </a:solidFill>
              </a:rPr>
              <a:t>SPECT and PET</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cxnSp>
        <p:nvCxnSpPr>
          <p:cNvPr id="45058"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45059" name="TextBox 5"/>
          <p:cNvSpPr txBox="1">
            <a:spLocks noChangeArrowheads="1"/>
          </p:cNvSpPr>
          <p:nvPr/>
        </p:nvSpPr>
        <p:spPr bwMode="auto">
          <a:xfrm>
            <a:off x="304800" y="1524000"/>
            <a:ext cx="8469313" cy="461963"/>
          </a:xfrm>
          <a:prstGeom prst="rect">
            <a:avLst/>
          </a:prstGeom>
          <a:noFill/>
          <a:ln w="9525">
            <a:noFill/>
            <a:miter lim="800000"/>
            <a:headEnd/>
            <a:tailEnd/>
          </a:ln>
        </p:spPr>
        <p:txBody>
          <a:bodyPr wrap="none">
            <a:prstTxWarp prst="textNoShape">
              <a:avLst/>
            </a:prstTxWarp>
            <a:spAutoFit/>
          </a:bodyPr>
          <a:lstStyle/>
          <a:p>
            <a:r>
              <a:rPr lang="en-US" sz="2400" b="1" dirty="0">
                <a:solidFill>
                  <a:srgbClr val="FF0000"/>
                </a:solidFill>
              </a:rPr>
              <a:t>SPECT=Single-Photon Emission Computed Tomography</a:t>
            </a:r>
          </a:p>
        </p:txBody>
      </p:sp>
      <p:sp>
        <p:nvSpPr>
          <p:cNvPr id="45060" name="TextBox 3"/>
          <p:cNvSpPr txBox="1">
            <a:spLocks noChangeArrowheads="1"/>
          </p:cNvSpPr>
          <p:nvPr/>
        </p:nvSpPr>
        <p:spPr bwMode="auto">
          <a:xfrm>
            <a:off x="165100" y="1905000"/>
            <a:ext cx="8548688" cy="3970338"/>
          </a:xfrm>
          <a:prstGeom prst="rect">
            <a:avLst/>
          </a:prstGeom>
          <a:noFill/>
          <a:ln w="9525">
            <a:noFill/>
            <a:miter lim="800000"/>
            <a:headEnd/>
            <a:tailEnd/>
          </a:ln>
        </p:spPr>
        <p:txBody>
          <a:bodyPr wrap="none">
            <a:prstTxWarp prst="textNoShape">
              <a:avLst/>
            </a:prstTxWarp>
            <a:spAutoFit/>
          </a:bodyPr>
          <a:lstStyle/>
          <a:p>
            <a:r>
              <a:rPr lang="en-US" b="1">
                <a:solidFill>
                  <a:srgbClr val="000090"/>
                </a:solidFill>
              </a:rPr>
              <a:t>is a nuclear medicine tomographic imaging technique using gamma rays for </a:t>
            </a:r>
          </a:p>
          <a:p>
            <a:r>
              <a:rPr lang="en-US" b="1">
                <a:solidFill>
                  <a:srgbClr val="000090"/>
                </a:solidFill>
              </a:rPr>
              <a:t>measuring the blood flow to the brain.  </a:t>
            </a:r>
            <a:endParaRPr lang="en-US" b="1"/>
          </a:p>
          <a:p>
            <a:endParaRPr lang="en-US" b="1">
              <a:solidFill>
                <a:srgbClr val="000090"/>
              </a:solidFill>
            </a:endParaRPr>
          </a:p>
          <a:p>
            <a:r>
              <a:rPr lang="en-US" b="1">
                <a:solidFill>
                  <a:srgbClr val="000090"/>
                </a:solidFill>
              </a:rPr>
              <a:t>Radio-labeled chemical (ECD or </a:t>
            </a:r>
          </a:p>
          <a:p>
            <a:r>
              <a:rPr lang="en-US" b="1">
                <a:solidFill>
                  <a:srgbClr val="000090"/>
                </a:solidFill>
              </a:rPr>
              <a:t>HMPAO) is quickly injected at time of</a:t>
            </a:r>
          </a:p>
          <a:p>
            <a:r>
              <a:rPr lang="en-US" b="1">
                <a:solidFill>
                  <a:srgbClr val="000090"/>
                </a:solidFill>
              </a:rPr>
              <a:t>seizure onset to detect the region of </a:t>
            </a:r>
          </a:p>
          <a:p>
            <a:r>
              <a:rPr lang="en-US" b="1">
                <a:solidFill>
                  <a:srgbClr val="000090"/>
                </a:solidFill>
              </a:rPr>
              <a:t>increased blood flow, which is </a:t>
            </a:r>
          </a:p>
          <a:p>
            <a:r>
              <a:rPr lang="en-US" b="1">
                <a:solidFill>
                  <a:srgbClr val="000090"/>
                </a:solidFill>
              </a:rPr>
              <a:t>associated with seizure activity. </a:t>
            </a:r>
          </a:p>
          <a:p>
            <a:endParaRPr lang="en-US" b="1">
              <a:solidFill>
                <a:srgbClr val="000090"/>
              </a:solidFill>
            </a:endParaRPr>
          </a:p>
          <a:p>
            <a:r>
              <a:rPr lang="en-US" b="1">
                <a:solidFill>
                  <a:srgbClr val="000090"/>
                </a:solidFill>
              </a:rPr>
              <a:t>By comparing the ictal scan (imaged </a:t>
            </a:r>
          </a:p>
          <a:p>
            <a:r>
              <a:rPr lang="en-US" b="1">
                <a:solidFill>
                  <a:srgbClr val="000090"/>
                </a:solidFill>
              </a:rPr>
              <a:t>during seizure) and the interictal scan</a:t>
            </a:r>
          </a:p>
          <a:p>
            <a:r>
              <a:rPr lang="en-US" b="1">
                <a:solidFill>
                  <a:srgbClr val="000090"/>
                </a:solidFill>
              </a:rPr>
              <a:t> (imaged without seizure), the regions </a:t>
            </a:r>
          </a:p>
          <a:p>
            <a:r>
              <a:rPr lang="en-US" b="1">
                <a:solidFill>
                  <a:srgbClr val="000090"/>
                </a:solidFill>
              </a:rPr>
              <a:t>of activation in the brain are detected</a:t>
            </a:r>
          </a:p>
          <a:p>
            <a:r>
              <a:rPr lang="en-US" b="1">
                <a:solidFill>
                  <a:srgbClr val="000090"/>
                </a:solidFill>
              </a:rPr>
              <a:t> to locate the seizure origin. </a:t>
            </a:r>
            <a:endParaRPr lang="en-US">
              <a:solidFill>
                <a:srgbClr val="000090"/>
              </a:solidFill>
            </a:endParaRPr>
          </a:p>
        </p:txBody>
      </p:sp>
      <p:sp>
        <p:nvSpPr>
          <p:cNvPr id="45061" name="Rectangle 6"/>
          <p:cNvSpPr>
            <a:spLocks noChangeArrowheads="1"/>
          </p:cNvSpPr>
          <p:nvPr/>
        </p:nvSpPr>
        <p:spPr bwMode="auto">
          <a:xfrm>
            <a:off x="304800" y="6172200"/>
            <a:ext cx="5715000" cy="369888"/>
          </a:xfrm>
          <a:prstGeom prst="rect">
            <a:avLst/>
          </a:prstGeom>
          <a:noFill/>
          <a:ln w="9525">
            <a:noFill/>
            <a:miter lim="800000"/>
            <a:headEnd/>
            <a:tailEnd/>
          </a:ln>
        </p:spPr>
        <p:txBody>
          <a:bodyPr>
            <a:prstTxWarp prst="textNoShape">
              <a:avLst/>
            </a:prstTxWarp>
            <a:spAutoFit/>
          </a:bodyPr>
          <a:lstStyle/>
          <a:p>
            <a:r>
              <a:rPr lang="en-US" dirty="0">
                <a:solidFill>
                  <a:srgbClr val="000090"/>
                </a:solidFill>
              </a:rPr>
              <a:t>http://</a:t>
            </a:r>
            <a:r>
              <a:rPr lang="en-US" dirty="0" err="1">
                <a:solidFill>
                  <a:srgbClr val="000090"/>
                </a:solidFill>
              </a:rPr>
              <a:t>www.youtube.com/watch?v</a:t>
            </a:r>
            <a:r>
              <a:rPr lang="en-US" dirty="0">
                <a:solidFill>
                  <a:srgbClr val="000090"/>
                </a:solidFill>
              </a:rPr>
              <a:t>=l6V6VLxQlkY</a:t>
            </a:r>
          </a:p>
        </p:txBody>
      </p:sp>
      <p:pic>
        <p:nvPicPr>
          <p:cNvPr id="45062" name="Picture 7"/>
          <p:cNvPicPr>
            <a:picLocks noChangeAspect="1"/>
          </p:cNvPicPr>
          <p:nvPr/>
        </p:nvPicPr>
        <p:blipFill>
          <a:blip r:embed="rId2"/>
          <a:srcRect/>
          <a:stretch>
            <a:fillRect/>
          </a:stretch>
        </p:blipFill>
        <p:spPr bwMode="auto">
          <a:xfrm>
            <a:off x="4343400" y="2519363"/>
            <a:ext cx="4800600" cy="35385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cxnSp>
        <p:nvCxnSpPr>
          <p:cNvPr id="46082"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46083" name="TextBox 5"/>
          <p:cNvSpPr txBox="1">
            <a:spLocks noChangeArrowheads="1"/>
          </p:cNvSpPr>
          <p:nvPr/>
        </p:nvSpPr>
        <p:spPr bwMode="auto">
          <a:xfrm>
            <a:off x="304800" y="1600200"/>
            <a:ext cx="5595938" cy="461963"/>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rPr>
              <a:t>PET=Positron Emission Tomography</a:t>
            </a:r>
          </a:p>
        </p:txBody>
      </p:sp>
      <p:sp>
        <p:nvSpPr>
          <p:cNvPr id="46084" name="TextBox 4"/>
          <p:cNvSpPr txBox="1">
            <a:spLocks noChangeArrowheads="1"/>
          </p:cNvSpPr>
          <p:nvPr/>
        </p:nvSpPr>
        <p:spPr bwMode="auto">
          <a:xfrm>
            <a:off x="228600" y="3048000"/>
            <a:ext cx="6405563" cy="3140075"/>
          </a:xfrm>
          <a:prstGeom prst="rect">
            <a:avLst/>
          </a:prstGeom>
          <a:noFill/>
          <a:ln w="9525">
            <a:noFill/>
            <a:miter lim="800000"/>
            <a:headEnd/>
            <a:tailEnd/>
          </a:ln>
        </p:spPr>
        <p:txBody>
          <a:bodyPr wrap="none">
            <a:prstTxWarp prst="textNoShape">
              <a:avLst/>
            </a:prstTxWarp>
            <a:spAutoFit/>
          </a:bodyPr>
          <a:lstStyle/>
          <a:p>
            <a:r>
              <a:rPr lang="en-US" b="1">
                <a:solidFill>
                  <a:srgbClr val="000090"/>
                </a:solidFill>
              </a:rPr>
              <a:t>FDG: Fluorodeoxyglucose (similar to Glucose). </a:t>
            </a:r>
          </a:p>
          <a:p>
            <a:endParaRPr lang="en-US" b="1">
              <a:solidFill>
                <a:srgbClr val="000090"/>
              </a:solidFill>
            </a:endParaRPr>
          </a:p>
          <a:p>
            <a:r>
              <a:rPr lang="en-US" b="1">
                <a:solidFill>
                  <a:srgbClr val="000090"/>
                </a:solidFill>
              </a:rPr>
              <a:t>Brain uses glucose as major source of energy. </a:t>
            </a:r>
          </a:p>
          <a:p>
            <a:r>
              <a:rPr lang="en-US" b="1">
                <a:solidFill>
                  <a:srgbClr val="000090"/>
                </a:solidFill>
              </a:rPr>
              <a:t>Normal brain picks up FDG in a large amount. </a:t>
            </a:r>
          </a:p>
          <a:p>
            <a:endParaRPr lang="en-US" b="1">
              <a:solidFill>
                <a:srgbClr val="000090"/>
              </a:solidFill>
            </a:endParaRPr>
          </a:p>
          <a:p>
            <a:r>
              <a:rPr lang="en-US" b="1">
                <a:solidFill>
                  <a:srgbClr val="000090"/>
                </a:solidFill>
              </a:rPr>
              <a:t>In epilepsy, the brain cell (neuron) does not function </a:t>
            </a:r>
          </a:p>
          <a:p>
            <a:r>
              <a:rPr lang="en-US" b="1">
                <a:solidFill>
                  <a:srgbClr val="000090"/>
                </a:solidFill>
              </a:rPr>
              <a:t>right or the neurons are lost due to a variety of reasons.</a:t>
            </a:r>
          </a:p>
          <a:p>
            <a:endParaRPr lang="en-US" b="1">
              <a:solidFill>
                <a:srgbClr val="000090"/>
              </a:solidFill>
            </a:endParaRPr>
          </a:p>
          <a:p>
            <a:r>
              <a:rPr lang="en-US" b="1">
                <a:solidFill>
                  <a:srgbClr val="000090"/>
                </a:solidFill>
              </a:rPr>
              <a:t>FDG-PET scan detects the regions of brain where the </a:t>
            </a:r>
          </a:p>
          <a:p>
            <a:r>
              <a:rPr lang="en-US" b="1">
                <a:solidFill>
                  <a:srgbClr val="000090"/>
                </a:solidFill>
              </a:rPr>
              <a:t>Glucose uptake is low (hypo-metabolism), which is often </a:t>
            </a:r>
          </a:p>
          <a:p>
            <a:r>
              <a:rPr lang="en-US" b="1">
                <a:solidFill>
                  <a:srgbClr val="000090"/>
                </a:solidFill>
              </a:rPr>
              <a:t>associated with the site of seizure origin.</a:t>
            </a:r>
            <a:endParaRPr lang="en-US">
              <a:solidFill>
                <a:srgbClr val="000090"/>
              </a:solidFill>
            </a:endParaRPr>
          </a:p>
        </p:txBody>
      </p:sp>
      <p:sp>
        <p:nvSpPr>
          <p:cNvPr id="46085" name="TextBox 7"/>
          <p:cNvSpPr txBox="1">
            <a:spLocks noChangeArrowheads="1"/>
          </p:cNvSpPr>
          <p:nvPr/>
        </p:nvSpPr>
        <p:spPr bwMode="auto">
          <a:xfrm>
            <a:off x="609600" y="1752600"/>
            <a:ext cx="8650288" cy="1477963"/>
          </a:xfrm>
          <a:prstGeom prst="rect">
            <a:avLst/>
          </a:prstGeom>
          <a:noFill/>
          <a:ln w="9525">
            <a:noFill/>
            <a:miter lim="800000"/>
            <a:headEnd/>
            <a:tailEnd/>
          </a:ln>
        </p:spPr>
        <p:txBody>
          <a:bodyPr wrap="none">
            <a:prstTxWarp prst="textNoShape">
              <a:avLst/>
            </a:prstTxWarp>
            <a:spAutoFit/>
          </a:bodyPr>
          <a:lstStyle/>
          <a:p>
            <a:r>
              <a:rPr lang="en-US" dirty="0">
                <a:solidFill>
                  <a:srgbClr val="000090"/>
                </a:solidFill>
              </a:rPr>
              <a:t>                                                                                    </a:t>
            </a:r>
            <a:r>
              <a:rPr lang="en-US" b="1" dirty="0">
                <a:solidFill>
                  <a:srgbClr val="000090"/>
                </a:solidFill>
              </a:rPr>
              <a:t>is a functional imaging </a:t>
            </a:r>
          </a:p>
          <a:p>
            <a:r>
              <a:rPr lang="en-US" b="1" dirty="0">
                <a:solidFill>
                  <a:srgbClr val="000090"/>
                </a:solidFill>
              </a:rPr>
              <a:t>technique to extensively study the relationship between energy consumption </a:t>
            </a:r>
          </a:p>
          <a:p>
            <a:r>
              <a:rPr lang="en-US" b="1" dirty="0">
                <a:solidFill>
                  <a:srgbClr val="000090"/>
                </a:solidFill>
              </a:rPr>
              <a:t>and neuronal activity. It uses positron-emitting radioactive tracers that are</a:t>
            </a:r>
            <a:endParaRPr lang="en-US" b="1" dirty="0" smtClean="0">
              <a:solidFill>
                <a:srgbClr val="000090"/>
              </a:solidFill>
            </a:endParaRPr>
          </a:p>
          <a:p>
            <a:r>
              <a:rPr lang="en-US" b="1" dirty="0" smtClean="0">
                <a:solidFill>
                  <a:srgbClr val="000090"/>
                </a:solidFill>
              </a:rPr>
              <a:t>attached </a:t>
            </a:r>
            <a:r>
              <a:rPr lang="en-US" b="1" dirty="0">
                <a:solidFill>
                  <a:srgbClr val="000090"/>
                </a:solidFill>
              </a:rPr>
              <a:t>to molecules that enter biological pathways of interest. </a:t>
            </a:r>
          </a:p>
          <a:p>
            <a:r>
              <a:rPr lang="en-US" b="1" dirty="0">
                <a:solidFill>
                  <a:srgbClr val="000090"/>
                </a:solidFill>
              </a:rPr>
              <a:t>   </a:t>
            </a:r>
          </a:p>
        </p:txBody>
      </p:sp>
      <p:pic>
        <p:nvPicPr>
          <p:cNvPr id="46086" name="Picture 8"/>
          <p:cNvPicPr>
            <a:picLocks noChangeAspect="1"/>
          </p:cNvPicPr>
          <p:nvPr/>
        </p:nvPicPr>
        <p:blipFill>
          <a:blip r:embed="rId2"/>
          <a:srcRect/>
          <a:stretch>
            <a:fillRect/>
          </a:stretch>
        </p:blipFill>
        <p:spPr bwMode="auto">
          <a:xfrm>
            <a:off x="7239000" y="4419600"/>
            <a:ext cx="1854200" cy="2057400"/>
          </a:xfrm>
          <a:prstGeom prst="rect">
            <a:avLst/>
          </a:prstGeom>
          <a:noFill/>
          <a:ln w="9525">
            <a:noFill/>
            <a:miter lim="800000"/>
            <a:headEnd/>
            <a:tailEnd/>
          </a:ln>
        </p:spPr>
      </p:pic>
      <p:pic>
        <p:nvPicPr>
          <p:cNvPr id="46087" name="Picture 9"/>
          <p:cNvPicPr>
            <a:picLocks noChangeAspect="1"/>
          </p:cNvPicPr>
          <p:nvPr/>
        </p:nvPicPr>
        <p:blipFill>
          <a:blip r:embed="rId3"/>
          <a:srcRect/>
          <a:stretch>
            <a:fillRect/>
          </a:stretch>
        </p:blipFill>
        <p:spPr bwMode="auto">
          <a:xfrm>
            <a:off x="6019800" y="2895600"/>
            <a:ext cx="1778000" cy="1828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cxnSp>
        <p:nvCxnSpPr>
          <p:cNvPr id="47106"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pic>
        <p:nvPicPr>
          <p:cNvPr id="47107" name="Picture 4" descr="ImageRew13.bmp"/>
          <p:cNvPicPr>
            <a:picLocks noChangeAspect="1"/>
          </p:cNvPicPr>
          <p:nvPr/>
        </p:nvPicPr>
        <p:blipFill>
          <a:blip r:embed="rId2"/>
          <a:srcRect/>
          <a:stretch>
            <a:fillRect/>
          </a:stretch>
        </p:blipFill>
        <p:spPr bwMode="auto">
          <a:xfrm>
            <a:off x="3352800" y="2165350"/>
            <a:ext cx="5715000" cy="4235450"/>
          </a:xfrm>
          <a:prstGeom prst="rect">
            <a:avLst/>
          </a:prstGeom>
          <a:noFill/>
          <a:ln w="9525">
            <a:noFill/>
            <a:miter lim="800000"/>
            <a:headEnd/>
            <a:tailEnd/>
          </a:ln>
        </p:spPr>
      </p:pic>
      <p:pic>
        <p:nvPicPr>
          <p:cNvPr id="47108" name="Picture 3"/>
          <p:cNvPicPr>
            <a:picLocks noChangeAspect="1"/>
          </p:cNvPicPr>
          <p:nvPr/>
        </p:nvPicPr>
        <p:blipFill>
          <a:blip r:embed="rId3"/>
          <a:srcRect/>
          <a:stretch>
            <a:fillRect/>
          </a:stretch>
        </p:blipFill>
        <p:spPr bwMode="auto">
          <a:xfrm>
            <a:off x="76200" y="2209800"/>
            <a:ext cx="3200400" cy="2971800"/>
          </a:xfrm>
          <a:prstGeom prst="rect">
            <a:avLst/>
          </a:prstGeom>
          <a:noFill/>
          <a:ln w="9525">
            <a:noFill/>
            <a:miter lim="800000"/>
            <a:headEnd/>
            <a:tailEnd/>
          </a:ln>
        </p:spPr>
      </p:pic>
      <p:sp>
        <p:nvSpPr>
          <p:cNvPr id="47109" name="TextBox 5"/>
          <p:cNvSpPr txBox="1">
            <a:spLocks noChangeArrowheads="1"/>
          </p:cNvSpPr>
          <p:nvPr/>
        </p:nvSpPr>
        <p:spPr bwMode="auto">
          <a:xfrm>
            <a:off x="5267325" y="1671638"/>
            <a:ext cx="1895475" cy="461962"/>
          </a:xfrm>
          <a:prstGeom prst="rect">
            <a:avLst/>
          </a:prstGeom>
          <a:noFill/>
          <a:ln w="9525">
            <a:noFill/>
            <a:miter lim="800000"/>
            <a:headEnd/>
            <a:tailEnd/>
          </a:ln>
        </p:spPr>
        <p:txBody>
          <a:bodyPr wrap="none">
            <a:prstTxWarp prst="textNoShape">
              <a:avLst/>
            </a:prstTxWarp>
            <a:spAutoFit/>
          </a:bodyPr>
          <a:lstStyle/>
          <a:p>
            <a:r>
              <a:rPr lang="en-US" sz="2400" b="1">
                <a:solidFill>
                  <a:srgbClr val="000090"/>
                </a:solidFill>
              </a:rPr>
              <a:t>PET tracers</a:t>
            </a:r>
          </a:p>
        </p:txBody>
      </p:sp>
      <p:sp>
        <p:nvSpPr>
          <p:cNvPr id="47110" name="TextBox 6"/>
          <p:cNvSpPr txBox="1">
            <a:spLocks noChangeArrowheads="1"/>
          </p:cNvSpPr>
          <p:nvPr/>
        </p:nvSpPr>
        <p:spPr bwMode="auto">
          <a:xfrm>
            <a:off x="588963" y="1676400"/>
            <a:ext cx="2306637" cy="461963"/>
          </a:xfrm>
          <a:prstGeom prst="rect">
            <a:avLst/>
          </a:prstGeom>
          <a:noFill/>
          <a:ln w="9525">
            <a:noFill/>
            <a:miter lim="800000"/>
            <a:headEnd/>
            <a:tailEnd/>
          </a:ln>
        </p:spPr>
        <p:txBody>
          <a:bodyPr wrap="none">
            <a:prstTxWarp prst="textNoShape">
              <a:avLst/>
            </a:prstTxWarp>
            <a:spAutoFit/>
          </a:bodyPr>
          <a:lstStyle/>
          <a:p>
            <a:r>
              <a:rPr lang="en-US" sz="2400" b="1">
                <a:solidFill>
                  <a:srgbClr val="000090"/>
                </a:solidFill>
              </a:rPr>
              <a:t>PET measures</a:t>
            </a:r>
          </a:p>
        </p:txBody>
      </p:sp>
      <p:sp>
        <p:nvSpPr>
          <p:cNvPr id="47111" name="TextBox 7"/>
          <p:cNvSpPr txBox="1">
            <a:spLocks noChangeArrowheads="1"/>
          </p:cNvSpPr>
          <p:nvPr/>
        </p:nvSpPr>
        <p:spPr bwMode="auto">
          <a:xfrm>
            <a:off x="152400" y="5181600"/>
            <a:ext cx="3187700" cy="1169988"/>
          </a:xfrm>
          <a:prstGeom prst="rect">
            <a:avLst/>
          </a:prstGeom>
          <a:noFill/>
          <a:ln w="9525">
            <a:noFill/>
            <a:miter lim="800000"/>
            <a:headEnd/>
            <a:tailEnd/>
          </a:ln>
        </p:spPr>
        <p:txBody>
          <a:bodyPr wrap="none">
            <a:prstTxWarp prst="textNoShape">
              <a:avLst/>
            </a:prstTxWarp>
            <a:spAutoFit/>
          </a:bodyPr>
          <a:lstStyle/>
          <a:p>
            <a:r>
              <a:rPr lang="en-US" sz="1400" b="1">
                <a:solidFill>
                  <a:srgbClr val="000090"/>
                </a:solidFill>
              </a:rPr>
              <a:t>Reduced Cerebral Blood Flow</a:t>
            </a:r>
          </a:p>
          <a:p>
            <a:r>
              <a:rPr lang="en-US" sz="1400" b="1">
                <a:solidFill>
                  <a:srgbClr val="000090"/>
                </a:solidFill>
              </a:rPr>
              <a:t>(CBF) and elevated compensatory</a:t>
            </a:r>
          </a:p>
          <a:p>
            <a:r>
              <a:rPr lang="en-US" sz="1400" b="1">
                <a:solidFill>
                  <a:srgbClr val="000090"/>
                </a:solidFill>
              </a:rPr>
              <a:t>Oxygen Extraction (OEF) before</a:t>
            </a:r>
          </a:p>
          <a:p>
            <a:r>
              <a:rPr lang="en-US" sz="1400" b="1">
                <a:solidFill>
                  <a:srgbClr val="000090"/>
                </a:solidFill>
              </a:rPr>
              <a:t>and after carotid artery angioplasty</a:t>
            </a:r>
          </a:p>
          <a:p>
            <a:r>
              <a:rPr lang="en-US" sz="1400" b="1">
                <a:solidFill>
                  <a:srgbClr val="000090"/>
                </a:solidFill>
              </a:rPr>
              <a:t>(stroke risk)</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cxnSp>
        <p:nvCxnSpPr>
          <p:cNvPr id="48130"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48131" name="TextBox 5"/>
          <p:cNvSpPr txBox="1">
            <a:spLocks noChangeArrowheads="1"/>
          </p:cNvSpPr>
          <p:nvPr/>
        </p:nvSpPr>
        <p:spPr bwMode="auto">
          <a:xfrm>
            <a:off x="0" y="2133600"/>
            <a:ext cx="9128125" cy="4154488"/>
          </a:xfrm>
          <a:prstGeom prst="rect">
            <a:avLst/>
          </a:prstGeom>
          <a:noFill/>
          <a:ln w="9525">
            <a:noFill/>
            <a:miter lim="800000"/>
            <a:headEnd/>
            <a:tailEnd/>
          </a:ln>
        </p:spPr>
        <p:txBody>
          <a:bodyPr wrap="none">
            <a:prstTxWarp prst="textNoShape">
              <a:avLst/>
            </a:prstTxWarp>
            <a:spAutoFit/>
          </a:bodyPr>
          <a:lstStyle/>
          <a:p>
            <a:r>
              <a:rPr lang="en-US" sz="2400" b="1">
                <a:solidFill>
                  <a:srgbClr val="000090"/>
                </a:solidFill>
              </a:rPr>
              <a:t>PET and SPECT scan is different from CT, MRI or Ultrasound, </a:t>
            </a:r>
          </a:p>
          <a:p>
            <a:r>
              <a:rPr lang="en-US" sz="2400" b="1">
                <a:solidFill>
                  <a:srgbClr val="000090"/>
                </a:solidFill>
              </a:rPr>
              <a:t>which detect structure changes and anatomy, can provide</a:t>
            </a:r>
          </a:p>
          <a:p>
            <a:r>
              <a:rPr lang="en-US" sz="2400" b="1">
                <a:solidFill>
                  <a:srgbClr val="000090"/>
                </a:solidFill>
              </a:rPr>
              <a:t> physiological and molecular information of brain.</a:t>
            </a:r>
          </a:p>
          <a:p>
            <a:endParaRPr lang="en-US" sz="2400" b="1">
              <a:solidFill>
                <a:srgbClr val="000090"/>
              </a:solidFill>
            </a:endParaRPr>
          </a:p>
          <a:p>
            <a:r>
              <a:rPr lang="en-US" sz="2400" b="1">
                <a:solidFill>
                  <a:srgbClr val="000090"/>
                </a:solidFill>
              </a:rPr>
              <a:t>PET and SPECT are clinically indicated for pre-surgical </a:t>
            </a:r>
          </a:p>
          <a:p>
            <a:r>
              <a:rPr lang="en-US" sz="2400" b="1">
                <a:solidFill>
                  <a:srgbClr val="000090"/>
                </a:solidFill>
              </a:rPr>
              <a:t>localization of seizure origin. They are covered by most </a:t>
            </a:r>
          </a:p>
          <a:p>
            <a:r>
              <a:rPr lang="en-US" sz="2400" b="1">
                <a:solidFill>
                  <a:srgbClr val="000090"/>
                </a:solidFill>
              </a:rPr>
              <a:t>insurance providers. </a:t>
            </a:r>
          </a:p>
          <a:p>
            <a:endParaRPr lang="en-US" sz="2400" b="1">
              <a:solidFill>
                <a:srgbClr val="000090"/>
              </a:solidFill>
            </a:endParaRPr>
          </a:p>
          <a:p>
            <a:r>
              <a:rPr lang="en-US" sz="2400" b="1">
                <a:solidFill>
                  <a:srgbClr val="000090"/>
                </a:solidFill>
              </a:rPr>
              <a:t>They provide valuable seizure localization information in </a:t>
            </a:r>
          </a:p>
          <a:p>
            <a:r>
              <a:rPr lang="en-US" sz="2400" b="1">
                <a:solidFill>
                  <a:srgbClr val="000090"/>
                </a:solidFill>
              </a:rPr>
              <a:t>addition to MRI scan, EEG and clinical assessment to the</a:t>
            </a:r>
          </a:p>
          <a:p>
            <a:r>
              <a:rPr lang="en-US" sz="2400" b="1">
                <a:solidFill>
                  <a:srgbClr val="000090"/>
                </a:solidFill>
              </a:rPr>
              <a:t> surgeons.</a:t>
            </a:r>
          </a:p>
        </p:txBody>
      </p:sp>
      <p:sp>
        <p:nvSpPr>
          <p:cNvPr id="48132" name="TextBox 4"/>
          <p:cNvSpPr txBox="1">
            <a:spLocks noChangeArrowheads="1"/>
          </p:cNvSpPr>
          <p:nvPr/>
        </p:nvSpPr>
        <p:spPr bwMode="auto">
          <a:xfrm>
            <a:off x="2895600" y="1524000"/>
            <a:ext cx="3308350" cy="862013"/>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rPr>
              <a:t>PET and SPECT</a:t>
            </a:r>
          </a:p>
          <a:p>
            <a:endParaRPr 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cxnSp>
        <p:nvCxnSpPr>
          <p:cNvPr id="49154"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49155" name="TextBox 5"/>
          <p:cNvSpPr txBox="1">
            <a:spLocks noChangeArrowheads="1"/>
          </p:cNvSpPr>
          <p:nvPr/>
        </p:nvSpPr>
        <p:spPr bwMode="auto">
          <a:xfrm>
            <a:off x="304800" y="1676400"/>
            <a:ext cx="3074988" cy="461963"/>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rPr>
              <a:t>Ultrasound imaging</a:t>
            </a:r>
          </a:p>
        </p:txBody>
      </p:sp>
      <p:sp>
        <p:nvSpPr>
          <p:cNvPr id="49156" name="TextBox 6"/>
          <p:cNvSpPr txBox="1">
            <a:spLocks noChangeArrowheads="1"/>
          </p:cNvSpPr>
          <p:nvPr/>
        </p:nvSpPr>
        <p:spPr bwMode="auto">
          <a:xfrm>
            <a:off x="0" y="1752600"/>
            <a:ext cx="8416925" cy="1754188"/>
          </a:xfrm>
          <a:prstGeom prst="rect">
            <a:avLst/>
          </a:prstGeom>
          <a:noFill/>
          <a:ln w="9525">
            <a:noFill/>
            <a:miter lim="800000"/>
            <a:headEnd/>
            <a:tailEnd/>
          </a:ln>
        </p:spPr>
        <p:txBody>
          <a:bodyPr>
            <a:prstTxWarp prst="textNoShape">
              <a:avLst/>
            </a:prstTxWarp>
            <a:spAutoFit/>
          </a:bodyPr>
          <a:lstStyle/>
          <a:p>
            <a:r>
              <a:rPr lang="en-US">
                <a:solidFill>
                  <a:srgbClr val="000090"/>
                </a:solidFill>
              </a:rPr>
              <a:t>                                                   </a:t>
            </a:r>
            <a:r>
              <a:rPr lang="en-US" b="1">
                <a:solidFill>
                  <a:srgbClr val="000090"/>
                </a:solidFill>
              </a:rPr>
              <a:t>involves exposing part of the body to high-frequency sound waves to produce pictures of the inside of the body. </a:t>
            </a:r>
          </a:p>
          <a:p>
            <a:endParaRPr lang="en-US" b="1">
              <a:solidFill>
                <a:srgbClr val="000090"/>
              </a:solidFill>
            </a:endParaRPr>
          </a:p>
          <a:p>
            <a:pPr>
              <a:buFont typeface="Arial" charset="0"/>
              <a:buChar char="•"/>
            </a:pPr>
            <a:r>
              <a:rPr lang="en-US" b="1">
                <a:solidFill>
                  <a:srgbClr val="000090"/>
                </a:solidFill>
              </a:rPr>
              <a:t> Because ultrasound images are captured in real-time, they</a:t>
            </a:r>
          </a:p>
          <a:p>
            <a:r>
              <a:rPr lang="en-US" b="1">
                <a:solidFill>
                  <a:srgbClr val="000090"/>
                </a:solidFill>
              </a:rPr>
              <a:t>can show the structure and movement of the body’s internal </a:t>
            </a:r>
          </a:p>
          <a:p>
            <a:r>
              <a:rPr lang="en-US" b="1">
                <a:solidFill>
                  <a:srgbClr val="000090"/>
                </a:solidFill>
              </a:rPr>
              <a:t>organs, as well as blood flowing through blood vessels. </a:t>
            </a:r>
          </a:p>
        </p:txBody>
      </p:sp>
      <p:sp>
        <p:nvSpPr>
          <p:cNvPr id="49157" name="TextBox 7"/>
          <p:cNvSpPr txBox="1">
            <a:spLocks noChangeArrowheads="1"/>
          </p:cNvSpPr>
          <p:nvPr/>
        </p:nvSpPr>
        <p:spPr bwMode="auto">
          <a:xfrm>
            <a:off x="0" y="3733800"/>
            <a:ext cx="7469188" cy="2308225"/>
          </a:xfrm>
          <a:prstGeom prst="rect">
            <a:avLst/>
          </a:prstGeom>
          <a:noFill/>
          <a:ln w="9525">
            <a:noFill/>
            <a:miter lim="800000"/>
            <a:headEnd/>
            <a:tailEnd/>
          </a:ln>
        </p:spPr>
        <p:txBody>
          <a:bodyPr wrap="none">
            <a:prstTxWarp prst="textNoShape">
              <a:avLst/>
            </a:prstTxWarp>
            <a:spAutoFit/>
          </a:bodyPr>
          <a:lstStyle/>
          <a:p>
            <a:pPr>
              <a:buFont typeface="Arial" charset="0"/>
              <a:buChar char="•"/>
            </a:pPr>
            <a:r>
              <a:rPr lang="en-US" b="1">
                <a:solidFill>
                  <a:srgbClr val="000090"/>
                </a:solidFill>
              </a:rPr>
              <a:t> When a sound wave strikes an object, it bounces back, or </a:t>
            </a:r>
          </a:p>
          <a:p>
            <a:r>
              <a:rPr lang="en-US" b="1">
                <a:solidFill>
                  <a:srgbClr val="000090"/>
                </a:solidFill>
              </a:rPr>
              <a:t>echoes. By measuring these echo waves it is possible to </a:t>
            </a:r>
          </a:p>
          <a:p>
            <a:r>
              <a:rPr lang="en-US" b="1">
                <a:solidFill>
                  <a:srgbClr val="000090"/>
                </a:solidFill>
              </a:rPr>
              <a:t>determine how far away the object is and its size, shape, and </a:t>
            </a:r>
          </a:p>
          <a:p>
            <a:r>
              <a:rPr lang="en-US" b="1">
                <a:solidFill>
                  <a:srgbClr val="000090"/>
                </a:solidFill>
              </a:rPr>
              <a:t>consistency  (whether the object is solid, filled with fluid, or both). </a:t>
            </a:r>
          </a:p>
          <a:p>
            <a:endParaRPr lang="en-US" b="1">
              <a:solidFill>
                <a:srgbClr val="000090"/>
              </a:solidFill>
            </a:endParaRPr>
          </a:p>
          <a:p>
            <a:pPr>
              <a:buFont typeface="Arial" charset="0"/>
              <a:buChar char="•"/>
            </a:pPr>
            <a:r>
              <a:rPr lang="en-US" b="1">
                <a:solidFill>
                  <a:srgbClr val="000090"/>
                </a:solidFill>
              </a:rPr>
              <a:t> In medicine, ultrasound is used to detect changes in appearance </a:t>
            </a:r>
          </a:p>
          <a:p>
            <a:r>
              <a:rPr lang="en-US" b="1">
                <a:solidFill>
                  <a:srgbClr val="000090"/>
                </a:solidFill>
              </a:rPr>
              <a:t>of organs, tissues, and vessels or detect abnormal masses, such</a:t>
            </a:r>
          </a:p>
          <a:p>
            <a:r>
              <a:rPr lang="en-US" b="1">
                <a:solidFill>
                  <a:srgbClr val="000090"/>
                </a:solidFill>
              </a:rPr>
              <a:t> as tumors.</a:t>
            </a:r>
          </a:p>
        </p:txBody>
      </p:sp>
      <p:pic>
        <p:nvPicPr>
          <p:cNvPr id="49158" name="Picture 9" descr="Big-eared-townsend-fledermaus.jpg"/>
          <p:cNvPicPr>
            <a:picLocks noChangeAspect="1"/>
          </p:cNvPicPr>
          <p:nvPr/>
        </p:nvPicPr>
        <p:blipFill>
          <a:blip r:embed="rId2"/>
          <a:srcRect/>
          <a:stretch>
            <a:fillRect/>
          </a:stretch>
        </p:blipFill>
        <p:spPr bwMode="auto">
          <a:xfrm>
            <a:off x="7078663" y="2362200"/>
            <a:ext cx="2065337" cy="228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57200" y="2209800"/>
            <a:ext cx="7924800" cy="531813"/>
          </a:xfrm>
        </p:spPr>
        <p:txBody>
          <a:bodyPr/>
          <a:lstStyle/>
          <a:p>
            <a:pPr marL="381000" indent="-381000">
              <a:defRPr/>
            </a:pPr>
            <a:r>
              <a:rPr lang="en-US" sz="2800" dirty="0" smtClean="0">
                <a:solidFill>
                  <a:srgbClr val="FF0000"/>
                </a:solidFill>
                <a:effectLst>
                  <a:outerShdw blurRad="38100" dist="38100" dir="2700000" algn="tl">
                    <a:srgbClr val="DDDDDD"/>
                  </a:outerShdw>
                </a:effectLst>
                <a:latin typeface="Arial" charset="0"/>
                <a:ea typeface="Arial" charset="0"/>
                <a:cs typeface="Arial" charset="0"/>
              </a:rPr>
              <a:t>                 </a:t>
            </a:r>
            <a:endParaRPr lang="en-US" sz="2800" dirty="0" smtClean="0">
              <a:solidFill>
                <a:srgbClr val="000090"/>
              </a:solidFill>
              <a:effectLst>
                <a:outerShdw blurRad="38100" dist="38100" dir="2700000" algn="tl">
                  <a:srgbClr val="DDDDDD"/>
                </a:outerShdw>
              </a:effectLst>
              <a:ea typeface="ＭＳ Ｐゴシック" charset="-128"/>
              <a:cs typeface="ＭＳ Ｐゴシック" charset="-128"/>
            </a:endParaRPr>
          </a:p>
        </p:txBody>
      </p:sp>
      <p:cxnSp>
        <p:nvCxnSpPr>
          <p:cNvPr id="23555"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6" name="Rectangle 5"/>
          <p:cNvSpPr/>
          <p:nvPr/>
        </p:nvSpPr>
        <p:spPr>
          <a:xfrm>
            <a:off x="1219200" y="3048000"/>
            <a:ext cx="6553200" cy="584776"/>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en-US" sz="3200" b="1" dirty="0">
                <a:solidFill>
                  <a:srgbClr val="FF0000"/>
                </a:solidFill>
                <a:effectLst>
                  <a:outerShdw blurRad="38100" dist="38100" dir="2700000" algn="tl">
                    <a:srgbClr val="DDDDDD"/>
                  </a:outerShdw>
                </a:effectLst>
                <a:latin typeface="Arial" charset="0"/>
                <a:ea typeface="Arial" charset="0"/>
                <a:cs typeface="Arial" charset="0"/>
              </a:rPr>
              <a:t>Part 1. Organization</a:t>
            </a:r>
            <a:endParaRPr lang="en-US" sz="3200" b="1" dirty="0">
              <a:solidFill>
                <a:srgbClr val="0000FF"/>
              </a:solidFill>
              <a:latin typeface="Arial"/>
              <a:cs typeface="Arial"/>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cxnSp>
        <p:nvCxnSpPr>
          <p:cNvPr id="50178"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pic>
        <p:nvPicPr>
          <p:cNvPr id="50179" name="Picture 8" descr="220px-3dultrasound.png"/>
          <p:cNvPicPr>
            <a:picLocks noChangeAspect="1"/>
          </p:cNvPicPr>
          <p:nvPr/>
        </p:nvPicPr>
        <p:blipFill>
          <a:blip r:embed="rId2"/>
          <a:srcRect/>
          <a:stretch>
            <a:fillRect/>
          </a:stretch>
        </p:blipFill>
        <p:spPr bwMode="auto">
          <a:xfrm>
            <a:off x="4343400" y="2057400"/>
            <a:ext cx="2133600" cy="2286000"/>
          </a:xfrm>
          <a:prstGeom prst="rect">
            <a:avLst/>
          </a:prstGeom>
          <a:noFill/>
          <a:ln w="9525">
            <a:noFill/>
            <a:miter lim="800000"/>
            <a:headEnd/>
            <a:tailEnd/>
          </a:ln>
        </p:spPr>
      </p:pic>
      <p:pic>
        <p:nvPicPr>
          <p:cNvPr id="50180" name="Picture 9" descr="Embryo_at_14_weeks_profile.jpg"/>
          <p:cNvPicPr>
            <a:picLocks noChangeAspect="1"/>
          </p:cNvPicPr>
          <p:nvPr/>
        </p:nvPicPr>
        <p:blipFill>
          <a:blip r:embed="rId3"/>
          <a:srcRect/>
          <a:stretch>
            <a:fillRect/>
          </a:stretch>
        </p:blipFill>
        <p:spPr bwMode="auto">
          <a:xfrm>
            <a:off x="2133600" y="2057400"/>
            <a:ext cx="2176463" cy="2286000"/>
          </a:xfrm>
          <a:prstGeom prst="rect">
            <a:avLst/>
          </a:prstGeom>
          <a:noFill/>
          <a:ln w="9525">
            <a:noFill/>
            <a:miter lim="800000"/>
            <a:headEnd/>
            <a:tailEnd/>
          </a:ln>
        </p:spPr>
      </p:pic>
      <p:pic>
        <p:nvPicPr>
          <p:cNvPr id="50181" name="Picture 11" descr="Baby_in_ultrasound.jpg"/>
          <p:cNvPicPr>
            <a:picLocks noChangeAspect="1"/>
          </p:cNvPicPr>
          <p:nvPr/>
        </p:nvPicPr>
        <p:blipFill>
          <a:blip r:embed="rId4"/>
          <a:srcRect/>
          <a:stretch>
            <a:fillRect/>
          </a:stretch>
        </p:blipFill>
        <p:spPr bwMode="auto">
          <a:xfrm>
            <a:off x="6705600" y="4495800"/>
            <a:ext cx="2057400" cy="1752600"/>
          </a:xfrm>
          <a:prstGeom prst="rect">
            <a:avLst/>
          </a:prstGeom>
          <a:noFill/>
          <a:ln w="9525">
            <a:noFill/>
            <a:miter lim="800000"/>
            <a:headEnd/>
            <a:tailEnd/>
          </a:ln>
        </p:spPr>
      </p:pic>
      <p:pic>
        <p:nvPicPr>
          <p:cNvPr id="50182" name="Picture 12"/>
          <p:cNvPicPr>
            <a:picLocks noChangeAspect="1"/>
          </p:cNvPicPr>
          <p:nvPr/>
        </p:nvPicPr>
        <p:blipFill>
          <a:blip r:embed="rId5"/>
          <a:srcRect/>
          <a:stretch>
            <a:fillRect/>
          </a:stretch>
        </p:blipFill>
        <p:spPr bwMode="auto">
          <a:xfrm>
            <a:off x="228600" y="4470400"/>
            <a:ext cx="1752600" cy="1854200"/>
          </a:xfrm>
          <a:prstGeom prst="rect">
            <a:avLst/>
          </a:prstGeom>
          <a:noFill/>
          <a:ln w="9525">
            <a:noFill/>
            <a:miter lim="800000"/>
            <a:headEnd/>
            <a:tailEnd/>
          </a:ln>
        </p:spPr>
      </p:pic>
      <p:pic>
        <p:nvPicPr>
          <p:cNvPr id="50183" name="Picture 13" descr="WeekPic25.bmp"/>
          <p:cNvPicPr>
            <a:picLocks noChangeAspect="1"/>
          </p:cNvPicPr>
          <p:nvPr/>
        </p:nvPicPr>
        <p:blipFill>
          <a:blip r:embed="rId6"/>
          <a:srcRect/>
          <a:stretch>
            <a:fillRect/>
          </a:stretch>
        </p:blipFill>
        <p:spPr bwMode="auto">
          <a:xfrm>
            <a:off x="228600" y="2057400"/>
            <a:ext cx="1828800" cy="2286000"/>
          </a:xfrm>
          <a:prstGeom prst="rect">
            <a:avLst/>
          </a:prstGeom>
          <a:noFill/>
          <a:ln w="9525">
            <a:noFill/>
            <a:miter lim="800000"/>
            <a:headEnd/>
            <a:tailEnd/>
          </a:ln>
        </p:spPr>
      </p:pic>
      <p:pic>
        <p:nvPicPr>
          <p:cNvPr id="50184" name="Picture 14"/>
          <p:cNvPicPr>
            <a:picLocks noChangeAspect="1"/>
          </p:cNvPicPr>
          <p:nvPr/>
        </p:nvPicPr>
        <p:blipFill>
          <a:blip r:embed="rId7"/>
          <a:srcRect/>
          <a:stretch>
            <a:fillRect/>
          </a:stretch>
        </p:blipFill>
        <p:spPr bwMode="auto">
          <a:xfrm>
            <a:off x="2057400" y="4495800"/>
            <a:ext cx="4648200" cy="1905000"/>
          </a:xfrm>
          <a:prstGeom prst="rect">
            <a:avLst/>
          </a:prstGeom>
          <a:noFill/>
          <a:ln w="9525">
            <a:noFill/>
            <a:miter lim="800000"/>
            <a:headEnd/>
            <a:tailEnd/>
          </a:ln>
        </p:spPr>
      </p:pic>
      <p:pic>
        <p:nvPicPr>
          <p:cNvPr id="50185" name="Picture 15" descr="220px-Bundesarchiv_Bild_183-1990-0417-001,_Leipzig,_Universitätsklinik,_Untersuchung.jpg"/>
          <p:cNvPicPr>
            <a:picLocks noChangeAspect="1"/>
          </p:cNvPicPr>
          <p:nvPr/>
        </p:nvPicPr>
        <p:blipFill>
          <a:blip r:embed="rId8"/>
          <a:srcRect/>
          <a:stretch>
            <a:fillRect/>
          </a:stretch>
        </p:blipFill>
        <p:spPr bwMode="auto">
          <a:xfrm>
            <a:off x="6629400" y="2057400"/>
            <a:ext cx="2133600" cy="2362200"/>
          </a:xfrm>
          <a:prstGeom prst="rect">
            <a:avLst/>
          </a:prstGeom>
          <a:noFill/>
          <a:ln w="9525">
            <a:noFill/>
            <a:miter lim="800000"/>
            <a:headEnd/>
            <a:tailEnd/>
          </a:ln>
        </p:spPr>
      </p:pic>
      <p:sp>
        <p:nvSpPr>
          <p:cNvPr id="50186" name="TextBox 16"/>
          <p:cNvSpPr txBox="1">
            <a:spLocks noChangeArrowheads="1"/>
          </p:cNvSpPr>
          <p:nvPr/>
        </p:nvSpPr>
        <p:spPr bwMode="auto">
          <a:xfrm>
            <a:off x="2209800" y="1676400"/>
            <a:ext cx="2057400" cy="369888"/>
          </a:xfrm>
          <a:prstGeom prst="rect">
            <a:avLst/>
          </a:prstGeom>
          <a:noFill/>
          <a:ln w="9525">
            <a:noFill/>
            <a:miter lim="800000"/>
            <a:headEnd/>
            <a:tailEnd/>
          </a:ln>
        </p:spPr>
        <p:txBody>
          <a:bodyPr wrap="none">
            <a:prstTxWarp prst="textNoShape">
              <a:avLst/>
            </a:prstTxWarp>
            <a:spAutoFit/>
          </a:bodyPr>
          <a:lstStyle/>
          <a:p>
            <a:r>
              <a:rPr lang="en-US">
                <a:solidFill>
                  <a:srgbClr val="000090"/>
                </a:solidFill>
              </a:rPr>
              <a:t>Fetus at 14 weeks</a:t>
            </a:r>
          </a:p>
        </p:txBody>
      </p:sp>
      <p:sp>
        <p:nvSpPr>
          <p:cNvPr id="50187" name="TextBox 17"/>
          <p:cNvSpPr txBox="1">
            <a:spLocks noChangeArrowheads="1"/>
          </p:cNvSpPr>
          <p:nvPr/>
        </p:nvSpPr>
        <p:spPr bwMode="auto">
          <a:xfrm>
            <a:off x="4343400" y="1676400"/>
            <a:ext cx="2057400" cy="369888"/>
          </a:xfrm>
          <a:prstGeom prst="rect">
            <a:avLst/>
          </a:prstGeom>
          <a:noFill/>
          <a:ln w="9525">
            <a:noFill/>
            <a:miter lim="800000"/>
            <a:headEnd/>
            <a:tailEnd/>
          </a:ln>
        </p:spPr>
        <p:txBody>
          <a:bodyPr wrap="none">
            <a:prstTxWarp prst="textNoShape">
              <a:avLst/>
            </a:prstTxWarp>
            <a:spAutoFit/>
          </a:bodyPr>
          <a:lstStyle/>
          <a:p>
            <a:r>
              <a:rPr lang="en-US">
                <a:solidFill>
                  <a:srgbClr val="000090"/>
                </a:solidFill>
              </a:rPr>
              <a:t>Fetus at 29 weeks</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cxnSp>
        <p:nvCxnSpPr>
          <p:cNvPr id="51202"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51203" name="TextBox 5"/>
          <p:cNvSpPr txBox="1">
            <a:spLocks noChangeArrowheads="1"/>
          </p:cNvSpPr>
          <p:nvPr/>
        </p:nvSpPr>
        <p:spPr bwMode="auto">
          <a:xfrm>
            <a:off x="304800" y="1600200"/>
            <a:ext cx="5365750" cy="461963"/>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rPr>
              <a:t>Magnetic Resonance Imaging (MRI)</a:t>
            </a:r>
          </a:p>
        </p:txBody>
      </p:sp>
      <p:pic>
        <p:nvPicPr>
          <p:cNvPr id="51204" name="Picture 5" descr="TRIO"/>
          <p:cNvPicPr>
            <a:picLocks noChangeAspect="1" noChangeArrowheads="1"/>
          </p:cNvPicPr>
          <p:nvPr/>
        </p:nvPicPr>
        <p:blipFill>
          <a:blip r:embed="rId2"/>
          <a:srcRect/>
          <a:stretch>
            <a:fillRect/>
          </a:stretch>
        </p:blipFill>
        <p:spPr bwMode="auto">
          <a:xfrm>
            <a:off x="6781800" y="2514600"/>
            <a:ext cx="2362200" cy="2362200"/>
          </a:xfrm>
          <a:prstGeom prst="rect">
            <a:avLst/>
          </a:prstGeom>
          <a:noFill/>
          <a:ln w="9525">
            <a:noFill/>
            <a:miter lim="800000"/>
            <a:headEnd/>
            <a:tailEnd/>
          </a:ln>
        </p:spPr>
      </p:pic>
      <p:sp>
        <p:nvSpPr>
          <p:cNvPr id="51205" name="TextBox 18"/>
          <p:cNvSpPr txBox="1">
            <a:spLocks noChangeArrowheads="1"/>
          </p:cNvSpPr>
          <p:nvPr/>
        </p:nvSpPr>
        <p:spPr bwMode="auto">
          <a:xfrm>
            <a:off x="3810000" y="2590800"/>
            <a:ext cx="184150" cy="369888"/>
          </a:xfrm>
          <a:prstGeom prst="rect">
            <a:avLst/>
          </a:prstGeom>
          <a:noFill/>
          <a:ln w="9525">
            <a:noFill/>
            <a:miter lim="800000"/>
            <a:headEnd/>
            <a:tailEnd/>
          </a:ln>
        </p:spPr>
        <p:txBody>
          <a:bodyPr wrap="none">
            <a:prstTxWarp prst="textNoShape">
              <a:avLst/>
            </a:prstTxWarp>
            <a:spAutoFit/>
          </a:bodyPr>
          <a:lstStyle/>
          <a:p>
            <a:endParaRPr lang="en-US"/>
          </a:p>
        </p:txBody>
      </p:sp>
      <p:sp>
        <p:nvSpPr>
          <p:cNvPr id="51206" name="Rectangle 19"/>
          <p:cNvSpPr>
            <a:spLocks noChangeArrowheads="1"/>
          </p:cNvSpPr>
          <p:nvPr/>
        </p:nvSpPr>
        <p:spPr bwMode="auto">
          <a:xfrm>
            <a:off x="152400" y="4876800"/>
            <a:ext cx="8382000" cy="923925"/>
          </a:xfrm>
          <a:prstGeom prst="rect">
            <a:avLst/>
          </a:prstGeom>
          <a:noFill/>
          <a:ln w="9525">
            <a:noFill/>
            <a:miter lim="800000"/>
            <a:headEnd/>
            <a:tailEnd/>
          </a:ln>
        </p:spPr>
        <p:txBody>
          <a:bodyPr>
            <a:prstTxWarp prst="textNoShape">
              <a:avLst/>
            </a:prstTxWarp>
            <a:spAutoFit/>
          </a:bodyPr>
          <a:lstStyle/>
          <a:p>
            <a:r>
              <a:rPr lang="en-US" b="1">
                <a:solidFill>
                  <a:srgbClr val="000090"/>
                </a:solidFill>
              </a:rPr>
              <a:t>Paul Lauterbur and Peter Mansfield were awarded  the 2003 Nobel Prize </a:t>
            </a:r>
          </a:p>
          <a:p>
            <a:r>
              <a:rPr lang="en-US" b="1">
                <a:solidFill>
                  <a:srgbClr val="000090"/>
                </a:solidFill>
              </a:rPr>
              <a:t>in Physiology or Medicine for their "discoveries concerning magnetic resonance imaging".</a:t>
            </a:r>
          </a:p>
        </p:txBody>
      </p:sp>
      <p:sp>
        <p:nvSpPr>
          <p:cNvPr id="51207" name="TextBox 20"/>
          <p:cNvSpPr txBox="1">
            <a:spLocks noChangeArrowheads="1"/>
          </p:cNvSpPr>
          <p:nvPr/>
        </p:nvSpPr>
        <p:spPr bwMode="auto">
          <a:xfrm>
            <a:off x="57150" y="1709738"/>
            <a:ext cx="9163050" cy="2862262"/>
          </a:xfrm>
          <a:prstGeom prst="rect">
            <a:avLst/>
          </a:prstGeom>
          <a:noFill/>
          <a:ln w="9525">
            <a:noFill/>
            <a:miter lim="800000"/>
            <a:headEnd/>
            <a:tailEnd/>
          </a:ln>
        </p:spPr>
        <p:txBody>
          <a:bodyPr wrap="none">
            <a:prstTxWarp prst="textNoShape">
              <a:avLst/>
            </a:prstTxWarp>
            <a:spAutoFit/>
          </a:bodyPr>
          <a:lstStyle/>
          <a:p>
            <a:r>
              <a:rPr lang="en-US">
                <a:solidFill>
                  <a:srgbClr val="000090"/>
                </a:solidFill>
              </a:rPr>
              <a:t>                </a:t>
            </a:r>
            <a:r>
              <a:rPr lang="en-US" b="1">
                <a:solidFill>
                  <a:srgbClr val="000090"/>
                </a:solidFill>
              </a:rPr>
              <a:t>                                                                       is to visualize detailed internal </a:t>
            </a:r>
          </a:p>
          <a:p>
            <a:r>
              <a:rPr lang="en-US" b="1">
                <a:solidFill>
                  <a:srgbClr val="000090"/>
                </a:solidFill>
              </a:rPr>
              <a:t>structures. The good contrast is provides between the different soft tissues of the </a:t>
            </a:r>
          </a:p>
          <a:p>
            <a:r>
              <a:rPr lang="en-US" b="1">
                <a:solidFill>
                  <a:srgbClr val="000090"/>
                </a:solidFill>
              </a:rPr>
              <a:t>body make it useful in brain, muscles, heart, and cancer. </a:t>
            </a:r>
          </a:p>
          <a:p>
            <a:r>
              <a:rPr lang="en-US" b="1">
                <a:solidFill>
                  <a:srgbClr val="000090"/>
                </a:solidFill>
              </a:rPr>
              <a:t> No</a:t>
            </a:r>
            <a:r>
              <a:rPr lang="en-US" b="1"/>
              <a:t> </a:t>
            </a:r>
            <a:r>
              <a:rPr lang="en-US" b="1">
                <a:solidFill>
                  <a:srgbClr val="000090"/>
                </a:solidFill>
              </a:rPr>
              <a:t>ionizing radiation. </a:t>
            </a:r>
          </a:p>
          <a:p>
            <a:r>
              <a:rPr lang="en-US" b="1">
                <a:solidFill>
                  <a:srgbClr val="000090"/>
                </a:solidFill>
              </a:rPr>
              <a:t> </a:t>
            </a:r>
          </a:p>
          <a:p>
            <a:r>
              <a:rPr lang="en-US" b="1">
                <a:solidFill>
                  <a:srgbClr val="000090"/>
                </a:solidFill>
              </a:rPr>
              <a:t> It uses a powerful magnetic field to align the magnetization </a:t>
            </a:r>
          </a:p>
          <a:p>
            <a:r>
              <a:rPr lang="en-US" b="1">
                <a:solidFill>
                  <a:srgbClr val="000090"/>
                </a:solidFill>
              </a:rPr>
              <a:t> of  some atoms in the body, then uses radio frequency fields </a:t>
            </a:r>
          </a:p>
          <a:p>
            <a:r>
              <a:rPr lang="en-US" b="1">
                <a:solidFill>
                  <a:srgbClr val="000090"/>
                </a:solidFill>
              </a:rPr>
              <a:t> to systematically alter the alignment of this  magnetization.  </a:t>
            </a:r>
          </a:p>
          <a:p>
            <a:r>
              <a:rPr lang="en-US" b="1">
                <a:solidFill>
                  <a:srgbClr val="000090"/>
                </a:solidFill>
              </a:rPr>
              <a:t> This causes the nuclei to produce a rotating  magnetic field </a:t>
            </a:r>
          </a:p>
          <a:p>
            <a:r>
              <a:rPr lang="en-US" b="1">
                <a:solidFill>
                  <a:srgbClr val="000090"/>
                </a:solidFill>
              </a:rPr>
              <a:t> detectable by the scanner. </a:t>
            </a:r>
            <a:endParaRPr lang="en-US" b="1"/>
          </a:p>
        </p:txBody>
      </p:sp>
      <p:sp>
        <p:nvSpPr>
          <p:cNvPr id="51208" name="TextBox 21"/>
          <p:cNvSpPr txBox="1">
            <a:spLocks noChangeArrowheads="1"/>
          </p:cNvSpPr>
          <p:nvPr/>
        </p:nvSpPr>
        <p:spPr bwMode="auto">
          <a:xfrm>
            <a:off x="1066800" y="5943600"/>
            <a:ext cx="6831013" cy="369888"/>
          </a:xfrm>
          <a:prstGeom prst="rect">
            <a:avLst/>
          </a:prstGeom>
          <a:noFill/>
          <a:ln w="9525">
            <a:noFill/>
            <a:miter lim="800000"/>
            <a:headEnd/>
            <a:tailEnd/>
          </a:ln>
        </p:spPr>
        <p:txBody>
          <a:bodyPr wrap="none">
            <a:prstTxWarp prst="textNoShape">
              <a:avLst/>
            </a:prstTxWarp>
            <a:spAutoFit/>
          </a:bodyPr>
          <a:lstStyle/>
          <a:p>
            <a:r>
              <a:rPr lang="en-US">
                <a:solidFill>
                  <a:srgbClr val="000090"/>
                </a:solidFill>
              </a:rPr>
              <a:t>http://www.youtube.com/watch?v=6_2D3Lh1v74&amp;feature=related</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cxnSp>
        <p:nvCxnSpPr>
          <p:cNvPr id="52226"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52227" name="TextBox 5"/>
          <p:cNvSpPr txBox="1">
            <a:spLocks noChangeArrowheads="1"/>
          </p:cNvSpPr>
          <p:nvPr/>
        </p:nvSpPr>
        <p:spPr bwMode="auto">
          <a:xfrm>
            <a:off x="1828800" y="1066800"/>
            <a:ext cx="5365750" cy="461963"/>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rPr>
              <a:t>Magnetic Resonance Imaging (MRI)</a:t>
            </a:r>
          </a:p>
        </p:txBody>
      </p:sp>
      <p:pic>
        <p:nvPicPr>
          <p:cNvPr id="52228" name="Picture 4" descr="/Users/hzhu/Documents/my courses/BrainImagingAnalysis/HongtuNotes/Week1/Structural.gif">
            <a:hlinkClick r:id="" action="ppaction://media"/>
          </p:cNvPr>
          <p:cNvPicPr/>
          <p:nvPr>
            <a:videoFile r:link="rId1"/>
          </p:nvPr>
        </p:nvPicPr>
        <p:blipFill>
          <a:blip r:embed="rId4"/>
          <a:srcRect/>
          <a:stretch>
            <a:fillRect/>
          </a:stretch>
        </p:blipFill>
        <p:spPr bwMode="auto">
          <a:xfrm>
            <a:off x="76200" y="1752600"/>
            <a:ext cx="2895600" cy="2971800"/>
          </a:xfrm>
          <a:prstGeom prst="rect">
            <a:avLst/>
          </a:prstGeom>
          <a:noFill/>
          <a:ln w="9525">
            <a:noFill/>
            <a:miter lim="800000"/>
            <a:headEnd/>
            <a:tailEnd/>
          </a:ln>
        </p:spPr>
      </p:pic>
      <p:pic>
        <p:nvPicPr>
          <p:cNvPr id="52229" name="Picture 4" descr="caseG14_s65_spgr"/>
          <p:cNvPicPr>
            <a:picLocks noChangeAspect="1" noChangeArrowheads="1"/>
          </p:cNvPicPr>
          <p:nvPr/>
        </p:nvPicPr>
        <p:blipFill>
          <a:blip r:embed="rId5"/>
          <a:srcRect/>
          <a:stretch>
            <a:fillRect/>
          </a:stretch>
        </p:blipFill>
        <p:spPr bwMode="auto">
          <a:xfrm>
            <a:off x="3200400" y="1752600"/>
            <a:ext cx="1524000" cy="1450975"/>
          </a:xfrm>
          <a:prstGeom prst="rect">
            <a:avLst/>
          </a:prstGeom>
          <a:noFill/>
          <a:ln w="28575">
            <a:solidFill>
              <a:srgbClr val="66FFFF"/>
            </a:solidFill>
            <a:miter lim="800000"/>
            <a:headEnd/>
            <a:tailEnd/>
          </a:ln>
        </p:spPr>
      </p:pic>
      <p:pic>
        <p:nvPicPr>
          <p:cNvPr id="52230" name="Picture 5" descr="wm_patient"/>
          <p:cNvPicPr>
            <a:picLocks noChangeAspect="1" noChangeArrowheads="1"/>
          </p:cNvPicPr>
          <p:nvPr/>
        </p:nvPicPr>
        <p:blipFill>
          <a:blip r:embed="rId6"/>
          <a:srcRect/>
          <a:stretch>
            <a:fillRect/>
          </a:stretch>
        </p:blipFill>
        <p:spPr bwMode="auto">
          <a:xfrm>
            <a:off x="3200400" y="3276600"/>
            <a:ext cx="1524000" cy="1450975"/>
          </a:xfrm>
          <a:prstGeom prst="rect">
            <a:avLst/>
          </a:prstGeom>
          <a:noFill/>
          <a:ln w="28575">
            <a:solidFill>
              <a:srgbClr val="FFFF00"/>
            </a:solidFill>
            <a:miter lim="800000"/>
            <a:headEnd/>
            <a:tailEnd/>
          </a:ln>
        </p:spPr>
      </p:pic>
      <p:pic>
        <p:nvPicPr>
          <p:cNvPr id="52231" name="Picture 6" descr="csf"/>
          <p:cNvPicPr>
            <a:picLocks noChangeAspect="1" noChangeArrowheads="1"/>
          </p:cNvPicPr>
          <p:nvPr/>
        </p:nvPicPr>
        <p:blipFill>
          <a:blip r:embed="rId7"/>
          <a:srcRect/>
          <a:stretch>
            <a:fillRect/>
          </a:stretch>
        </p:blipFill>
        <p:spPr bwMode="auto">
          <a:xfrm>
            <a:off x="4800600" y="3200400"/>
            <a:ext cx="1524000" cy="1524000"/>
          </a:xfrm>
          <a:prstGeom prst="rect">
            <a:avLst/>
          </a:prstGeom>
          <a:noFill/>
          <a:ln w="38100">
            <a:solidFill>
              <a:srgbClr val="FFFF00"/>
            </a:solidFill>
            <a:miter lim="800000"/>
            <a:headEnd/>
            <a:tailEnd/>
          </a:ln>
        </p:spPr>
      </p:pic>
      <p:pic>
        <p:nvPicPr>
          <p:cNvPr id="52232" name="Picture 7" descr="gm"/>
          <p:cNvPicPr>
            <a:picLocks noChangeAspect="1" noChangeArrowheads="1"/>
          </p:cNvPicPr>
          <p:nvPr/>
        </p:nvPicPr>
        <p:blipFill>
          <a:blip r:embed="rId8"/>
          <a:srcRect/>
          <a:stretch>
            <a:fillRect/>
          </a:stretch>
        </p:blipFill>
        <p:spPr bwMode="auto">
          <a:xfrm>
            <a:off x="4800600" y="1752600"/>
            <a:ext cx="1524000" cy="1447800"/>
          </a:xfrm>
          <a:prstGeom prst="rect">
            <a:avLst/>
          </a:prstGeom>
          <a:noFill/>
          <a:ln w="38100">
            <a:solidFill>
              <a:srgbClr val="FFFF00"/>
            </a:solidFill>
            <a:miter lim="800000"/>
            <a:headEnd/>
            <a:tailEnd/>
          </a:ln>
        </p:spPr>
      </p:pic>
      <p:pic>
        <p:nvPicPr>
          <p:cNvPr id="52233" name="Picture 22" descr="MDLInnerSurf"/>
          <p:cNvPicPr>
            <a:picLocks noChangeAspect="1" noChangeArrowheads="1"/>
          </p:cNvPicPr>
          <p:nvPr/>
        </p:nvPicPr>
        <p:blipFill>
          <a:blip r:embed="rId9"/>
          <a:srcRect/>
          <a:stretch>
            <a:fillRect/>
          </a:stretch>
        </p:blipFill>
        <p:spPr bwMode="auto">
          <a:xfrm>
            <a:off x="6781800" y="1600200"/>
            <a:ext cx="1866900" cy="1498600"/>
          </a:xfrm>
          <a:prstGeom prst="rect">
            <a:avLst/>
          </a:prstGeom>
          <a:noFill/>
          <a:ln w="9525">
            <a:noFill/>
            <a:miter lim="800000"/>
            <a:headEnd/>
            <a:tailEnd/>
          </a:ln>
        </p:spPr>
      </p:pic>
      <p:pic>
        <p:nvPicPr>
          <p:cNvPr id="52234" name="Picture 23" descr="MDLOuterSurf"/>
          <p:cNvPicPr>
            <a:picLocks noChangeAspect="1" noChangeArrowheads="1"/>
          </p:cNvPicPr>
          <p:nvPr/>
        </p:nvPicPr>
        <p:blipFill>
          <a:blip r:embed="rId10"/>
          <a:srcRect/>
          <a:stretch>
            <a:fillRect/>
          </a:stretch>
        </p:blipFill>
        <p:spPr bwMode="auto">
          <a:xfrm>
            <a:off x="6934200" y="3124200"/>
            <a:ext cx="1836738" cy="1447800"/>
          </a:xfrm>
          <a:prstGeom prst="rect">
            <a:avLst/>
          </a:prstGeom>
          <a:noFill/>
          <a:ln w="9525">
            <a:noFill/>
            <a:miter lim="800000"/>
            <a:headEnd/>
            <a:tailEnd/>
          </a:ln>
        </p:spPr>
      </p:pic>
      <p:pic>
        <p:nvPicPr>
          <p:cNvPr id="52235" name="Picture 11" descr="/Users/hzhu/Documents/my presentations/seminar/YALE_gray_L.mpg">
            <a:hlinkClick r:id="" action="ppaction://media"/>
          </p:cNvPr>
          <p:cNvPicPr/>
          <p:nvPr>
            <a:videoFile r:link="rId2"/>
          </p:nvPr>
        </p:nvPicPr>
        <p:blipFill>
          <a:blip r:embed="rId11"/>
          <a:srcRect/>
          <a:stretch>
            <a:fillRect/>
          </a:stretch>
        </p:blipFill>
        <p:spPr bwMode="auto">
          <a:xfrm>
            <a:off x="6629400" y="4572000"/>
            <a:ext cx="2286000" cy="1881188"/>
          </a:xfrm>
          <a:prstGeom prst="rect">
            <a:avLst/>
          </a:prstGeom>
          <a:noFill/>
          <a:ln w="9525">
            <a:noFill/>
            <a:miter lim="800000"/>
            <a:headEnd/>
            <a:tailEnd/>
          </a:ln>
        </p:spPr>
      </p:pic>
      <p:sp>
        <p:nvSpPr>
          <p:cNvPr id="52236" name="TextBox 18"/>
          <p:cNvSpPr txBox="1">
            <a:spLocks noChangeArrowheads="1"/>
          </p:cNvSpPr>
          <p:nvPr/>
        </p:nvSpPr>
        <p:spPr bwMode="auto">
          <a:xfrm>
            <a:off x="3810000" y="2590800"/>
            <a:ext cx="184150" cy="369888"/>
          </a:xfrm>
          <a:prstGeom prst="rect">
            <a:avLst/>
          </a:prstGeom>
          <a:noFill/>
          <a:ln w="9525">
            <a:noFill/>
            <a:miter lim="800000"/>
            <a:headEnd/>
            <a:tailEnd/>
          </a:ln>
        </p:spPr>
        <p:txBody>
          <a:bodyPr wrap="none">
            <a:prstTxWarp prst="textNoShape">
              <a:avLst/>
            </a:prstTxWarp>
            <a:spAutoFit/>
          </a:bodyPr>
          <a:lstStyle/>
          <a:p>
            <a:endParaRPr lang="en-US"/>
          </a:p>
        </p:txBody>
      </p:sp>
      <p:pic>
        <p:nvPicPr>
          <p:cNvPr id="52237" name="Picture 4"/>
          <p:cNvPicPr>
            <a:picLocks noChangeAspect="1" noChangeArrowheads="1"/>
          </p:cNvPicPr>
          <p:nvPr/>
        </p:nvPicPr>
        <p:blipFill>
          <a:blip r:embed="rId12"/>
          <a:srcRect/>
          <a:stretch>
            <a:fillRect/>
          </a:stretch>
        </p:blipFill>
        <p:spPr bwMode="auto">
          <a:xfrm>
            <a:off x="685800" y="4724400"/>
            <a:ext cx="1162050" cy="1905000"/>
          </a:xfrm>
          <a:prstGeom prst="rect">
            <a:avLst/>
          </a:prstGeom>
          <a:noFill/>
          <a:ln w="9525">
            <a:noFill/>
            <a:miter lim="800000"/>
            <a:headEnd/>
            <a:tailEnd/>
          </a:ln>
        </p:spPr>
      </p:pic>
      <p:pic>
        <p:nvPicPr>
          <p:cNvPr id="23" name="Picture 15" descr="NAMIC06_l_vox"/>
          <p:cNvPicPr>
            <a:picLocks noChangeAspect="1" noChangeArrowheads="1"/>
          </p:cNvPicPr>
          <p:nvPr/>
        </p:nvPicPr>
        <p:blipFill>
          <a:blip r:embed="rId13"/>
          <a:srcRect l="40881" t="7103" r="20531" b="39075"/>
          <a:stretch>
            <a:fillRect/>
          </a:stretch>
        </p:blipFill>
        <p:spPr bwMode="auto">
          <a:xfrm>
            <a:off x="1905000" y="4724400"/>
            <a:ext cx="1143000" cy="1905000"/>
          </a:xfrm>
          <a:prstGeom prst="rect">
            <a:avLst/>
          </a:prstGeom>
          <a:noFill/>
          <a:ln w="9525">
            <a:noFill/>
            <a:miter lim="800000"/>
            <a:headEnd/>
            <a:tailEnd/>
          </a:ln>
          <a:scene3d>
            <a:camera prst="orthographicFront">
              <a:rot lat="21299999" lon="11399976" rev="0"/>
            </a:camera>
            <a:lightRig rig="threePt" dir="t"/>
          </a:scene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0" fill="hold"/>
                                        <p:tgtEl>
                                          <p:spTgt spid="522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2228"/>
                </p:tgtEl>
              </p:cMediaNode>
            </p:video>
            <p:seq concurrent="1" nextAc="seek">
              <p:cTn id="8" restart="whenNotActive" fill="hold" evtFilter="cancelBubble" nodeType="interactiveSeq">
                <p:stCondLst>
                  <p:cond evt="onClick" delay="0">
                    <p:tgtEl>
                      <p:spTgt spid="522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2228"/>
                                        </p:tgtEl>
                                      </p:cBhvr>
                                    </p:cmd>
                                  </p:childTnLst>
                                </p:cTn>
                              </p:par>
                            </p:childTnLst>
                          </p:cTn>
                        </p:par>
                      </p:childTnLst>
                    </p:cTn>
                  </p:par>
                </p:childTnLst>
              </p:cTn>
              <p:nextCondLst>
                <p:cond evt="onClick" delay="0">
                  <p:tgtEl>
                    <p:spTgt spid="52228"/>
                  </p:tgtEl>
                </p:cond>
              </p:nextCondLst>
            </p:seq>
            <p:video>
              <p:cMediaNode>
                <p:cTn id="13" fill="hold" display="0">
                  <p:stCondLst>
                    <p:cond delay="indefinite"/>
                  </p:stCondLst>
                  <p:endCondLst>
                    <p:cond evt="onNext" delay="0">
                      <p:tgtEl>
                        <p:sldTgt/>
                      </p:tgtEl>
                    </p:cond>
                    <p:cond evt="onPrev" delay="0">
                      <p:tgtEl>
                        <p:sldTgt/>
                      </p:tgtEl>
                    </p:cond>
                  </p:endCondLst>
                </p:cTn>
                <p:tgtEl>
                  <p:spTgt spid="52235"/>
                </p:tgtEl>
              </p:cMediaNode>
            </p:video>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cxnSp>
        <p:nvCxnSpPr>
          <p:cNvPr id="53251"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53252" name="TextBox 5"/>
          <p:cNvSpPr txBox="1">
            <a:spLocks noChangeArrowheads="1"/>
          </p:cNvSpPr>
          <p:nvPr/>
        </p:nvSpPr>
        <p:spPr bwMode="auto">
          <a:xfrm>
            <a:off x="0" y="1600200"/>
            <a:ext cx="2390775" cy="461963"/>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rPr>
              <a:t>Functional MRI</a:t>
            </a:r>
          </a:p>
        </p:txBody>
      </p:sp>
      <p:sp>
        <p:nvSpPr>
          <p:cNvPr id="53253" name="TextBox 3"/>
          <p:cNvSpPr txBox="1">
            <a:spLocks noChangeArrowheads="1"/>
          </p:cNvSpPr>
          <p:nvPr/>
        </p:nvSpPr>
        <p:spPr bwMode="auto">
          <a:xfrm>
            <a:off x="69850" y="1771650"/>
            <a:ext cx="9074150" cy="1200150"/>
          </a:xfrm>
          <a:prstGeom prst="rect">
            <a:avLst/>
          </a:prstGeom>
          <a:noFill/>
          <a:ln w="9525">
            <a:noFill/>
            <a:miter lim="800000"/>
            <a:headEnd/>
            <a:tailEnd/>
          </a:ln>
        </p:spPr>
        <p:txBody>
          <a:bodyPr wrap="none">
            <a:prstTxWarp prst="textNoShape">
              <a:avLst/>
            </a:prstTxWarp>
            <a:spAutoFit/>
          </a:bodyPr>
          <a:lstStyle/>
          <a:p>
            <a:r>
              <a:rPr lang="en-US">
                <a:solidFill>
                  <a:srgbClr val="000090"/>
                </a:solidFill>
              </a:rPr>
              <a:t>                                   </a:t>
            </a:r>
            <a:r>
              <a:rPr lang="en-US" b="1">
                <a:solidFill>
                  <a:srgbClr val="000090"/>
                </a:solidFill>
              </a:rPr>
              <a:t>measures the hemodynamic response (change in blood flow) </a:t>
            </a:r>
          </a:p>
          <a:p>
            <a:r>
              <a:rPr lang="en-US" b="1">
                <a:solidFill>
                  <a:srgbClr val="000090"/>
                </a:solidFill>
              </a:rPr>
              <a:t>related to neural activity in the brain or spinal cord of humans or other animals. </a:t>
            </a:r>
          </a:p>
          <a:p>
            <a:r>
              <a:rPr lang="en-US" b="1">
                <a:solidFill>
                  <a:srgbClr val="000090"/>
                </a:solidFill>
              </a:rPr>
              <a:t>Since the early 1990s, fMRI has come to dominate the brain mapping field due to </a:t>
            </a:r>
          </a:p>
          <a:p>
            <a:r>
              <a:rPr lang="en-US" b="1">
                <a:solidFill>
                  <a:srgbClr val="000090"/>
                </a:solidFill>
              </a:rPr>
              <a:t>low invasiveness, absence of radiation  exposure, and relatively wide availability. </a:t>
            </a:r>
          </a:p>
        </p:txBody>
      </p:sp>
      <p:grpSp>
        <p:nvGrpSpPr>
          <p:cNvPr id="2" name="Group 18"/>
          <p:cNvGrpSpPr>
            <a:grpSpLocks/>
          </p:cNvGrpSpPr>
          <p:nvPr/>
        </p:nvGrpSpPr>
        <p:grpSpPr bwMode="auto">
          <a:xfrm>
            <a:off x="1600200" y="3048000"/>
            <a:ext cx="2514600" cy="1754188"/>
            <a:chOff x="359" y="997"/>
            <a:chExt cx="2451" cy="1752"/>
          </a:xfrm>
        </p:grpSpPr>
        <p:sp>
          <p:nvSpPr>
            <p:cNvPr id="53268" name="Rectangle 19"/>
            <p:cNvSpPr>
              <a:spLocks noChangeArrowheads="1"/>
            </p:cNvSpPr>
            <p:nvPr/>
          </p:nvSpPr>
          <p:spPr bwMode="auto">
            <a:xfrm>
              <a:off x="572" y="2352"/>
              <a:ext cx="1109" cy="397"/>
            </a:xfrm>
            <a:prstGeom prst="rect">
              <a:avLst/>
            </a:prstGeom>
            <a:noFill/>
            <a:ln w="12700">
              <a:noFill/>
              <a:miter lim="800000"/>
              <a:headEnd/>
              <a:tailEnd/>
            </a:ln>
          </p:spPr>
          <p:txBody>
            <a:bodyPr lIns="90488" tIns="44450" rIns="90488" bIns="44450">
              <a:prstTxWarp prst="textNoShape">
                <a:avLst/>
              </a:prstTxWarp>
              <a:spAutoFit/>
            </a:bodyPr>
            <a:lstStyle/>
            <a:p>
              <a:r>
                <a:rPr lang="en-GB" sz="2000" i="1">
                  <a:solidFill>
                    <a:srgbClr val="000090"/>
                  </a:solidFill>
                  <a:latin typeface="Comic Sans MS" charset="0"/>
                </a:rPr>
                <a:t>group 1</a:t>
              </a:r>
            </a:p>
          </p:txBody>
        </p:sp>
        <p:sp>
          <p:nvSpPr>
            <p:cNvPr id="53269" name="Rectangle 20"/>
            <p:cNvSpPr>
              <a:spLocks noChangeArrowheads="1"/>
            </p:cNvSpPr>
            <p:nvPr/>
          </p:nvSpPr>
          <p:spPr bwMode="auto">
            <a:xfrm>
              <a:off x="1702" y="2352"/>
              <a:ext cx="1108" cy="397"/>
            </a:xfrm>
            <a:prstGeom prst="rect">
              <a:avLst/>
            </a:prstGeom>
            <a:noFill/>
            <a:ln w="12700">
              <a:noFill/>
              <a:miter lim="800000"/>
              <a:headEnd/>
              <a:tailEnd/>
            </a:ln>
          </p:spPr>
          <p:txBody>
            <a:bodyPr lIns="90488" tIns="44450" rIns="90488" bIns="44450">
              <a:prstTxWarp prst="textNoShape">
                <a:avLst/>
              </a:prstTxWarp>
              <a:spAutoFit/>
            </a:bodyPr>
            <a:lstStyle/>
            <a:p>
              <a:r>
                <a:rPr lang="en-GB" sz="2000" i="1">
                  <a:solidFill>
                    <a:srgbClr val="000090"/>
                  </a:solidFill>
                  <a:latin typeface="Comic Sans MS" charset="0"/>
                </a:rPr>
                <a:t>group 2</a:t>
              </a:r>
            </a:p>
          </p:txBody>
        </p:sp>
        <p:grpSp>
          <p:nvGrpSpPr>
            <p:cNvPr id="3" name="Group 21"/>
            <p:cNvGrpSpPr>
              <a:grpSpLocks/>
            </p:cNvGrpSpPr>
            <p:nvPr/>
          </p:nvGrpSpPr>
          <p:grpSpPr bwMode="auto">
            <a:xfrm>
              <a:off x="359" y="997"/>
              <a:ext cx="589" cy="722"/>
              <a:chOff x="359" y="997"/>
              <a:chExt cx="589" cy="722"/>
            </a:xfrm>
          </p:grpSpPr>
          <p:pic>
            <p:nvPicPr>
              <p:cNvPr id="53323" name="Picture 22"/>
              <p:cNvPicPr>
                <a:picLocks noChangeArrowheads="1"/>
              </p:cNvPicPr>
              <p:nvPr/>
            </p:nvPicPr>
            <p:blipFill>
              <a:blip r:embed="rId3"/>
              <a:srcRect/>
              <a:stretch>
                <a:fillRect/>
              </a:stretch>
            </p:blipFill>
            <p:spPr bwMode="auto">
              <a:xfrm>
                <a:off x="359" y="997"/>
                <a:ext cx="584" cy="722"/>
              </a:xfrm>
              <a:prstGeom prst="rect">
                <a:avLst/>
              </a:prstGeom>
              <a:noFill/>
              <a:ln w="12700">
                <a:noFill/>
                <a:miter lim="800000"/>
                <a:headEnd/>
                <a:tailEnd/>
              </a:ln>
            </p:spPr>
          </p:pic>
          <p:sp>
            <p:nvSpPr>
              <p:cNvPr id="53324" name="Line 23"/>
              <p:cNvSpPr>
                <a:spLocks noChangeShapeType="1"/>
              </p:cNvSpPr>
              <p:nvPr/>
            </p:nvSpPr>
            <p:spPr bwMode="auto">
              <a:xfrm>
                <a:off x="360" y="1616"/>
                <a:ext cx="588" cy="0"/>
              </a:xfrm>
              <a:prstGeom prst="line">
                <a:avLst/>
              </a:prstGeom>
              <a:noFill/>
              <a:ln w="12700">
                <a:solidFill>
                  <a:schemeClr val="hlink"/>
                </a:solidFill>
                <a:round/>
                <a:headEnd/>
                <a:tailEnd/>
              </a:ln>
            </p:spPr>
            <p:txBody>
              <a:bodyPr wrap="none" anchor="ctr">
                <a:prstTxWarp prst="textNoShape">
                  <a:avLst/>
                </a:prstTxWarp>
              </a:bodyPr>
              <a:lstStyle/>
              <a:p>
                <a:endParaRPr lang="en-US"/>
              </a:p>
            </p:txBody>
          </p:sp>
          <p:sp>
            <p:nvSpPr>
              <p:cNvPr id="53325" name="Line 24"/>
              <p:cNvSpPr>
                <a:spLocks noChangeShapeType="1"/>
              </p:cNvSpPr>
              <p:nvPr/>
            </p:nvSpPr>
            <p:spPr bwMode="auto">
              <a:xfrm>
                <a:off x="648" y="1000"/>
                <a:ext cx="0" cy="716"/>
              </a:xfrm>
              <a:prstGeom prst="line">
                <a:avLst/>
              </a:prstGeom>
              <a:noFill/>
              <a:ln w="12700">
                <a:solidFill>
                  <a:schemeClr val="hlink"/>
                </a:solidFill>
                <a:round/>
                <a:headEnd/>
                <a:tailEnd/>
              </a:ln>
            </p:spPr>
            <p:txBody>
              <a:bodyPr wrap="none" anchor="ctr">
                <a:prstTxWarp prst="textNoShape">
                  <a:avLst/>
                </a:prstTxWarp>
              </a:bodyPr>
              <a:lstStyle/>
              <a:p>
                <a:endParaRPr lang="en-US"/>
              </a:p>
            </p:txBody>
          </p:sp>
        </p:grpSp>
        <p:grpSp>
          <p:nvGrpSpPr>
            <p:cNvPr id="4" name="Group 25"/>
            <p:cNvGrpSpPr>
              <a:grpSpLocks/>
            </p:cNvGrpSpPr>
            <p:nvPr/>
          </p:nvGrpSpPr>
          <p:grpSpPr bwMode="auto">
            <a:xfrm>
              <a:off x="1275" y="997"/>
              <a:ext cx="589" cy="722"/>
              <a:chOff x="1275" y="997"/>
              <a:chExt cx="589" cy="722"/>
            </a:xfrm>
          </p:grpSpPr>
          <p:pic>
            <p:nvPicPr>
              <p:cNvPr id="53320" name="Picture 26"/>
              <p:cNvPicPr>
                <a:picLocks noChangeArrowheads="1"/>
              </p:cNvPicPr>
              <p:nvPr/>
            </p:nvPicPr>
            <p:blipFill>
              <a:blip r:embed="rId3"/>
              <a:srcRect/>
              <a:stretch>
                <a:fillRect/>
              </a:stretch>
            </p:blipFill>
            <p:spPr bwMode="auto">
              <a:xfrm>
                <a:off x="1275" y="997"/>
                <a:ext cx="584" cy="722"/>
              </a:xfrm>
              <a:prstGeom prst="rect">
                <a:avLst/>
              </a:prstGeom>
              <a:noFill/>
              <a:ln w="12700">
                <a:noFill/>
                <a:miter lim="800000"/>
                <a:headEnd/>
                <a:tailEnd/>
              </a:ln>
            </p:spPr>
          </p:pic>
          <p:sp>
            <p:nvSpPr>
              <p:cNvPr id="53321" name="Line 27"/>
              <p:cNvSpPr>
                <a:spLocks noChangeShapeType="1"/>
              </p:cNvSpPr>
              <p:nvPr/>
            </p:nvSpPr>
            <p:spPr bwMode="auto">
              <a:xfrm>
                <a:off x="1276" y="1616"/>
                <a:ext cx="588" cy="0"/>
              </a:xfrm>
              <a:prstGeom prst="line">
                <a:avLst/>
              </a:prstGeom>
              <a:noFill/>
              <a:ln w="12700">
                <a:solidFill>
                  <a:schemeClr val="hlink"/>
                </a:solidFill>
                <a:round/>
                <a:headEnd/>
                <a:tailEnd/>
              </a:ln>
            </p:spPr>
            <p:txBody>
              <a:bodyPr wrap="none" anchor="ctr">
                <a:prstTxWarp prst="textNoShape">
                  <a:avLst/>
                </a:prstTxWarp>
              </a:bodyPr>
              <a:lstStyle/>
              <a:p>
                <a:endParaRPr lang="en-US"/>
              </a:p>
            </p:txBody>
          </p:sp>
          <p:sp>
            <p:nvSpPr>
              <p:cNvPr id="53322" name="Line 28"/>
              <p:cNvSpPr>
                <a:spLocks noChangeShapeType="1"/>
              </p:cNvSpPr>
              <p:nvPr/>
            </p:nvSpPr>
            <p:spPr bwMode="auto">
              <a:xfrm>
                <a:off x="1564" y="1000"/>
                <a:ext cx="0" cy="716"/>
              </a:xfrm>
              <a:prstGeom prst="line">
                <a:avLst/>
              </a:prstGeom>
              <a:noFill/>
              <a:ln w="12700">
                <a:solidFill>
                  <a:schemeClr val="hlink"/>
                </a:solidFill>
                <a:round/>
                <a:headEnd/>
                <a:tailEnd/>
              </a:ln>
            </p:spPr>
            <p:txBody>
              <a:bodyPr wrap="none" anchor="ctr">
                <a:prstTxWarp prst="textNoShape">
                  <a:avLst/>
                </a:prstTxWarp>
              </a:bodyPr>
              <a:lstStyle/>
              <a:p>
                <a:endParaRPr lang="en-US"/>
              </a:p>
            </p:txBody>
          </p:sp>
        </p:grpSp>
        <p:grpSp>
          <p:nvGrpSpPr>
            <p:cNvPr id="5" name="Group 29"/>
            <p:cNvGrpSpPr>
              <a:grpSpLocks/>
            </p:cNvGrpSpPr>
            <p:nvPr/>
          </p:nvGrpSpPr>
          <p:grpSpPr bwMode="auto">
            <a:xfrm>
              <a:off x="455" y="1093"/>
              <a:ext cx="589" cy="722"/>
              <a:chOff x="455" y="1093"/>
              <a:chExt cx="589" cy="722"/>
            </a:xfrm>
          </p:grpSpPr>
          <p:pic>
            <p:nvPicPr>
              <p:cNvPr id="53317" name="Picture 30"/>
              <p:cNvPicPr>
                <a:picLocks noChangeArrowheads="1"/>
              </p:cNvPicPr>
              <p:nvPr/>
            </p:nvPicPr>
            <p:blipFill>
              <a:blip r:embed="rId3"/>
              <a:srcRect/>
              <a:stretch>
                <a:fillRect/>
              </a:stretch>
            </p:blipFill>
            <p:spPr bwMode="auto">
              <a:xfrm>
                <a:off x="455" y="1093"/>
                <a:ext cx="584" cy="722"/>
              </a:xfrm>
              <a:prstGeom prst="rect">
                <a:avLst/>
              </a:prstGeom>
              <a:noFill/>
              <a:ln w="12700">
                <a:noFill/>
                <a:miter lim="800000"/>
                <a:headEnd/>
                <a:tailEnd/>
              </a:ln>
            </p:spPr>
          </p:pic>
          <p:sp>
            <p:nvSpPr>
              <p:cNvPr id="53318" name="Line 31"/>
              <p:cNvSpPr>
                <a:spLocks noChangeShapeType="1"/>
              </p:cNvSpPr>
              <p:nvPr/>
            </p:nvSpPr>
            <p:spPr bwMode="auto">
              <a:xfrm>
                <a:off x="456" y="1712"/>
                <a:ext cx="588" cy="0"/>
              </a:xfrm>
              <a:prstGeom prst="line">
                <a:avLst/>
              </a:prstGeom>
              <a:noFill/>
              <a:ln w="12700">
                <a:solidFill>
                  <a:schemeClr val="hlink"/>
                </a:solidFill>
                <a:round/>
                <a:headEnd/>
                <a:tailEnd/>
              </a:ln>
            </p:spPr>
            <p:txBody>
              <a:bodyPr wrap="none" anchor="ctr">
                <a:prstTxWarp prst="textNoShape">
                  <a:avLst/>
                </a:prstTxWarp>
              </a:bodyPr>
              <a:lstStyle/>
              <a:p>
                <a:endParaRPr lang="en-US"/>
              </a:p>
            </p:txBody>
          </p:sp>
          <p:sp>
            <p:nvSpPr>
              <p:cNvPr id="53319" name="Line 32"/>
              <p:cNvSpPr>
                <a:spLocks noChangeShapeType="1"/>
              </p:cNvSpPr>
              <p:nvPr/>
            </p:nvSpPr>
            <p:spPr bwMode="auto">
              <a:xfrm>
                <a:off x="744" y="1096"/>
                <a:ext cx="0" cy="716"/>
              </a:xfrm>
              <a:prstGeom prst="line">
                <a:avLst/>
              </a:prstGeom>
              <a:noFill/>
              <a:ln w="12700">
                <a:solidFill>
                  <a:schemeClr val="hlink"/>
                </a:solidFill>
                <a:round/>
                <a:headEnd/>
                <a:tailEnd/>
              </a:ln>
            </p:spPr>
            <p:txBody>
              <a:bodyPr wrap="none" anchor="ctr">
                <a:prstTxWarp prst="textNoShape">
                  <a:avLst/>
                </a:prstTxWarp>
              </a:bodyPr>
              <a:lstStyle/>
              <a:p>
                <a:endParaRPr lang="en-US"/>
              </a:p>
            </p:txBody>
          </p:sp>
        </p:grpSp>
        <p:grpSp>
          <p:nvGrpSpPr>
            <p:cNvPr id="6" name="Group 33"/>
            <p:cNvGrpSpPr>
              <a:grpSpLocks/>
            </p:cNvGrpSpPr>
            <p:nvPr/>
          </p:nvGrpSpPr>
          <p:grpSpPr bwMode="auto">
            <a:xfrm>
              <a:off x="1371" y="1093"/>
              <a:ext cx="589" cy="722"/>
              <a:chOff x="1371" y="1093"/>
              <a:chExt cx="589" cy="722"/>
            </a:xfrm>
          </p:grpSpPr>
          <p:pic>
            <p:nvPicPr>
              <p:cNvPr id="53314" name="Picture 34"/>
              <p:cNvPicPr>
                <a:picLocks noChangeArrowheads="1"/>
              </p:cNvPicPr>
              <p:nvPr/>
            </p:nvPicPr>
            <p:blipFill>
              <a:blip r:embed="rId3"/>
              <a:srcRect/>
              <a:stretch>
                <a:fillRect/>
              </a:stretch>
            </p:blipFill>
            <p:spPr bwMode="auto">
              <a:xfrm>
                <a:off x="1371" y="1093"/>
                <a:ext cx="584" cy="722"/>
              </a:xfrm>
              <a:prstGeom prst="rect">
                <a:avLst/>
              </a:prstGeom>
              <a:noFill/>
              <a:ln w="12700">
                <a:noFill/>
                <a:miter lim="800000"/>
                <a:headEnd/>
                <a:tailEnd/>
              </a:ln>
            </p:spPr>
          </p:pic>
          <p:sp>
            <p:nvSpPr>
              <p:cNvPr id="53315" name="Line 35"/>
              <p:cNvSpPr>
                <a:spLocks noChangeShapeType="1"/>
              </p:cNvSpPr>
              <p:nvPr/>
            </p:nvSpPr>
            <p:spPr bwMode="auto">
              <a:xfrm>
                <a:off x="1372" y="1712"/>
                <a:ext cx="588" cy="0"/>
              </a:xfrm>
              <a:prstGeom prst="line">
                <a:avLst/>
              </a:prstGeom>
              <a:noFill/>
              <a:ln w="12700">
                <a:solidFill>
                  <a:schemeClr val="hlink"/>
                </a:solidFill>
                <a:round/>
                <a:headEnd/>
                <a:tailEnd/>
              </a:ln>
            </p:spPr>
            <p:txBody>
              <a:bodyPr wrap="none" anchor="ctr">
                <a:prstTxWarp prst="textNoShape">
                  <a:avLst/>
                </a:prstTxWarp>
              </a:bodyPr>
              <a:lstStyle/>
              <a:p>
                <a:endParaRPr lang="en-US"/>
              </a:p>
            </p:txBody>
          </p:sp>
          <p:sp>
            <p:nvSpPr>
              <p:cNvPr id="53316" name="Line 36"/>
              <p:cNvSpPr>
                <a:spLocks noChangeShapeType="1"/>
              </p:cNvSpPr>
              <p:nvPr/>
            </p:nvSpPr>
            <p:spPr bwMode="auto">
              <a:xfrm>
                <a:off x="1660" y="1096"/>
                <a:ext cx="0" cy="716"/>
              </a:xfrm>
              <a:prstGeom prst="line">
                <a:avLst/>
              </a:prstGeom>
              <a:noFill/>
              <a:ln w="12700">
                <a:solidFill>
                  <a:schemeClr val="hlink"/>
                </a:solidFill>
                <a:round/>
                <a:headEnd/>
                <a:tailEnd/>
              </a:ln>
            </p:spPr>
            <p:txBody>
              <a:bodyPr wrap="none" anchor="ctr">
                <a:prstTxWarp prst="textNoShape">
                  <a:avLst/>
                </a:prstTxWarp>
              </a:bodyPr>
              <a:lstStyle/>
              <a:p>
                <a:endParaRPr lang="en-US"/>
              </a:p>
            </p:txBody>
          </p:sp>
        </p:grpSp>
        <p:grpSp>
          <p:nvGrpSpPr>
            <p:cNvPr id="7" name="Group 37"/>
            <p:cNvGrpSpPr>
              <a:grpSpLocks/>
            </p:cNvGrpSpPr>
            <p:nvPr/>
          </p:nvGrpSpPr>
          <p:grpSpPr bwMode="auto">
            <a:xfrm>
              <a:off x="551" y="1189"/>
              <a:ext cx="589" cy="722"/>
              <a:chOff x="551" y="1189"/>
              <a:chExt cx="589" cy="722"/>
            </a:xfrm>
          </p:grpSpPr>
          <p:pic>
            <p:nvPicPr>
              <p:cNvPr id="53311" name="Picture 38"/>
              <p:cNvPicPr>
                <a:picLocks noChangeArrowheads="1"/>
              </p:cNvPicPr>
              <p:nvPr/>
            </p:nvPicPr>
            <p:blipFill>
              <a:blip r:embed="rId3"/>
              <a:srcRect/>
              <a:stretch>
                <a:fillRect/>
              </a:stretch>
            </p:blipFill>
            <p:spPr bwMode="auto">
              <a:xfrm>
                <a:off x="551" y="1189"/>
                <a:ext cx="584" cy="722"/>
              </a:xfrm>
              <a:prstGeom prst="rect">
                <a:avLst/>
              </a:prstGeom>
              <a:noFill/>
              <a:ln w="12700">
                <a:noFill/>
                <a:miter lim="800000"/>
                <a:headEnd/>
                <a:tailEnd/>
              </a:ln>
            </p:spPr>
          </p:pic>
          <p:sp>
            <p:nvSpPr>
              <p:cNvPr id="53312" name="Line 39"/>
              <p:cNvSpPr>
                <a:spLocks noChangeShapeType="1"/>
              </p:cNvSpPr>
              <p:nvPr/>
            </p:nvSpPr>
            <p:spPr bwMode="auto">
              <a:xfrm>
                <a:off x="552" y="1808"/>
                <a:ext cx="588" cy="0"/>
              </a:xfrm>
              <a:prstGeom prst="line">
                <a:avLst/>
              </a:prstGeom>
              <a:noFill/>
              <a:ln w="12700">
                <a:solidFill>
                  <a:schemeClr val="hlink"/>
                </a:solidFill>
                <a:round/>
                <a:headEnd/>
                <a:tailEnd/>
              </a:ln>
            </p:spPr>
            <p:txBody>
              <a:bodyPr wrap="none" anchor="ctr">
                <a:prstTxWarp prst="textNoShape">
                  <a:avLst/>
                </a:prstTxWarp>
              </a:bodyPr>
              <a:lstStyle/>
              <a:p>
                <a:endParaRPr lang="en-US"/>
              </a:p>
            </p:txBody>
          </p:sp>
          <p:sp>
            <p:nvSpPr>
              <p:cNvPr id="53313" name="Line 40"/>
              <p:cNvSpPr>
                <a:spLocks noChangeShapeType="1"/>
              </p:cNvSpPr>
              <p:nvPr/>
            </p:nvSpPr>
            <p:spPr bwMode="auto">
              <a:xfrm>
                <a:off x="840" y="1192"/>
                <a:ext cx="0" cy="716"/>
              </a:xfrm>
              <a:prstGeom prst="line">
                <a:avLst/>
              </a:prstGeom>
              <a:noFill/>
              <a:ln w="12700">
                <a:solidFill>
                  <a:schemeClr val="hlink"/>
                </a:solidFill>
                <a:round/>
                <a:headEnd/>
                <a:tailEnd/>
              </a:ln>
            </p:spPr>
            <p:txBody>
              <a:bodyPr wrap="none" anchor="ctr">
                <a:prstTxWarp prst="textNoShape">
                  <a:avLst/>
                </a:prstTxWarp>
              </a:bodyPr>
              <a:lstStyle/>
              <a:p>
                <a:endParaRPr lang="en-US"/>
              </a:p>
            </p:txBody>
          </p:sp>
        </p:grpSp>
        <p:grpSp>
          <p:nvGrpSpPr>
            <p:cNvPr id="8" name="Group 41"/>
            <p:cNvGrpSpPr>
              <a:grpSpLocks/>
            </p:cNvGrpSpPr>
            <p:nvPr/>
          </p:nvGrpSpPr>
          <p:grpSpPr bwMode="auto">
            <a:xfrm>
              <a:off x="1467" y="1189"/>
              <a:ext cx="589" cy="722"/>
              <a:chOff x="1467" y="1189"/>
              <a:chExt cx="589" cy="722"/>
            </a:xfrm>
          </p:grpSpPr>
          <p:pic>
            <p:nvPicPr>
              <p:cNvPr id="53308" name="Picture 42"/>
              <p:cNvPicPr>
                <a:picLocks noChangeArrowheads="1"/>
              </p:cNvPicPr>
              <p:nvPr/>
            </p:nvPicPr>
            <p:blipFill>
              <a:blip r:embed="rId3"/>
              <a:srcRect/>
              <a:stretch>
                <a:fillRect/>
              </a:stretch>
            </p:blipFill>
            <p:spPr bwMode="auto">
              <a:xfrm>
                <a:off x="1467" y="1189"/>
                <a:ext cx="584" cy="722"/>
              </a:xfrm>
              <a:prstGeom prst="rect">
                <a:avLst/>
              </a:prstGeom>
              <a:noFill/>
              <a:ln w="12700">
                <a:noFill/>
                <a:miter lim="800000"/>
                <a:headEnd/>
                <a:tailEnd/>
              </a:ln>
            </p:spPr>
          </p:pic>
          <p:sp>
            <p:nvSpPr>
              <p:cNvPr id="53309" name="Line 43"/>
              <p:cNvSpPr>
                <a:spLocks noChangeShapeType="1"/>
              </p:cNvSpPr>
              <p:nvPr/>
            </p:nvSpPr>
            <p:spPr bwMode="auto">
              <a:xfrm>
                <a:off x="1468" y="1808"/>
                <a:ext cx="588" cy="0"/>
              </a:xfrm>
              <a:prstGeom prst="line">
                <a:avLst/>
              </a:prstGeom>
              <a:noFill/>
              <a:ln w="12700">
                <a:solidFill>
                  <a:schemeClr val="hlink"/>
                </a:solidFill>
                <a:round/>
                <a:headEnd/>
                <a:tailEnd/>
              </a:ln>
            </p:spPr>
            <p:txBody>
              <a:bodyPr wrap="none" anchor="ctr">
                <a:prstTxWarp prst="textNoShape">
                  <a:avLst/>
                </a:prstTxWarp>
              </a:bodyPr>
              <a:lstStyle/>
              <a:p>
                <a:endParaRPr lang="en-US"/>
              </a:p>
            </p:txBody>
          </p:sp>
          <p:sp>
            <p:nvSpPr>
              <p:cNvPr id="53310" name="Line 44"/>
              <p:cNvSpPr>
                <a:spLocks noChangeShapeType="1"/>
              </p:cNvSpPr>
              <p:nvPr/>
            </p:nvSpPr>
            <p:spPr bwMode="auto">
              <a:xfrm>
                <a:off x="1756" y="1192"/>
                <a:ext cx="0" cy="716"/>
              </a:xfrm>
              <a:prstGeom prst="line">
                <a:avLst/>
              </a:prstGeom>
              <a:noFill/>
              <a:ln w="12700">
                <a:solidFill>
                  <a:schemeClr val="hlink"/>
                </a:solidFill>
                <a:round/>
                <a:headEnd/>
                <a:tailEnd/>
              </a:ln>
            </p:spPr>
            <p:txBody>
              <a:bodyPr wrap="none" anchor="ctr">
                <a:prstTxWarp prst="textNoShape">
                  <a:avLst/>
                </a:prstTxWarp>
              </a:bodyPr>
              <a:lstStyle/>
              <a:p>
                <a:endParaRPr lang="en-US"/>
              </a:p>
            </p:txBody>
          </p:sp>
        </p:grpSp>
        <p:grpSp>
          <p:nvGrpSpPr>
            <p:cNvPr id="9" name="Group 45"/>
            <p:cNvGrpSpPr>
              <a:grpSpLocks/>
            </p:cNvGrpSpPr>
            <p:nvPr/>
          </p:nvGrpSpPr>
          <p:grpSpPr bwMode="auto">
            <a:xfrm>
              <a:off x="647" y="1285"/>
              <a:ext cx="589" cy="722"/>
              <a:chOff x="647" y="1285"/>
              <a:chExt cx="589" cy="722"/>
            </a:xfrm>
          </p:grpSpPr>
          <p:pic>
            <p:nvPicPr>
              <p:cNvPr id="53305" name="Picture 46"/>
              <p:cNvPicPr>
                <a:picLocks noChangeArrowheads="1"/>
              </p:cNvPicPr>
              <p:nvPr/>
            </p:nvPicPr>
            <p:blipFill>
              <a:blip r:embed="rId3"/>
              <a:srcRect/>
              <a:stretch>
                <a:fillRect/>
              </a:stretch>
            </p:blipFill>
            <p:spPr bwMode="auto">
              <a:xfrm>
                <a:off x="647" y="1285"/>
                <a:ext cx="584" cy="722"/>
              </a:xfrm>
              <a:prstGeom prst="rect">
                <a:avLst/>
              </a:prstGeom>
              <a:noFill/>
              <a:ln w="12700">
                <a:noFill/>
                <a:miter lim="800000"/>
                <a:headEnd/>
                <a:tailEnd/>
              </a:ln>
            </p:spPr>
          </p:pic>
          <p:sp>
            <p:nvSpPr>
              <p:cNvPr id="53306" name="Line 47"/>
              <p:cNvSpPr>
                <a:spLocks noChangeShapeType="1"/>
              </p:cNvSpPr>
              <p:nvPr/>
            </p:nvSpPr>
            <p:spPr bwMode="auto">
              <a:xfrm>
                <a:off x="648" y="1904"/>
                <a:ext cx="588" cy="0"/>
              </a:xfrm>
              <a:prstGeom prst="line">
                <a:avLst/>
              </a:prstGeom>
              <a:noFill/>
              <a:ln w="12700">
                <a:solidFill>
                  <a:schemeClr val="hlink"/>
                </a:solidFill>
                <a:round/>
                <a:headEnd/>
                <a:tailEnd/>
              </a:ln>
            </p:spPr>
            <p:txBody>
              <a:bodyPr wrap="none" anchor="ctr">
                <a:prstTxWarp prst="textNoShape">
                  <a:avLst/>
                </a:prstTxWarp>
              </a:bodyPr>
              <a:lstStyle/>
              <a:p>
                <a:endParaRPr lang="en-US"/>
              </a:p>
            </p:txBody>
          </p:sp>
          <p:sp>
            <p:nvSpPr>
              <p:cNvPr id="53307" name="Line 48"/>
              <p:cNvSpPr>
                <a:spLocks noChangeShapeType="1"/>
              </p:cNvSpPr>
              <p:nvPr/>
            </p:nvSpPr>
            <p:spPr bwMode="auto">
              <a:xfrm>
                <a:off x="936" y="1288"/>
                <a:ext cx="0" cy="716"/>
              </a:xfrm>
              <a:prstGeom prst="line">
                <a:avLst/>
              </a:prstGeom>
              <a:noFill/>
              <a:ln w="12700">
                <a:solidFill>
                  <a:schemeClr val="hlink"/>
                </a:solidFill>
                <a:round/>
                <a:headEnd/>
                <a:tailEnd/>
              </a:ln>
            </p:spPr>
            <p:txBody>
              <a:bodyPr wrap="none" anchor="ctr">
                <a:prstTxWarp prst="textNoShape">
                  <a:avLst/>
                </a:prstTxWarp>
              </a:bodyPr>
              <a:lstStyle/>
              <a:p>
                <a:endParaRPr lang="en-US"/>
              </a:p>
            </p:txBody>
          </p:sp>
        </p:grpSp>
        <p:grpSp>
          <p:nvGrpSpPr>
            <p:cNvPr id="10" name="Group 49"/>
            <p:cNvGrpSpPr>
              <a:grpSpLocks/>
            </p:cNvGrpSpPr>
            <p:nvPr/>
          </p:nvGrpSpPr>
          <p:grpSpPr bwMode="auto">
            <a:xfrm>
              <a:off x="1563" y="1285"/>
              <a:ext cx="589" cy="722"/>
              <a:chOff x="1563" y="1285"/>
              <a:chExt cx="589" cy="722"/>
            </a:xfrm>
          </p:grpSpPr>
          <p:pic>
            <p:nvPicPr>
              <p:cNvPr id="53302" name="Picture 50"/>
              <p:cNvPicPr>
                <a:picLocks noChangeArrowheads="1"/>
              </p:cNvPicPr>
              <p:nvPr/>
            </p:nvPicPr>
            <p:blipFill>
              <a:blip r:embed="rId3"/>
              <a:srcRect/>
              <a:stretch>
                <a:fillRect/>
              </a:stretch>
            </p:blipFill>
            <p:spPr bwMode="auto">
              <a:xfrm>
                <a:off x="1563" y="1285"/>
                <a:ext cx="584" cy="722"/>
              </a:xfrm>
              <a:prstGeom prst="rect">
                <a:avLst/>
              </a:prstGeom>
              <a:noFill/>
              <a:ln w="12700">
                <a:noFill/>
                <a:miter lim="800000"/>
                <a:headEnd/>
                <a:tailEnd/>
              </a:ln>
            </p:spPr>
          </p:pic>
          <p:sp>
            <p:nvSpPr>
              <p:cNvPr id="53303" name="Line 51"/>
              <p:cNvSpPr>
                <a:spLocks noChangeShapeType="1"/>
              </p:cNvSpPr>
              <p:nvPr/>
            </p:nvSpPr>
            <p:spPr bwMode="auto">
              <a:xfrm>
                <a:off x="1564" y="1904"/>
                <a:ext cx="588" cy="0"/>
              </a:xfrm>
              <a:prstGeom prst="line">
                <a:avLst/>
              </a:prstGeom>
              <a:noFill/>
              <a:ln w="12700">
                <a:solidFill>
                  <a:schemeClr val="hlink"/>
                </a:solidFill>
                <a:round/>
                <a:headEnd/>
                <a:tailEnd/>
              </a:ln>
            </p:spPr>
            <p:txBody>
              <a:bodyPr wrap="none" anchor="ctr">
                <a:prstTxWarp prst="textNoShape">
                  <a:avLst/>
                </a:prstTxWarp>
              </a:bodyPr>
              <a:lstStyle/>
              <a:p>
                <a:endParaRPr lang="en-US"/>
              </a:p>
            </p:txBody>
          </p:sp>
          <p:sp>
            <p:nvSpPr>
              <p:cNvPr id="53304" name="Line 52"/>
              <p:cNvSpPr>
                <a:spLocks noChangeShapeType="1"/>
              </p:cNvSpPr>
              <p:nvPr/>
            </p:nvSpPr>
            <p:spPr bwMode="auto">
              <a:xfrm>
                <a:off x="1852" y="1288"/>
                <a:ext cx="0" cy="716"/>
              </a:xfrm>
              <a:prstGeom prst="line">
                <a:avLst/>
              </a:prstGeom>
              <a:noFill/>
              <a:ln w="12700">
                <a:solidFill>
                  <a:schemeClr val="hlink"/>
                </a:solidFill>
                <a:round/>
                <a:headEnd/>
                <a:tailEnd/>
              </a:ln>
            </p:spPr>
            <p:txBody>
              <a:bodyPr wrap="none" anchor="ctr">
                <a:prstTxWarp prst="textNoShape">
                  <a:avLst/>
                </a:prstTxWarp>
              </a:bodyPr>
              <a:lstStyle/>
              <a:p>
                <a:endParaRPr lang="en-US"/>
              </a:p>
            </p:txBody>
          </p:sp>
        </p:grpSp>
        <p:grpSp>
          <p:nvGrpSpPr>
            <p:cNvPr id="11" name="Group 53"/>
            <p:cNvGrpSpPr>
              <a:grpSpLocks/>
            </p:cNvGrpSpPr>
            <p:nvPr/>
          </p:nvGrpSpPr>
          <p:grpSpPr bwMode="auto">
            <a:xfrm>
              <a:off x="743" y="1381"/>
              <a:ext cx="589" cy="722"/>
              <a:chOff x="743" y="1381"/>
              <a:chExt cx="589" cy="722"/>
            </a:xfrm>
          </p:grpSpPr>
          <p:pic>
            <p:nvPicPr>
              <p:cNvPr id="53299" name="Picture 54"/>
              <p:cNvPicPr>
                <a:picLocks noChangeArrowheads="1"/>
              </p:cNvPicPr>
              <p:nvPr/>
            </p:nvPicPr>
            <p:blipFill>
              <a:blip r:embed="rId3"/>
              <a:srcRect/>
              <a:stretch>
                <a:fillRect/>
              </a:stretch>
            </p:blipFill>
            <p:spPr bwMode="auto">
              <a:xfrm>
                <a:off x="743" y="1381"/>
                <a:ext cx="584" cy="722"/>
              </a:xfrm>
              <a:prstGeom prst="rect">
                <a:avLst/>
              </a:prstGeom>
              <a:noFill/>
              <a:ln w="12700">
                <a:noFill/>
                <a:miter lim="800000"/>
                <a:headEnd/>
                <a:tailEnd/>
              </a:ln>
            </p:spPr>
          </p:pic>
          <p:sp>
            <p:nvSpPr>
              <p:cNvPr id="53300" name="Line 55"/>
              <p:cNvSpPr>
                <a:spLocks noChangeShapeType="1"/>
              </p:cNvSpPr>
              <p:nvPr/>
            </p:nvSpPr>
            <p:spPr bwMode="auto">
              <a:xfrm>
                <a:off x="744" y="2000"/>
                <a:ext cx="588" cy="0"/>
              </a:xfrm>
              <a:prstGeom prst="line">
                <a:avLst/>
              </a:prstGeom>
              <a:noFill/>
              <a:ln w="12700">
                <a:solidFill>
                  <a:schemeClr val="hlink"/>
                </a:solidFill>
                <a:round/>
                <a:headEnd/>
                <a:tailEnd/>
              </a:ln>
            </p:spPr>
            <p:txBody>
              <a:bodyPr wrap="none" anchor="ctr">
                <a:prstTxWarp prst="textNoShape">
                  <a:avLst/>
                </a:prstTxWarp>
              </a:bodyPr>
              <a:lstStyle/>
              <a:p>
                <a:endParaRPr lang="en-US"/>
              </a:p>
            </p:txBody>
          </p:sp>
          <p:sp>
            <p:nvSpPr>
              <p:cNvPr id="53301" name="Line 56"/>
              <p:cNvSpPr>
                <a:spLocks noChangeShapeType="1"/>
              </p:cNvSpPr>
              <p:nvPr/>
            </p:nvSpPr>
            <p:spPr bwMode="auto">
              <a:xfrm>
                <a:off x="1032" y="1384"/>
                <a:ext cx="0" cy="716"/>
              </a:xfrm>
              <a:prstGeom prst="line">
                <a:avLst/>
              </a:prstGeom>
              <a:noFill/>
              <a:ln w="12700">
                <a:solidFill>
                  <a:schemeClr val="hlink"/>
                </a:solidFill>
                <a:round/>
                <a:headEnd/>
                <a:tailEnd/>
              </a:ln>
            </p:spPr>
            <p:txBody>
              <a:bodyPr wrap="none" anchor="ctr">
                <a:prstTxWarp prst="textNoShape">
                  <a:avLst/>
                </a:prstTxWarp>
              </a:bodyPr>
              <a:lstStyle/>
              <a:p>
                <a:endParaRPr lang="en-US"/>
              </a:p>
            </p:txBody>
          </p:sp>
        </p:grpSp>
        <p:grpSp>
          <p:nvGrpSpPr>
            <p:cNvPr id="12" name="Group 57"/>
            <p:cNvGrpSpPr>
              <a:grpSpLocks/>
            </p:cNvGrpSpPr>
            <p:nvPr/>
          </p:nvGrpSpPr>
          <p:grpSpPr bwMode="auto">
            <a:xfrm>
              <a:off x="1659" y="1381"/>
              <a:ext cx="589" cy="722"/>
              <a:chOff x="1659" y="1381"/>
              <a:chExt cx="589" cy="722"/>
            </a:xfrm>
          </p:grpSpPr>
          <p:pic>
            <p:nvPicPr>
              <p:cNvPr id="53296" name="Picture 58"/>
              <p:cNvPicPr>
                <a:picLocks noChangeArrowheads="1"/>
              </p:cNvPicPr>
              <p:nvPr/>
            </p:nvPicPr>
            <p:blipFill>
              <a:blip r:embed="rId3"/>
              <a:srcRect/>
              <a:stretch>
                <a:fillRect/>
              </a:stretch>
            </p:blipFill>
            <p:spPr bwMode="auto">
              <a:xfrm>
                <a:off x="1659" y="1381"/>
                <a:ext cx="584" cy="722"/>
              </a:xfrm>
              <a:prstGeom prst="rect">
                <a:avLst/>
              </a:prstGeom>
              <a:noFill/>
              <a:ln w="12700">
                <a:noFill/>
                <a:miter lim="800000"/>
                <a:headEnd/>
                <a:tailEnd/>
              </a:ln>
            </p:spPr>
          </p:pic>
          <p:sp>
            <p:nvSpPr>
              <p:cNvPr id="53297" name="Line 59"/>
              <p:cNvSpPr>
                <a:spLocks noChangeShapeType="1"/>
              </p:cNvSpPr>
              <p:nvPr/>
            </p:nvSpPr>
            <p:spPr bwMode="auto">
              <a:xfrm>
                <a:off x="1660" y="2000"/>
                <a:ext cx="588" cy="0"/>
              </a:xfrm>
              <a:prstGeom prst="line">
                <a:avLst/>
              </a:prstGeom>
              <a:noFill/>
              <a:ln w="12700">
                <a:solidFill>
                  <a:schemeClr val="hlink"/>
                </a:solidFill>
                <a:round/>
                <a:headEnd/>
                <a:tailEnd/>
              </a:ln>
            </p:spPr>
            <p:txBody>
              <a:bodyPr wrap="none" anchor="ctr">
                <a:prstTxWarp prst="textNoShape">
                  <a:avLst/>
                </a:prstTxWarp>
              </a:bodyPr>
              <a:lstStyle/>
              <a:p>
                <a:endParaRPr lang="en-US"/>
              </a:p>
            </p:txBody>
          </p:sp>
          <p:sp>
            <p:nvSpPr>
              <p:cNvPr id="53298" name="Line 60"/>
              <p:cNvSpPr>
                <a:spLocks noChangeShapeType="1"/>
              </p:cNvSpPr>
              <p:nvPr/>
            </p:nvSpPr>
            <p:spPr bwMode="auto">
              <a:xfrm>
                <a:off x="1948" y="1384"/>
                <a:ext cx="0" cy="716"/>
              </a:xfrm>
              <a:prstGeom prst="line">
                <a:avLst/>
              </a:prstGeom>
              <a:noFill/>
              <a:ln w="12700">
                <a:solidFill>
                  <a:schemeClr val="hlink"/>
                </a:solidFill>
                <a:round/>
                <a:headEnd/>
                <a:tailEnd/>
              </a:ln>
            </p:spPr>
            <p:txBody>
              <a:bodyPr wrap="none" anchor="ctr">
                <a:prstTxWarp prst="textNoShape">
                  <a:avLst/>
                </a:prstTxWarp>
              </a:bodyPr>
              <a:lstStyle/>
              <a:p>
                <a:endParaRPr lang="en-US"/>
              </a:p>
            </p:txBody>
          </p:sp>
        </p:grpSp>
        <p:grpSp>
          <p:nvGrpSpPr>
            <p:cNvPr id="13" name="Group 61"/>
            <p:cNvGrpSpPr>
              <a:grpSpLocks/>
            </p:cNvGrpSpPr>
            <p:nvPr/>
          </p:nvGrpSpPr>
          <p:grpSpPr bwMode="auto">
            <a:xfrm>
              <a:off x="839" y="1477"/>
              <a:ext cx="589" cy="722"/>
              <a:chOff x="839" y="1477"/>
              <a:chExt cx="589" cy="722"/>
            </a:xfrm>
          </p:grpSpPr>
          <p:pic>
            <p:nvPicPr>
              <p:cNvPr id="53293" name="Picture 62"/>
              <p:cNvPicPr>
                <a:picLocks noChangeArrowheads="1"/>
              </p:cNvPicPr>
              <p:nvPr/>
            </p:nvPicPr>
            <p:blipFill>
              <a:blip r:embed="rId3"/>
              <a:srcRect/>
              <a:stretch>
                <a:fillRect/>
              </a:stretch>
            </p:blipFill>
            <p:spPr bwMode="auto">
              <a:xfrm>
                <a:off x="839" y="1477"/>
                <a:ext cx="584" cy="722"/>
              </a:xfrm>
              <a:prstGeom prst="rect">
                <a:avLst/>
              </a:prstGeom>
              <a:noFill/>
              <a:ln w="12700">
                <a:noFill/>
                <a:miter lim="800000"/>
                <a:headEnd/>
                <a:tailEnd/>
              </a:ln>
            </p:spPr>
          </p:pic>
          <p:sp>
            <p:nvSpPr>
              <p:cNvPr id="53294" name="Line 63"/>
              <p:cNvSpPr>
                <a:spLocks noChangeShapeType="1"/>
              </p:cNvSpPr>
              <p:nvPr/>
            </p:nvSpPr>
            <p:spPr bwMode="auto">
              <a:xfrm>
                <a:off x="840" y="2096"/>
                <a:ext cx="588" cy="0"/>
              </a:xfrm>
              <a:prstGeom prst="line">
                <a:avLst/>
              </a:prstGeom>
              <a:noFill/>
              <a:ln w="12700">
                <a:solidFill>
                  <a:schemeClr val="hlink"/>
                </a:solidFill>
                <a:round/>
                <a:headEnd/>
                <a:tailEnd/>
              </a:ln>
            </p:spPr>
            <p:txBody>
              <a:bodyPr wrap="none" anchor="ctr">
                <a:prstTxWarp prst="textNoShape">
                  <a:avLst/>
                </a:prstTxWarp>
              </a:bodyPr>
              <a:lstStyle/>
              <a:p>
                <a:endParaRPr lang="en-US"/>
              </a:p>
            </p:txBody>
          </p:sp>
          <p:sp>
            <p:nvSpPr>
              <p:cNvPr id="53295" name="Line 64"/>
              <p:cNvSpPr>
                <a:spLocks noChangeShapeType="1"/>
              </p:cNvSpPr>
              <p:nvPr/>
            </p:nvSpPr>
            <p:spPr bwMode="auto">
              <a:xfrm>
                <a:off x="1128" y="1480"/>
                <a:ext cx="0" cy="716"/>
              </a:xfrm>
              <a:prstGeom prst="line">
                <a:avLst/>
              </a:prstGeom>
              <a:noFill/>
              <a:ln w="12700">
                <a:solidFill>
                  <a:schemeClr val="hlink"/>
                </a:solidFill>
                <a:round/>
                <a:headEnd/>
                <a:tailEnd/>
              </a:ln>
            </p:spPr>
            <p:txBody>
              <a:bodyPr wrap="none" anchor="ctr">
                <a:prstTxWarp prst="textNoShape">
                  <a:avLst/>
                </a:prstTxWarp>
              </a:bodyPr>
              <a:lstStyle/>
              <a:p>
                <a:endParaRPr lang="en-US"/>
              </a:p>
            </p:txBody>
          </p:sp>
        </p:grpSp>
        <p:grpSp>
          <p:nvGrpSpPr>
            <p:cNvPr id="14" name="Group 65"/>
            <p:cNvGrpSpPr>
              <a:grpSpLocks/>
            </p:cNvGrpSpPr>
            <p:nvPr/>
          </p:nvGrpSpPr>
          <p:grpSpPr bwMode="auto">
            <a:xfrm>
              <a:off x="1755" y="1477"/>
              <a:ext cx="589" cy="722"/>
              <a:chOff x="1755" y="1477"/>
              <a:chExt cx="589" cy="722"/>
            </a:xfrm>
          </p:grpSpPr>
          <p:pic>
            <p:nvPicPr>
              <p:cNvPr id="53290" name="Picture 66"/>
              <p:cNvPicPr>
                <a:picLocks noChangeArrowheads="1"/>
              </p:cNvPicPr>
              <p:nvPr/>
            </p:nvPicPr>
            <p:blipFill>
              <a:blip r:embed="rId3"/>
              <a:srcRect/>
              <a:stretch>
                <a:fillRect/>
              </a:stretch>
            </p:blipFill>
            <p:spPr bwMode="auto">
              <a:xfrm>
                <a:off x="1755" y="1477"/>
                <a:ext cx="584" cy="722"/>
              </a:xfrm>
              <a:prstGeom prst="rect">
                <a:avLst/>
              </a:prstGeom>
              <a:noFill/>
              <a:ln w="12700">
                <a:noFill/>
                <a:miter lim="800000"/>
                <a:headEnd/>
                <a:tailEnd/>
              </a:ln>
            </p:spPr>
          </p:pic>
          <p:sp>
            <p:nvSpPr>
              <p:cNvPr id="53291" name="Line 67"/>
              <p:cNvSpPr>
                <a:spLocks noChangeShapeType="1"/>
              </p:cNvSpPr>
              <p:nvPr/>
            </p:nvSpPr>
            <p:spPr bwMode="auto">
              <a:xfrm>
                <a:off x="1756" y="2096"/>
                <a:ext cx="588" cy="0"/>
              </a:xfrm>
              <a:prstGeom prst="line">
                <a:avLst/>
              </a:prstGeom>
              <a:noFill/>
              <a:ln w="12700">
                <a:solidFill>
                  <a:schemeClr val="hlink"/>
                </a:solidFill>
                <a:round/>
                <a:headEnd/>
                <a:tailEnd/>
              </a:ln>
            </p:spPr>
            <p:txBody>
              <a:bodyPr wrap="none" anchor="ctr">
                <a:prstTxWarp prst="textNoShape">
                  <a:avLst/>
                </a:prstTxWarp>
              </a:bodyPr>
              <a:lstStyle/>
              <a:p>
                <a:endParaRPr lang="en-US"/>
              </a:p>
            </p:txBody>
          </p:sp>
          <p:sp>
            <p:nvSpPr>
              <p:cNvPr id="53292" name="Line 68"/>
              <p:cNvSpPr>
                <a:spLocks noChangeShapeType="1"/>
              </p:cNvSpPr>
              <p:nvPr/>
            </p:nvSpPr>
            <p:spPr bwMode="auto">
              <a:xfrm>
                <a:off x="2044" y="1480"/>
                <a:ext cx="0" cy="716"/>
              </a:xfrm>
              <a:prstGeom prst="line">
                <a:avLst/>
              </a:prstGeom>
              <a:noFill/>
              <a:ln w="12700">
                <a:solidFill>
                  <a:schemeClr val="hlink"/>
                </a:solidFill>
                <a:round/>
                <a:headEnd/>
                <a:tailEnd/>
              </a:ln>
            </p:spPr>
            <p:txBody>
              <a:bodyPr wrap="none" anchor="ctr">
                <a:prstTxWarp prst="textNoShape">
                  <a:avLst/>
                </a:prstTxWarp>
              </a:bodyPr>
              <a:lstStyle/>
              <a:p>
                <a:endParaRPr lang="en-US"/>
              </a:p>
            </p:txBody>
          </p:sp>
        </p:grpSp>
        <p:grpSp>
          <p:nvGrpSpPr>
            <p:cNvPr id="15" name="Group 69"/>
            <p:cNvGrpSpPr>
              <a:grpSpLocks/>
            </p:cNvGrpSpPr>
            <p:nvPr/>
          </p:nvGrpSpPr>
          <p:grpSpPr bwMode="auto">
            <a:xfrm>
              <a:off x="935" y="1573"/>
              <a:ext cx="589" cy="722"/>
              <a:chOff x="935" y="1573"/>
              <a:chExt cx="589" cy="722"/>
            </a:xfrm>
          </p:grpSpPr>
          <p:pic>
            <p:nvPicPr>
              <p:cNvPr id="53287" name="Picture 70"/>
              <p:cNvPicPr>
                <a:picLocks noChangeArrowheads="1"/>
              </p:cNvPicPr>
              <p:nvPr/>
            </p:nvPicPr>
            <p:blipFill>
              <a:blip r:embed="rId3"/>
              <a:srcRect/>
              <a:stretch>
                <a:fillRect/>
              </a:stretch>
            </p:blipFill>
            <p:spPr bwMode="auto">
              <a:xfrm>
                <a:off x="935" y="1573"/>
                <a:ext cx="584" cy="722"/>
              </a:xfrm>
              <a:prstGeom prst="rect">
                <a:avLst/>
              </a:prstGeom>
              <a:noFill/>
              <a:ln w="12700">
                <a:noFill/>
                <a:miter lim="800000"/>
                <a:headEnd/>
                <a:tailEnd/>
              </a:ln>
            </p:spPr>
          </p:pic>
          <p:sp>
            <p:nvSpPr>
              <p:cNvPr id="53288" name="Line 71"/>
              <p:cNvSpPr>
                <a:spLocks noChangeShapeType="1"/>
              </p:cNvSpPr>
              <p:nvPr/>
            </p:nvSpPr>
            <p:spPr bwMode="auto">
              <a:xfrm>
                <a:off x="936" y="2192"/>
                <a:ext cx="588" cy="0"/>
              </a:xfrm>
              <a:prstGeom prst="line">
                <a:avLst/>
              </a:prstGeom>
              <a:noFill/>
              <a:ln w="12700">
                <a:solidFill>
                  <a:schemeClr val="hlink"/>
                </a:solidFill>
                <a:round/>
                <a:headEnd/>
                <a:tailEnd/>
              </a:ln>
            </p:spPr>
            <p:txBody>
              <a:bodyPr wrap="none" anchor="ctr">
                <a:prstTxWarp prst="textNoShape">
                  <a:avLst/>
                </a:prstTxWarp>
              </a:bodyPr>
              <a:lstStyle/>
              <a:p>
                <a:endParaRPr lang="en-US"/>
              </a:p>
            </p:txBody>
          </p:sp>
          <p:sp>
            <p:nvSpPr>
              <p:cNvPr id="53289" name="Line 72"/>
              <p:cNvSpPr>
                <a:spLocks noChangeShapeType="1"/>
              </p:cNvSpPr>
              <p:nvPr/>
            </p:nvSpPr>
            <p:spPr bwMode="auto">
              <a:xfrm>
                <a:off x="1224" y="1576"/>
                <a:ext cx="0" cy="716"/>
              </a:xfrm>
              <a:prstGeom prst="line">
                <a:avLst/>
              </a:prstGeom>
              <a:noFill/>
              <a:ln w="12700">
                <a:solidFill>
                  <a:schemeClr val="hlink"/>
                </a:solidFill>
                <a:round/>
                <a:headEnd/>
                <a:tailEnd/>
              </a:ln>
            </p:spPr>
            <p:txBody>
              <a:bodyPr wrap="none" anchor="ctr">
                <a:prstTxWarp prst="textNoShape">
                  <a:avLst/>
                </a:prstTxWarp>
              </a:bodyPr>
              <a:lstStyle/>
              <a:p>
                <a:endParaRPr lang="en-US"/>
              </a:p>
            </p:txBody>
          </p:sp>
        </p:grpSp>
        <p:grpSp>
          <p:nvGrpSpPr>
            <p:cNvPr id="16" name="Group 73"/>
            <p:cNvGrpSpPr>
              <a:grpSpLocks/>
            </p:cNvGrpSpPr>
            <p:nvPr/>
          </p:nvGrpSpPr>
          <p:grpSpPr bwMode="auto">
            <a:xfrm>
              <a:off x="1851" y="1573"/>
              <a:ext cx="589" cy="722"/>
              <a:chOff x="1851" y="1573"/>
              <a:chExt cx="589" cy="722"/>
            </a:xfrm>
          </p:grpSpPr>
          <p:pic>
            <p:nvPicPr>
              <p:cNvPr id="53284" name="Picture 74"/>
              <p:cNvPicPr>
                <a:picLocks noChangeArrowheads="1"/>
              </p:cNvPicPr>
              <p:nvPr/>
            </p:nvPicPr>
            <p:blipFill>
              <a:blip r:embed="rId3"/>
              <a:srcRect/>
              <a:stretch>
                <a:fillRect/>
              </a:stretch>
            </p:blipFill>
            <p:spPr bwMode="auto">
              <a:xfrm>
                <a:off x="1851" y="1573"/>
                <a:ext cx="584" cy="722"/>
              </a:xfrm>
              <a:prstGeom prst="rect">
                <a:avLst/>
              </a:prstGeom>
              <a:noFill/>
              <a:ln w="12700">
                <a:noFill/>
                <a:miter lim="800000"/>
                <a:headEnd/>
                <a:tailEnd/>
              </a:ln>
            </p:spPr>
          </p:pic>
          <p:sp>
            <p:nvSpPr>
              <p:cNvPr id="53285" name="Line 75"/>
              <p:cNvSpPr>
                <a:spLocks noChangeShapeType="1"/>
              </p:cNvSpPr>
              <p:nvPr/>
            </p:nvSpPr>
            <p:spPr bwMode="auto">
              <a:xfrm>
                <a:off x="1852" y="2192"/>
                <a:ext cx="588" cy="0"/>
              </a:xfrm>
              <a:prstGeom prst="line">
                <a:avLst/>
              </a:prstGeom>
              <a:noFill/>
              <a:ln w="12700">
                <a:solidFill>
                  <a:schemeClr val="hlink"/>
                </a:solidFill>
                <a:round/>
                <a:headEnd/>
                <a:tailEnd/>
              </a:ln>
            </p:spPr>
            <p:txBody>
              <a:bodyPr wrap="none" anchor="ctr">
                <a:prstTxWarp prst="textNoShape">
                  <a:avLst/>
                </a:prstTxWarp>
              </a:bodyPr>
              <a:lstStyle/>
              <a:p>
                <a:endParaRPr lang="en-US"/>
              </a:p>
            </p:txBody>
          </p:sp>
          <p:sp>
            <p:nvSpPr>
              <p:cNvPr id="53286" name="Line 76"/>
              <p:cNvSpPr>
                <a:spLocks noChangeShapeType="1"/>
              </p:cNvSpPr>
              <p:nvPr/>
            </p:nvSpPr>
            <p:spPr bwMode="auto">
              <a:xfrm>
                <a:off x="2140" y="1576"/>
                <a:ext cx="0" cy="716"/>
              </a:xfrm>
              <a:prstGeom prst="line">
                <a:avLst/>
              </a:prstGeom>
              <a:noFill/>
              <a:ln w="12700">
                <a:solidFill>
                  <a:schemeClr val="hlink"/>
                </a:solidFill>
                <a:round/>
                <a:headEnd/>
                <a:tailEnd/>
              </a:ln>
            </p:spPr>
            <p:txBody>
              <a:bodyPr wrap="none" anchor="ctr">
                <a:prstTxWarp prst="textNoShape">
                  <a:avLst/>
                </a:prstTxWarp>
              </a:bodyPr>
              <a:lstStyle/>
              <a:p>
                <a:endParaRPr lang="en-US"/>
              </a:p>
            </p:txBody>
          </p:sp>
        </p:grpSp>
      </p:grpSp>
      <p:pic>
        <p:nvPicPr>
          <p:cNvPr id="77" name="Picture 4" descr="chess"/>
          <p:cNvPicPr>
            <a:picLocks noChangeAspect="1" noChangeArrowheads="1" noCrop="1"/>
          </p:cNvPicPr>
          <p:nvPr/>
        </p:nvPicPr>
        <p:blipFill>
          <a:blip r:embed="rId4"/>
          <a:srcRect/>
          <a:stretch>
            <a:fillRect/>
          </a:stretch>
        </p:blipFill>
        <p:spPr bwMode="auto">
          <a:xfrm>
            <a:off x="0" y="3124200"/>
            <a:ext cx="1371600" cy="1412875"/>
          </a:xfrm>
          <a:prstGeom prst="rect">
            <a:avLst/>
          </a:prstGeom>
          <a:noFill/>
          <a:ln w="9525">
            <a:noFill/>
            <a:miter lim="800000"/>
            <a:headEnd/>
            <a:tailEnd/>
          </a:ln>
        </p:spPr>
      </p:pic>
      <p:pic>
        <p:nvPicPr>
          <p:cNvPr id="78" name="Picture 5" descr="axialslicesanim"/>
          <p:cNvPicPr>
            <a:picLocks noChangeAspect="1" noChangeArrowheads="1"/>
          </p:cNvPicPr>
          <p:nvPr/>
        </p:nvPicPr>
        <p:blipFill>
          <a:blip r:embed="rId5"/>
          <a:srcRect/>
          <a:stretch>
            <a:fillRect/>
          </a:stretch>
        </p:blipFill>
        <p:spPr bwMode="auto">
          <a:xfrm>
            <a:off x="0" y="4800600"/>
            <a:ext cx="1371600" cy="1524000"/>
          </a:xfrm>
          <a:prstGeom prst="rect">
            <a:avLst/>
          </a:prstGeom>
          <a:noFill/>
          <a:ln w="9525">
            <a:noFill/>
            <a:miter lim="800000"/>
            <a:headEnd/>
            <a:tailEnd/>
          </a:ln>
        </p:spPr>
      </p:pic>
      <p:graphicFrame>
        <p:nvGraphicFramePr>
          <p:cNvPr id="53250" name="Object 2"/>
          <p:cNvGraphicFramePr>
            <a:graphicFrameLocks noChangeAspect="1"/>
          </p:cNvGraphicFramePr>
          <p:nvPr/>
        </p:nvGraphicFramePr>
        <p:xfrm>
          <a:off x="4114800" y="3276600"/>
          <a:ext cx="4114800" cy="3071813"/>
        </p:xfrm>
        <a:graphic>
          <a:graphicData uri="http://schemas.openxmlformats.org/presentationml/2006/ole">
            <p:oleObj spid="_x0000_s206850" name="Photo Editor Photo" r:id="rId6" imgW="2180952" imgH="1752381" progId="">
              <p:embed/>
            </p:oleObj>
          </a:graphicData>
        </a:graphic>
      </p:graphicFrame>
      <p:sp>
        <p:nvSpPr>
          <p:cNvPr id="53257" name="Oval 29"/>
          <p:cNvSpPr>
            <a:spLocks noChangeArrowheads="1"/>
          </p:cNvSpPr>
          <p:nvPr/>
        </p:nvSpPr>
        <p:spPr bwMode="auto">
          <a:xfrm>
            <a:off x="4953000" y="4800600"/>
            <a:ext cx="1066800" cy="685800"/>
          </a:xfrm>
          <a:prstGeom prst="ellipse">
            <a:avLst/>
          </a:prstGeom>
          <a:solidFill>
            <a:srgbClr val="CC0000"/>
          </a:solidFill>
          <a:ln w="9525">
            <a:noFill/>
            <a:round/>
            <a:headEnd/>
            <a:tailEnd/>
          </a:ln>
        </p:spPr>
        <p:txBody>
          <a:bodyPr wrap="none" anchor="ctr">
            <a:prstTxWarp prst="textNoShape">
              <a:avLst/>
            </a:prstTxWarp>
          </a:bodyPr>
          <a:lstStyle/>
          <a:p>
            <a:pPr algn="ctr"/>
            <a:r>
              <a:rPr lang="en-GB"/>
              <a:t>region</a:t>
            </a:r>
          </a:p>
          <a:p>
            <a:pPr algn="ctr"/>
            <a:r>
              <a:rPr lang="en-GB"/>
              <a:t>x</a:t>
            </a:r>
            <a:r>
              <a:rPr lang="en-GB" baseline="-25000"/>
              <a:t>1</a:t>
            </a:r>
          </a:p>
        </p:txBody>
      </p:sp>
      <p:sp>
        <p:nvSpPr>
          <p:cNvPr id="53258" name="Oval 30"/>
          <p:cNvSpPr>
            <a:spLocks noChangeArrowheads="1"/>
          </p:cNvSpPr>
          <p:nvPr/>
        </p:nvSpPr>
        <p:spPr bwMode="auto">
          <a:xfrm>
            <a:off x="6705600" y="4724400"/>
            <a:ext cx="955675" cy="685800"/>
          </a:xfrm>
          <a:prstGeom prst="ellipse">
            <a:avLst/>
          </a:prstGeom>
          <a:solidFill>
            <a:srgbClr val="CC0000"/>
          </a:solidFill>
          <a:ln w="9525">
            <a:noFill/>
            <a:round/>
            <a:headEnd/>
            <a:tailEnd/>
          </a:ln>
        </p:spPr>
        <p:txBody>
          <a:bodyPr wrap="none" anchor="ctr">
            <a:prstTxWarp prst="textNoShape">
              <a:avLst/>
            </a:prstTxWarp>
          </a:bodyPr>
          <a:lstStyle/>
          <a:p>
            <a:pPr algn="ctr"/>
            <a:r>
              <a:rPr lang="en-GB"/>
              <a:t>region</a:t>
            </a:r>
          </a:p>
          <a:p>
            <a:pPr algn="ctr"/>
            <a:r>
              <a:rPr lang="en-GB"/>
              <a:t>x</a:t>
            </a:r>
            <a:r>
              <a:rPr lang="en-GB" baseline="-25000"/>
              <a:t>2</a:t>
            </a:r>
          </a:p>
        </p:txBody>
      </p:sp>
      <p:cxnSp>
        <p:nvCxnSpPr>
          <p:cNvPr id="53259" name="AutoShape 36"/>
          <p:cNvCxnSpPr>
            <a:cxnSpLocks noChangeShapeType="1"/>
          </p:cNvCxnSpPr>
          <p:nvPr/>
        </p:nvCxnSpPr>
        <p:spPr bwMode="auto">
          <a:xfrm rot="5400000" flipV="1">
            <a:off x="4781550" y="5124450"/>
            <a:ext cx="649288" cy="1588"/>
          </a:xfrm>
          <a:prstGeom prst="curvedConnector5">
            <a:avLst>
              <a:gd name="adj1" fmla="val -36278"/>
              <a:gd name="adj2" fmla="val -28000005"/>
              <a:gd name="adj3" fmla="val 138630"/>
            </a:avLst>
          </a:prstGeom>
          <a:noFill/>
          <a:ln w="50800">
            <a:solidFill>
              <a:srgbClr val="000090"/>
            </a:solidFill>
            <a:round/>
            <a:headEnd/>
            <a:tailEnd type="triangle" w="med" len="med"/>
          </a:ln>
        </p:spPr>
      </p:cxnSp>
      <p:cxnSp>
        <p:nvCxnSpPr>
          <p:cNvPr id="53260" name="AutoShape 35"/>
          <p:cNvCxnSpPr>
            <a:cxnSpLocks noChangeShapeType="1"/>
          </p:cNvCxnSpPr>
          <p:nvPr/>
        </p:nvCxnSpPr>
        <p:spPr bwMode="auto">
          <a:xfrm rot="5400000" flipV="1">
            <a:off x="7174707" y="5041106"/>
            <a:ext cx="584200" cy="1587"/>
          </a:xfrm>
          <a:prstGeom prst="curvedConnector5">
            <a:avLst>
              <a:gd name="adj1" fmla="val -59782"/>
              <a:gd name="adj2" fmla="val 31199995"/>
              <a:gd name="adj3" fmla="val 159782"/>
            </a:avLst>
          </a:prstGeom>
          <a:noFill/>
          <a:ln w="50800">
            <a:solidFill>
              <a:srgbClr val="000090"/>
            </a:solidFill>
            <a:round/>
            <a:headEnd/>
            <a:tailEnd type="triangle" w="med" len="med"/>
          </a:ln>
        </p:spPr>
      </p:cxnSp>
      <p:sp>
        <p:nvSpPr>
          <p:cNvPr id="53261" name="Line 33"/>
          <p:cNvSpPr>
            <a:spLocks noChangeShapeType="1"/>
          </p:cNvSpPr>
          <p:nvPr/>
        </p:nvSpPr>
        <p:spPr bwMode="auto">
          <a:xfrm>
            <a:off x="5943600" y="4953000"/>
            <a:ext cx="762000" cy="0"/>
          </a:xfrm>
          <a:prstGeom prst="line">
            <a:avLst/>
          </a:prstGeom>
          <a:noFill/>
          <a:ln w="50800">
            <a:solidFill>
              <a:srgbClr val="000090"/>
            </a:solidFill>
            <a:round/>
            <a:headEnd type="triangle" w="med" len="med"/>
            <a:tailEnd/>
          </a:ln>
        </p:spPr>
        <p:txBody>
          <a:bodyPr>
            <a:prstTxWarp prst="textNoShape">
              <a:avLst/>
            </a:prstTxWarp>
          </a:bodyPr>
          <a:lstStyle/>
          <a:p>
            <a:endParaRPr lang="en-US"/>
          </a:p>
        </p:txBody>
      </p:sp>
      <p:sp>
        <p:nvSpPr>
          <p:cNvPr id="53262" name="Line 34"/>
          <p:cNvSpPr>
            <a:spLocks noChangeShapeType="1"/>
          </p:cNvSpPr>
          <p:nvPr/>
        </p:nvSpPr>
        <p:spPr bwMode="auto">
          <a:xfrm>
            <a:off x="6019800" y="5257800"/>
            <a:ext cx="762000" cy="0"/>
          </a:xfrm>
          <a:prstGeom prst="line">
            <a:avLst/>
          </a:prstGeom>
          <a:noFill/>
          <a:ln w="50800">
            <a:solidFill>
              <a:srgbClr val="000090"/>
            </a:solidFill>
            <a:round/>
            <a:headEnd/>
            <a:tailEnd type="triangle" w="med" len="med"/>
          </a:ln>
        </p:spPr>
        <p:txBody>
          <a:bodyPr>
            <a:prstTxWarp prst="textNoShape">
              <a:avLst/>
            </a:prstTxWarp>
          </a:bodyPr>
          <a:lstStyle/>
          <a:p>
            <a:endParaRPr lang="en-US"/>
          </a:p>
        </p:txBody>
      </p:sp>
      <p:sp>
        <p:nvSpPr>
          <p:cNvPr id="53263" name="Rectangle 6"/>
          <p:cNvSpPr>
            <a:spLocks noChangeArrowheads="1"/>
          </p:cNvSpPr>
          <p:nvPr/>
        </p:nvSpPr>
        <p:spPr bwMode="auto">
          <a:xfrm>
            <a:off x="5105400" y="3200400"/>
            <a:ext cx="803275" cy="757238"/>
          </a:xfrm>
          <a:prstGeom prst="rect">
            <a:avLst/>
          </a:prstGeom>
          <a:noFill/>
          <a:ln w="38100">
            <a:solidFill>
              <a:srgbClr val="CC0000"/>
            </a:solidFill>
            <a:miter lim="800000"/>
            <a:headEnd/>
            <a:tailEnd/>
          </a:ln>
        </p:spPr>
        <p:txBody>
          <a:bodyPr wrap="none" anchor="ctr">
            <a:prstTxWarp prst="textNoShape">
              <a:avLst/>
            </a:prstTxWarp>
          </a:bodyPr>
          <a:lstStyle/>
          <a:p>
            <a:pPr algn="ctr"/>
            <a:r>
              <a:rPr lang="en-GB">
                <a:solidFill>
                  <a:srgbClr val="000090"/>
                </a:solidFill>
              </a:rPr>
              <a:t>Input</a:t>
            </a:r>
          </a:p>
          <a:p>
            <a:pPr algn="ctr"/>
            <a:r>
              <a:rPr lang="en-GB">
                <a:solidFill>
                  <a:srgbClr val="000090"/>
                </a:solidFill>
              </a:rPr>
              <a:t>    U</a:t>
            </a:r>
            <a:r>
              <a:rPr lang="en-GB" baseline="-25000">
                <a:solidFill>
                  <a:srgbClr val="000090"/>
                </a:solidFill>
              </a:rPr>
              <a:t>1</a:t>
            </a:r>
            <a:r>
              <a:rPr lang="en-GB"/>
              <a:t>u</a:t>
            </a:r>
            <a:r>
              <a:rPr lang="en-GB" baseline="-25000"/>
              <a:t>1</a:t>
            </a:r>
          </a:p>
        </p:txBody>
      </p:sp>
      <p:sp>
        <p:nvSpPr>
          <p:cNvPr id="53264" name="Line 22"/>
          <p:cNvSpPr>
            <a:spLocks noChangeShapeType="1"/>
          </p:cNvSpPr>
          <p:nvPr/>
        </p:nvSpPr>
        <p:spPr bwMode="auto">
          <a:xfrm>
            <a:off x="5486400" y="3962400"/>
            <a:ext cx="0" cy="838200"/>
          </a:xfrm>
          <a:prstGeom prst="line">
            <a:avLst/>
          </a:prstGeom>
          <a:noFill/>
          <a:ln w="50800">
            <a:solidFill>
              <a:srgbClr val="000090"/>
            </a:solidFill>
            <a:round/>
            <a:headEnd/>
            <a:tailEnd type="triangle" w="med" len="med"/>
          </a:ln>
        </p:spPr>
        <p:txBody>
          <a:bodyPr>
            <a:prstTxWarp prst="textNoShape">
              <a:avLst/>
            </a:prstTxWarp>
          </a:bodyPr>
          <a:lstStyle/>
          <a:p>
            <a:endParaRPr lang="en-US"/>
          </a:p>
        </p:txBody>
      </p:sp>
      <p:sp>
        <p:nvSpPr>
          <p:cNvPr id="53265" name="Rectangle 6"/>
          <p:cNvSpPr>
            <a:spLocks noChangeArrowheads="1"/>
          </p:cNvSpPr>
          <p:nvPr/>
        </p:nvSpPr>
        <p:spPr bwMode="auto">
          <a:xfrm>
            <a:off x="6740525" y="3200400"/>
            <a:ext cx="803275" cy="757238"/>
          </a:xfrm>
          <a:prstGeom prst="rect">
            <a:avLst/>
          </a:prstGeom>
          <a:noFill/>
          <a:ln w="38100">
            <a:solidFill>
              <a:srgbClr val="CC0000"/>
            </a:solidFill>
            <a:miter lim="800000"/>
            <a:headEnd/>
            <a:tailEnd/>
          </a:ln>
        </p:spPr>
        <p:txBody>
          <a:bodyPr wrap="none" anchor="ctr">
            <a:prstTxWarp prst="textNoShape">
              <a:avLst/>
            </a:prstTxWarp>
          </a:bodyPr>
          <a:lstStyle/>
          <a:p>
            <a:pPr algn="ctr"/>
            <a:r>
              <a:rPr lang="en-GB">
                <a:solidFill>
                  <a:srgbClr val="000090"/>
                </a:solidFill>
              </a:rPr>
              <a:t>Input</a:t>
            </a:r>
          </a:p>
          <a:p>
            <a:pPr algn="ctr"/>
            <a:r>
              <a:rPr lang="en-GB">
                <a:solidFill>
                  <a:srgbClr val="000090"/>
                </a:solidFill>
              </a:rPr>
              <a:t>    U</a:t>
            </a:r>
            <a:r>
              <a:rPr lang="en-GB" baseline="-25000">
                <a:solidFill>
                  <a:srgbClr val="000090"/>
                </a:solidFill>
              </a:rPr>
              <a:t>2</a:t>
            </a:r>
            <a:r>
              <a:rPr lang="en-GB"/>
              <a:t>u</a:t>
            </a:r>
            <a:r>
              <a:rPr lang="en-GB" baseline="-25000"/>
              <a:t>1</a:t>
            </a:r>
          </a:p>
        </p:txBody>
      </p:sp>
      <p:sp>
        <p:nvSpPr>
          <p:cNvPr id="53266" name="Line 22"/>
          <p:cNvSpPr>
            <a:spLocks noChangeShapeType="1"/>
          </p:cNvSpPr>
          <p:nvPr/>
        </p:nvSpPr>
        <p:spPr bwMode="auto">
          <a:xfrm>
            <a:off x="7162800" y="3962400"/>
            <a:ext cx="0" cy="762000"/>
          </a:xfrm>
          <a:prstGeom prst="line">
            <a:avLst/>
          </a:prstGeom>
          <a:noFill/>
          <a:ln w="50800">
            <a:solidFill>
              <a:srgbClr val="000090"/>
            </a:solidFill>
            <a:round/>
            <a:headEnd/>
            <a:tailEnd type="triangle" w="med" len="med"/>
          </a:ln>
        </p:spPr>
        <p:txBody>
          <a:bodyPr>
            <a:prstTxWarp prst="textNoShape">
              <a:avLst/>
            </a:prstTxWarp>
          </a:bodyPr>
          <a:lstStyle/>
          <a:p>
            <a:endParaRPr lang="en-US"/>
          </a:p>
        </p:txBody>
      </p:sp>
      <p:pic>
        <p:nvPicPr>
          <p:cNvPr id="53267" name="Picture 3" descr="DMPFC_orthviews"/>
          <p:cNvPicPr>
            <a:picLocks noChangeAspect="1" noChangeArrowheads="1"/>
          </p:cNvPicPr>
          <p:nvPr/>
        </p:nvPicPr>
        <p:blipFill>
          <a:blip r:embed="rId7"/>
          <a:srcRect t="12192" b="58685"/>
          <a:stretch>
            <a:fillRect/>
          </a:stretch>
        </p:blipFill>
        <p:spPr bwMode="auto">
          <a:xfrm>
            <a:off x="1447800" y="4800600"/>
            <a:ext cx="2792413" cy="1600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additive="base">
                                        <p:cTn id="12" dur="500" fill="hold"/>
                                        <p:tgtEl>
                                          <p:spTgt spid="77"/>
                                        </p:tgtEl>
                                        <p:attrNameLst>
                                          <p:attrName>ppt_x</p:attrName>
                                        </p:attrNameLst>
                                      </p:cBhvr>
                                      <p:tavLst>
                                        <p:tav tm="0">
                                          <p:val>
                                            <p:strVal val="#ppt_x"/>
                                          </p:val>
                                        </p:tav>
                                        <p:tav tm="100000">
                                          <p:val>
                                            <p:strVal val="#ppt_x"/>
                                          </p:val>
                                        </p:tav>
                                      </p:tavLst>
                                    </p:anim>
                                    <p:anim calcmode="lin" valueType="num">
                                      <p:cBhvr additive="base">
                                        <p:cTn id="13"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nodeType="clickEffect">
                                  <p:stCondLst>
                                    <p:cond delay="0"/>
                                  </p:stCondLst>
                                  <p:childTnLst>
                                    <p:set>
                                      <p:cBhvr>
                                        <p:cTn id="17" dur="1" fill="hold">
                                          <p:stCondLst>
                                            <p:cond delay="0"/>
                                          </p:stCondLst>
                                        </p:cTn>
                                        <p:tgtEl>
                                          <p:spTgt spid="78"/>
                                        </p:tgtEl>
                                        <p:attrNameLst>
                                          <p:attrName>style.visibility</p:attrName>
                                        </p:attrNameLst>
                                      </p:cBhvr>
                                      <p:to>
                                        <p:strVal val="visible"/>
                                      </p:to>
                                    </p:set>
                                    <p:anim calcmode="lin" valueType="num">
                                      <p:cBhvr additive="base">
                                        <p:cTn id="18" dur="500" fill="hold"/>
                                        <p:tgtEl>
                                          <p:spTgt spid="78"/>
                                        </p:tgtEl>
                                        <p:attrNameLst>
                                          <p:attrName>ppt_x</p:attrName>
                                        </p:attrNameLst>
                                      </p:cBhvr>
                                      <p:tavLst>
                                        <p:tav tm="0">
                                          <p:val>
                                            <p:strVal val="1+#ppt_w/2"/>
                                          </p:val>
                                        </p:tav>
                                        <p:tav tm="100000">
                                          <p:val>
                                            <p:strVal val="#ppt_x"/>
                                          </p:val>
                                        </p:tav>
                                      </p:tavLst>
                                    </p:anim>
                                    <p:anim calcmode="lin" valueType="num">
                                      <p:cBhvr additive="base">
                                        <p:cTn id="19"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cxnSp>
        <p:nvCxnSpPr>
          <p:cNvPr id="54274"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54275" name="TextBox 5"/>
          <p:cNvSpPr txBox="1">
            <a:spLocks noChangeArrowheads="1"/>
          </p:cNvSpPr>
          <p:nvPr/>
        </p:nvSpPr>
        <p:spPr bwMode="auto">
          <a:xfrm>
            <a:off x="228600" y="1600200"/>
            <a:ext cx="2168525" cy="461963"/>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rPr>
              <a:t>Diffusion MRI </a:t>
            </a:r>
          </a:p>
        </p:txBody>
      </p:sp>
      <p:pic>
        <p:nvPicPr>
          <p:cNvPr id="54276" name="Picture 3" descr="DTI.bmp"/>
          <p:cNvPicPr>
            <a:picLocks noChangeAspect="1"/>
          </p:cNvPicPr>
          <p:nvPr/>
        </p:nvPicPr>
        <p:blipFill>
          <a:blip r:embed="rId2"/>
          <a:srcRect/>
          <a:stretch>
            <a:fillRect/>
          </a:stretch>
        </p:blipFill>
        <p:spPr bwMode="auto">
          <a:xfrm>
            <a:off x="0" y="2743200"/>
            <a:ext cx="2133600" cy="1524000"/>
          </a:xfrm>
          <a:prstGeom prst="rect">
            <a:avLst/>
          </a:prstGeom>
          <a:noFill/>
          <a:ln w="9525">
            <a:noFill/>
            <a:miter lim="800000"/>
            <a:headEnd/>
            <a:tailEnd/>
          </a:ln>
        </p:spPr>
      </p:pic>
      <p:sp>
        <p:nvSpPr>
          <p:cNvPr id="54277" name="Rectangle 4"/>
          <p:cNvSpPr>
            <a:spLocks noChangeArrowheads="1"/>
          </p:cNvSpPr>
          <p:nvPr/>
        </p:nvSpPr>
        <p:spPr bwMode="auto">
          <a:xfrm>
            <a:off x="533400" y="1676400"/>
            <a:ext cx="8229600" cy="1016000"/>
          </a:xfrm>
          <a:prstGeom prst="rect">
            <a:avLst/>
          </a:prstGeom>
          <a:noFill/>
          <a:ln w="9525">
            <a:noFill/>
            <a:miter lim="800000"/>
            <a:headEnd/>
            <a:tailEnd/>
          </a:ln>
        </p:spPr>
        <p:txBody>
          <a:bodyPr>
            <a:prstTxWarp prst="textNoShape">
              <a:avLst/>
            </a:prstTxWarp>
            <a:spAutoFit/>
          </a:bodyPr>
          <a:lstStyle/>
          <a:p>
            <a:r>
              <a:rPr lang="en-US">
                <a:solidFill>
                  <a:srgbClr val="000090"/>
                </a:solidFill>
              </a:rPr>
              <a:t>                            </a:t>
            </a:r>
            <a:r>
              <a:rPr lang="en-US" sz="2000" b="1">
                <a:solidFill>
                  <a:srgbClr val="000090"/>
                </a:solidFill>
              </a:rPr>
              <a:t>can provide information about damage to parts of the nervous system and about white matter connections among brain regions.</a:t>
            </a:r>
          </a:p>
        </p:txBody>
      </p:sp>
      <p:pic>
        <p:nvPicPr>
          <p:cNvPr id="54278" name="Picture 5" descr="fb15"/>
          <p:cNvPicPr>
            <a:picLocks noChangeAspect="1" noChangeArrowheads="1"/>
          </p:cNvPicPr>
          <p:nvPr/>
        </p:nvPicPr>
        <p:blipFill>
          <a:blip r:embed="rId3"/>
          <a:srcRect/>
          <a:stretch>
            <a:fillRect/>
          </a:stretch>
        </p:blipFill>
        <p:spPr bwMode="auto">
          <a:xfrm>
            <a:off x="0" y="4343400"/>
            <a:ext cx="2287588" cy="1600200"/>
          </a:xfrm>
          <a:prstGeom prst="rect">
            <a:avLst/>
          </a:prstGeom>
          <a:noFill/>
          <a:ln w="19050">
            <a:solidFill>
              <a:schemeClr val="tx1"/>
            </a:solidFill>
            <a:miter lim="800000"/>
            <a:headEnd/>
            <a:tailEnd/>
          </a:ln>
        </p:spPr>
      </p:pic>
      <p:pic>
        <p:nvPicPr>
          <p:cNvPr id="54279" name="Picture 3" descr="brain"/>
          <p:cNvPicPr>
            <a:picLocks noChangeAspect="1" noChangeArrowheads="1"/>
          </p:cNvPicPr>
          <p:nvPr/>
        </p:nvPicPr>
        <p:blipFill>
          <a:blip r:embed="rId4"/>
          <a:srcRect/>
          <a:stretch>
            <a:fillRect/>
          </a:stretch>
        </p:blipFill>
        <p:spPr bwMode="auto">
          <a:xfrm>
            <a:off x="2438400" y="4343400"/>
            <a:ext cx="2362200" cy="1600200"/>
          </a:xfrm>
          <a:prstGeom prst="rect">
            <a:avLst/>
          </a:prstGeom>
          <a:noFill/>
          <a:ln w="9525">
            <a:noFill/>
            <a:miter lim="800000"/>
            <a:headEnd/>
            <a:tailEnd/>
          </a:ln>
        </p:spPr>
      </p:pic>
      <p:pic>
        <p:nvPicPr>
          <p:cNvPr id="54280" name="Picture 10" descr="DTIsample1.bmp"/>
          <p:cNvPicPr>
            <a:picLocks noChangeAspect="1"/>
          </p:cNvPicPr>
          <p:nvPr/>
        </p:nvPicPr>
        <p:blipFill>
          <a:blip r:embed="rId5"/>
          <a:srcRect/>
          <a:stretch>
            <a:fillRect/>
          </a:stretch>
        </p:blipFill>
        <p:spPr bwMode="auto">
          <a:xfrm>
            <a:off x="5105400" y="3886200"/>
            <a:ext cx="3124200" cy="2209800"/>
          </a:xfrm>
          <a:prstGeom prst="rect">
            <a:avLst/>
          </a:prstGeom>
          <a:noFill/>
          <a:ln w="9525">
            <a:noFill/>
            <a:miter lim="800000"/>
            <a:headEnd/>
            <a:tailEnd/>
          </a:ln>
        </p:spPr>
      </p:pic>
      <p:pic>
        <p:nvPicPr>
          <p:cNvPr id="54281" name="Picture 14" descr="m001-f0001-YLi-3-1"/>
          <p:cNvPicPr>
            <a:picLocks noChangeAspect="1" noChangeArrowheads="1"/>
          </p:cNvPicPr>
          <p:nvPr/>
        </p:nvPicPr>
        <p:blipFill>
          <a:blip r:embed="rId6"/>
          <a:srcRect/>
          <a:stretch>
            <a:fillRect/>
          </a:stretch>
        </p:blipFill>
        <p:spPr bwMode="auto">
          <a:xfrm>
            <a:off x="5105400" y="2362200"/>
            <a:ext cx="1600200" cy="1524000"/>
          </a:xfrm>
          <a:prstGeom prst="rect">
            <a:avLst/>
          </a:prstGeom>
          <a:noFill/>
          <a:ln w="9525">
            <a:noFill/>
            <a:miter lim="800000"/>
            <a:headEnd/>
            <a:tailEnd/>
          </a:ln>
        </p:spPr>
      </p:pic>
      <p:pic>
        <p:nvPicPr>
          <p:cNvPr id="54282" name="Picture 15" descr="m001-f0010-YLi-3-1"/>
          <p:cNvPicPr>
            <a:picLocks noChangeAspect="1" noChangeArrowheads="1"/>
          </p:cNvPicPr>
          <p:nvPr/>
        </p:nvPicPr>
        <p:blipFill>
          <a:blip r:embed="rId7"/>
          <a:srcRect/>
          <a:stretch>
            <a:fillRect/>
          </a:stretch>
        </p:blipFill>
        <p:spPr bwMode="auto">
          <a:xfrm>
            <a:off x="6705600" y="2362200"/>
            <a:ext cx="1524000" cy="1524000"/>
          </a:xfrm>
          <a:prstGeom prst="rect">
            <a:avLst/>
          </a:prstGeom>
          <a:noFill/>
          <a:ln w="9525">
            <a:noFill/>
            <a:miter lim="800000"/>
            <a:headEnd/>
            <a:tailEnd/>
          </a:ln>
        </p:spPr>
      </p:pic>
      <p:pic>
        <p:nvPicPr>
          <p:cNvPr id="54283" name="Picture 4" descr="anim_motor_right_trans"/>
          <p:cNvPicPr>
            <a:picLocks noChangeAspect="1" noChangeArrowheads="1" noCrop="1"/>
          </p:cNvPicPr>
          <p:nvPr/>
        </p:nvPicPr>
        <p:blipFill>
          <a:blip r:embed="rId8"/>
          <a:srcRect/>
          <a:stretch>
            <a:fillRect/>
          </a:stretch>
        </p:blipFill>
        <p:spPr bwMode="auto">
          <a:xfrm>
            <a:off x="1447800" y="1390650"/>
            <a:ext cx="4724400" cy="4340225"/>
          </a:xfrm>
          <a:prstGeom prst="rect">
            <a:avLst/>
          </a:prstGeom>
          <a:noFill/>
          <a:ln w="9525">
            <a:noFill/>
            <a:miter lim="800000"/>
            <a:headEnd/>
            <a:tailEnd/>
          </a:ln>
        </p:spPr>
      </p:pic>
      <p:sp>
        <p:nvSpPr>
          <p:cNvPr id="54284" name="Rectangle 15"/>
          <p:cNvSpPr>
            <a:spLocks noChangeArrowheads="1"/>
          </p:cNvSpPr>
          <p:nvPr/>
        </p:nvSpPr>
        <p:spPr bwMode="auto">
          <a:xfrm>
            <a:off x="228600" y="6096000"/>
            <a:ext cx="8077200" cy="369888"/>
          </a:xfrm>
          <a:prstGeom prst="rect">
            <a:avLst/>
          </a:prstGeom>
          <a:noFill/>
          <a:ln w="9525">
            <a:noFill/>
            <a:miter lim="800000"/>
            <a:headEnd/>
            <a:tailEnd/>
          </a:ln>
        </p:spPr>
        <p:txBody>
          <a:bodyPr>
            <a:prstTxWarp prst="textNoShape">
              <a:avLst/>
            </a:prstTxWarp>
            <a:spAutoFit/>
          </a:bodyPr>
          <a:lstStyle/>
          <a:p>
            <a:r>
              <a:rPr lang="en-US" dirty="0">
                <a:solidFill>
                  <a:srgbClr val="FF0000"/>
                </a:solidFill>
              </a:rPr>
              <a:t>http://</a:t>
            </a:r>
            <a:r>
              <a:rPr lang="en-US" dirty="0" err="1">
                <a:solidFill>
                  <a:srgbClr val="FF0000"/>
                </a:solidFill>
              </a:rPr>
              <a:t>www.youtube.com/watch?v</a:t>
            </a:r>
            <a:r>
              <a:rPr lang="en-US" dirty="0">
                <a:solidFill>
                  <a:srgbClr val="FF0000"/>
                </a:solidFill>
              </a:rPr>
              <a:t>=XwUn64d5Ddk&amp;feature=related</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cxnSp>
        <p:nvCxnSpPr>
          <p:cNvPr id="55298"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55299" name="TextBox 5"/>
          <p:cNvSpPr txBox="1">
            <a:spLocks noChangeArrowheads="1"/>
          </p:cNvSpPr>
          <p:nvPr/>
        </p:nvSpPr>
        <p:spPr bwMode="auto">
          <a:xfrm>
            <a:off x="152400" y="1676400"/>
            <a:ext cx="2886075" cy="461963"/>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rPr>
              <a:t>Molecular Imaging</a:t>
            </a:r>
          </a:p>
        </p:txBody>
      </p:sp>
      <p:sp>
        <p:nvSpPr>
          <p:cNvPr id="55300" name="TextBox 6"/>
          <p:cNvSpPr txBox="1">
            <a:spLocks noChangeArrowheads="1"/>
          </p:cNvSpPr>
          <p:nvPr/>
        </p:nvSpPr>
        <p:spPr bwMode="auto">
          <a:xfrm>
            <a:off x="147638" y="1771650"/>
            <a:ext cx="8691562" cy="646113"/>
          </a:xfrm>
          <a:prstGeom prst="rect">
            <a:avLst/>
          </a:prstGeom>
          <a:noFill/>
          <a:ln w="9525">
            <a:noFill/>
            <a:miter lim="800000"/>
            <a:headEnd/>
            <a:tailEnd/>
          </a:ln>
        </p:spPr>
        <p:txBody>
          <a:bodyPr>
            <a:prstTxWarp prst="textNoShape">
              <a:avLst/>
            </a:prstTxWarp>
            <a:spAutoFit/>
          </a:bodyPr>
          <a:lstStyle/>
          <a:p>
            <a:r>
              <a:rPr lang="en-US" b="1">
                <a:solidFill>
                  <a:srgbClr val="000090"/>
                </a:solidFill>
              </a:rPr>
              <a:t>                                            originated from the field of</a:t>
            </a:r>
            <a:r>
              <a:rPr lang="en-US" b="1"/>
              <a:t> </a:t>
            </a:r>
            <a:r>
              <a:rPr lang="en-US" b="1">
                <a:solidFill>
                  <a:srgbClr val="000090"/>
                </a:solidFill>
              </a:rPr>
              <a:t>radiopharmacology to better understand the molecular pathways inside organisms. </a:t>
            </a:r>
          </a:p>
        </p:txBody>
      </p:sp>
      <p:sp>
        <p:nvSpPr>
          <p:cNvPr id="55301" name="TextBox 7"/>
          <p:cNvSpPr txBox="1">
            <a:spLocks noChangeArrowheads="1"/>
          </p:cNvSpPr>
          <p:nvPr/>
        </p:nvSpPr>
        <p:spPr bwMode="auto">
          <a:xfrm>
            <a:off x="212725" y="2667000"/>
            <a:ext cx="8815388" cy="3694113"/>
          </a:xfrm>
          <a:prstGeom prst="rect">
            <a:avLst/>
          </a:prstGeom>
          <a:noFill/>
          <a:ln w="9525">
            <a:noFill/>
            <a:miter lim="800000"/>
            <a:headEnd/>
            <a:tailEnd/>
          </a:ln>
        </p:spPr>
        <p:txBody>
          <a:bodyPr wrap="none">
            <a:prstTxWarp prst="textNoShape">
              <a:avLst/>
            </a:prstTxWarp>
            <a:spAutoFit/>
          </a:bodyPr>
          <a:lstStyle/>
          <a:p>
            <a:pPr>
              <a:buFont typeface="Arial" charset="0"/>
              <a:buChar char="•"/>
            </a:pPr>
            <a:r>
              <a:rPr lang="en-US">
                <a:solidFill>
                  <a:srgbClr val="000090"/>
                </a:solidFill>
              </a:rPr>
              <a:t> </a:t>
            </a:r>
            <a:r>
              <a:rPr lang="en-US" b="1">
                <a:solidFill>
                  <a:srgbClr val="000090"/>
                </a:solidFill>
              </a:rPr>
              <a:t>Molecular imaging uses  biomarkers to help image particular targets or </a:t>
            </a:r>
          </a:p>
          <a:p>
            <a:r>
              <a:rPr lang="en-US" b="1">
                <a:solidFill>
                  <a:srgbClr val="000090"/>
                </a:solidFill>
              </a:rPr>
              <a:t>pathways. Probes interact chemically with their surroundings and in turn alter </a:t>
            </a:r>
          </a:p>
          <a:p>
            <a:r>
              <a:rPr lang="en-US" b="1">
                <a:solidFill>
                  <a:srgbClr val="000090"/>
                </a:solidFill>
              </a:rPr>
              <a:t>the image according to molecular changes occurring with the area of interest. </a:t>
            </a:r>
          </a:p>
          <a:p>
            <a:endParaRPr lang="en-US"/>
          </a:p>
          <a:p>
            <a:pPr>
              <a:buFont typeface="Arial" charset="0"/>
              <a:buChar char="•"/>
            </a:pPr>
            <a:r>
              <a:rPr lang="en-US">
                <a:solidFill>
                  <a:srgbClr val="000090"/>
                </a:solidFill>
              </a:rPr>
              <a:t> </a:t>
            </a:r>
            <a:r>
              <a:rPr lang="en-US" b="1">
                <a:solidFill>
                  <a:srgbClr val="000090"/>
                </a:solidFill>
              </a:rPr>
              <a:t>This process is markedly different from previous methods of imaging which </a:t>
            </a:r>
          </a:p>
          <a:p>
            <a:r>
              <a:rPr lang="en-US" b="1">
                <a:solidFill>
                  <a:srgbClr val="000090"/>
                </a:solidFill>
              </a:rPr>
              <a:t>primarily imaged differences in qualities such as density or water content. </a:t>
            </a:r>
          </a:p>
          <a:p>
            <a:endParaRPr lang="en-US">
              <a:solidFill>
                <a:srgbClr val="000090"/>
              </a:solidFill>
            </a:endParaRPr>
          </a:p>
          <a:p>
            <a:pPr>
              <a:buFont typeface="Arial" charset="0"/>
              <a:buChar char="•"/>
            </a:pPr>
            <a:r>
              <a:rPr lang="en-US" b="1">
                <a:solidFill>
                  <a:srgbClr val="000090"/>
                </a:solidFill>
              </a:rPr>
              <a:t>This ability to image fine molecular changes opens up an incredible number of </a:t>
            </a:r>
          </a:p>
          <a:p>
            <a:r>
              <a:rPr lang="en-US" b="1">
                <a:solidFill>
                  <a:srgbClr val="000090"/>
                </a:solidFill>
              </a:rPr>
              <a:t>exciting possibilities for medical application, including early detection and </a:t>
            </a:r>
          </a:p>
          <a:p>
            <a:r>
              <a:rPr lang="en-US" b="1">
                <a:solidFill>
                  <a:srgbClr val="000090"/>
                </a:solidFill>
              </a:rPr>
              <a:t>treatment of disease and basic pharmaceutical development. </a:t>
            </a:r>
          </a:p>
          <a:p>
            <a:endParaRPr lang="en-US" b="1">
              <a:solidFill>
                <a:srgbClr val="000090"/>
              </a:solidFill>
            </a:endParaRPr>
          </a:p>
          <a:p>
            <a:pPr>
              <a:buFont typeface="Arial" charset="0"/>
              <a:buChar char="•"/>
            </a:pPr>
            <a:r>
              <a:rPr lang="en-US" b="1">
                <a:solidFill>
                  <a:srgbClr val="000090"/>
                </a:solidFill>
              </a:rPr>
              <a:t>Molecular imaging allows for quantitative tests, imparting a greater degree of </a:t>
            </a:r>
          </a:p>
          <a:p>
            <a:r>
              <a:rPr lang="en-US" b="1">
                <a:solidFill>
                  <a:srgbClr val="000090"/>
                </a:solidFill>
              </a:rPr>
              <a:t>objectivity to the study of these areas. </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cxnSp>
        <p:nvCxnSpPr>
          <p:cNvPr id="56322"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pic>
        <p:nvPicPr>
          <p:cNvPr id="4" name="Mouse02-spect.gif">
            <a:hlinkClick r:id="" action="ppaction://media"/>
          </p:cNvPr>
          <p:cNvPicPr/>
          <p:nvPr>
            <a:videoFile r:link="rId1"/>
          </p:nvPr>
        </p:nvPicPr>
        <p:blipFill>
          <a:blip r:embed="rId4"/>
          <a:stretch>
            <a:fillRect/>
          </a:stretch>
        </p:blipFill>
        <p:spPr>
          <a:xfrm>
            <a:off x="5181600" y="1752600"/>
            <a:ext cx="1270000" cy="3810000"/>
          </a:xfrm>
          <a:prstGeom prst="rect">
            <a:avLst/>
          </a:prstGeom>
        </p:spPr>
      </p:pic>
      <p:pic>
        <p:nvPicPr>
          <p:cNvPr id="5" name="VolRenderShearWarp.gif">
            <a:hlinkClick r:id="" action="ppaction://media"/>
          </p:cNvPr>
          <p:cNvPicPr/>
          <p:nvPr>
            <a:videoFile r:link="rId2"/>
          </p:nvPr>
        </p:nvPicPr>
        <p:blipFill>
          <a:blip r:embed="rId5"/>
          <a:stretch>
            <a:fillRect/>
          </a:stretch>
        </p:blipFill>
        <p:spPr>
          <a:xfrm>
            <a:off x="6705600" y="1752600"/>
            <a:ext cx="2009987" cy="3733800"/>
          </a:xfrm>
          <a:prstGeom prst="rect">
            <a:avLst/>
          </a:prstGeom>
        </p:spPr>
      </p:pic>
      <p:pic>
        <p:nvPicPr>
          <p:cNvPr id="6" name="Picture 5" descr="MolecularImagingTherapy.jpg"/>
          <p:cNvPicPr>
            <a:picLocks noChangeAspect="1"/>
          </p:cNvPicPr>
          <p:nvPr/>
        </p:nvPicPr>
        <p:blipFill>
          <a:blip r:embed="rId6"/>
          <a:stretch>
            <a:fillRect/>
          </a:stretch>
        </p:blipFill>
        <p:spPr>
          <a:xfrm>
            <a:off x="0" y="1676400"/>
            <a:ext cx="5023313" cy="388619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0" fill="hold"/>
                                        <p:tgtEl>
                                          <p:spTgt spid="4"/>
                                        </p:tgtEl>
                                      </p:cBhvr>
                                    </p:cmd>
                                  </p:childTnLst>
                                </p:cTn>
                              </p:par>
                            </p:childTnLst>
                          </p:cTn>
                        </p:par>
                        <p:par>
                          <p:cTn id="7" fill="hold">
                            <p:stCondLst>
                              <p:cond delay="3600"/>
                            </p:stCondLst>
                            <p:childTnLst>
                              <p:par>
                                <p:cTn id="8" presetID="1" presetClass="mediacall" presetSubtype="0" fill="hold" nodeType="afterEffect">
                                  <p:stCondLst>
                                    <p:cond delay="0"/>
                                  </p:stCondLst>
                                  <p:childTnLst>
                                    <p:cmd type="call" cmd="playFrom(0.0)">
                                      <p:cBhvr>
                                        <p:cTn id="9" dur="4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p:cTn id="16" fill="hold" display="0">
                  <p:stCondLst>
                    <p:cond delay="indefinite"/>
                  </p:stCondLst>
                  <p:endCondLst>
                    <p:cond evt="onNext" delay="0">
                      <p:tgtEl>
                        <p:sldTgt/>
                      </p:tgtEl>
                    </p:cond>
                    <p:cond evt="onPrev" delay="0">
                      <p:tgtEl>
                        <p:sldTgt/>
                      </p:tgtEl>
                    </p:cond>
                  </p:end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57200" y="2209800"/>
            <a:ext cx="7924800" cy="531813"/>
          </a:xfrm>
        </p:spPr>
        <p:txBody>
          <a:bodyPr/>
          <a:lstStyle/>
          <a:p>
            <a:pPr marL="381000" indent="-381000">
              <a:defRPr/>
            </a:pPr>
            <a:r>
              <a:rPr lang="en-US" sz="2800" dirty="0" smtClean="0">
                <a:solidFill>
                  <a:srgbClr val="FF0000"/>
                </a:solidFill>
                <a:effectLst>
                  <a:outerShdw blurRad="38100" dist="38100" dir="2700000" algn="tl">
                    <a:srgbClr val="DDDDDD"/>
                  </a:outerShdw>
                </a:effectLst>
                <a:latin typeface="Arial" charset="0"/>
                <a:ea typeface="Arial" charset="0"/>
                <a:cs typeface="Arial" charset="0"/>
              </a:rPr>
              <a:t>                 </a:t>
            </a:r>
            <a:endParaRPr lang="en-US" sz="2800" dirty="0" smtClean="0">
              <a:solidFill>
                <a:srgbClr val="000090"/>
              </a:solidFill>
              <a:effectLst>
                <a:outerShdw blurRad="38100" dist="38100" dir="2700000" algn="tl">
                  <a:srgbClr val="DDDDDD"/>
                </a:outerShdw>
              </a:effectLst>
              <a:ea typeface="ＭＳ Ｐゴシック" charset="-128"/>
              <a:cs typeface="ＭＳ Ｐゴシック" charset="-128"/>
            </a:endParaRPr>
          </a:p>
        </p:txBody>
      </p:sp>
      <p:cxnSp>
        <p:nvCxnSpPr>
          <p:cNvPr id="23555"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6" name="Rectangle 5"/>
          <p:cNvSpPr/>
          <p:nvPr/>
        </p:nvSpPr>
        <p:spPr>
          <a:xfrm>
            <a:off x="1219200" y="3048000"/>
            <a:ext cx="6934200" cy="584776"/>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defRPr/>
            </a:pPr>
            <a:r>
              <a:rPr lang="en-US" sz="3200" b="1" dirty="0">
                <a:solidFill>
                  <a:srgbClr val="FF0000"/>
                </a:solidFill>
                <a:effectLst>
                  <a:outerShdw blurRad="38100" dist="38100" dir="2700000" algn="tl">
                    <a:srgbClr val="DDDDDD"/>
                  </a:outerShdw>
                </a:effectLst>
                <a:latin typeface="Arial" charset="0"/>
                <a:ea typeface="Arial" charset="0"/>
                <a:cs typeface="Arial" charset="0"/>
              </a:rPr>
              <a:t>Part</a:t>
            </a:r>
            <a:r>
              <a:rPr lang="en-US" sz="3200" b="1" dirty="0" smtClean="0">
                <a:solidFill>
                  <a:srgbClr val="FF0000"/>
                </a:solidFill>
                <a:effectLst>
                  <a:outerShdw blurRad="38100" dist="38100" dir="2700000" algn="tl">
                    <a:srgbClr val="DDDDDD"/>
                  </a:outerShdw>
                </a:effectLst>
                <a:latin typeface="Arial" charset="0"/>
                <a:ea typeface="Arial" charset="0"/>
                <a:cs typeface="Arial" charset="0"/>
              </a:rPr>
              <a:t> 4. Challenges and Strategies</a:t>
            </a:r>
            <a:endParaRPr lang="en-US" sz="3200" b="1" dirty="0">
              <a:solidFill>
                <a:srgbClr val="0000FF"/>
              </a:solidFill>
              <a:latin typeface="Arial"/>
              <a:cs typeface="Aria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57200" y="2209800"/>
            <a:ext cx="7924800" cy="531813"/>
          </a:xfrm>
        </p:spPr>
        <p:txBody>
          <a:bodyPr/>
          <a:lstStyle/>
          <a:p>
            <a:pPr marL="381000" indent="-381000">
              <a:defRPr/>
            </a:pPr>
            <a:r>
              <a:rPr lang="en-US" sz="2800" dirty="0" smtClean="0">
                <a:solidFill>
                  <a:srgbClr val="FF0000"/>
                </a:solidFill>
                <a:effectLst>
                  <a:outerShdw blurRad="38100" dist="38100" dir="2700000" algn="tl">
                    <a:srgbClr val="DDDDDD"/>
                  </a:outerShdw>
                </a:effectLst>
                <a:latin typeface="Arial" charset="0"/>
                <a:ea typeface="Arial" charset="0"/>
                <a:cs typeface="Arial" charset="0"/>
              </a:rPr>
              <a:t>                 </a:t>
            </a:r>
            <a:endParaRPr lang="en-US" sz="2800" dirty="0" smtClean="0">
              <a:solidFill>
                <a:srgbClr val="000090"/>
              </a:solidFill>
              <a:effectLst>
                <a:outerShdw blurRad="38100" dist="38100" dir="2700000" algn="tl">
                  <a:srgbClr val="DDDDDD"/>
                </a:outerShdw>
              </a:effectLst>
              <a:ea typeface="ＭＳ Ｐゴシック" charset="-128"/>
              <a:cs typeface="ＭＳ Ｐゴシック" charset="-128"/>
            </a:endParaRPr>
          </a:p>
        </p:txBody>
      </p:sp>
      <p:cxnSp>
        <p:nvCxnSpPr>
          <p:cNvPr id="23555"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6" name="Rectangle 5"/>
          <p:cNvSpPr/>
          <p:nvPr/>
        </p:nvSpPr>
        <p:spPr>
          <a:xfrm>
            <a:off x="1143000" y="1676400"/>
            <a:ext cx="4495800" cy="4524315"/>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buFont typeface="Arial"/>
              <a:buChar char="•"/>
              <a:defRPr/>
            </a:pPr>
            <a:r>
              <a:rPr lang="en-US" sz="3200" b="1" dirty="0" smtClean="0">
                <a:solidFill>
                  <a:srgbClr val="000090"/>
                </a:solidFill>
                <a:effectLst>
                  <a:outerShdw blurRad="38100" dist="38100" dir="2700000" algn="tl">
                    <a:srgbClr val="DDDDDD"/>
                  </a:outerShdw>
                </a:effectLst>
                <a:latin typeface="Arial" charset="0"/>
                <a:ea typeface="Arial" charset="0"/>
                <a:cs typeface="Arial" charset="0"/>
              </a:rPr>
              <a:t> Conferences</a:t>
            </a:r>
          </a:p>
          <a:p>
            <a:pPr>
              <a:buFont typeface="Arial"/>
              <a:buChar char="•"/>
              <a:defRPr/>
            </a:pPr>
            <a:r>
              <a:rPr lang="en-US" sz="3200" b="1" dirty="0" smtClean="0">
                <a:solidFill>
                  <a:srgbClr val="000090"/>
                </a:solidFill>
                <a:effectLst>
                  <a:outerShdw blurRad="38100" dist="38100" dir="2700000" algn="tl">
                    <a:srgbClr val="DDDDDD"/>
                  </a:outerShdw>
                </a:effectLst>
                <a:latin typeface="Arial" charset="0"/>
                <a:ea typeface="Arial" charset="0"/>
                <a:cs typeface="Arial" charset="0"/>
              </a:rPr>
              <a:t> Methodology</a:t>
            </a:r>
          </a:p>
          <a:p>
            <a:pPr>
              <a:buFont typeface="Arial"/>
              <a:buChar char="•"/>
              <a:defRPr/>
            </a:pPr>
            <a:r>
              <a:rPr lang="en-US" sz="3200" b="1" dirty="0" smtClean="0">
                <a:solidFill>
                  <a:srgbClr val="000090"/>
                </a:solidFill>
                <a:effectLst>
                  <a:outerShdw blurRad="38100" dist="38100" dir="2700000" algn="tl">
                    <a:srgbClr val="DDDDDD"/>
                  </a:outerShdw>
                </a:effectLst>
                <a:latin typeface="Arial" charset="0"/>
                <a:ea typeface="Arial" charset="0"/>
                <a:cs typeface="Arial" charset="0"/>
              </a:rPr>
              <a:t> Publications </a:t>
            </a:r>
          </a:p>
          <a:p>
            <a:pPr>
              <a:buFont typeface="Arial"/>
              <a:buChar char="•"/>
              <a:defRPr/>
            </a:pPr>
            <a:r>
              <a:rPr lang="en-US" sz="3200" b="1" dirty="0" smtClean="0">
                <a:solidFill>
                  <a:srgbClr val="000090"/>
                </a:solidFill>
                <a:effectLst>
                  <a:outerShdw blurRad="38100" dist="38100" dir="2700000" algn="tl">
                    <a:srgbClr val="DDDDDD"/>
                  </a:outerShdw>
                </a:effectLst>
                <a:latin typeface="Arial" charset="0"/>
                <a:ea typeface="Arial" charset="0"/>
                <a:cs typeface="Arial" charset="0"/>
              </a:rPr>
              <a:t> Data Sets</a:t>
            </a:r>
          </a:p>
          <a:p>
            <a:pPr>
              <a:buFont typeface="Arial"/>
              <a:buChar char="•"/>
              <a:defRPr/>
            </a:pPr>
            <a:r>
              <a:rPr lang="en-US" sz="3200" b="1" dirty="0" smtClean="0">
                <a:solidFill>
                  <a:srgbClr val="000090"/>
                </a:solidFill>
                <a:effectLst>
                  <a:outerShdw blurRad="38100" dist="38100" dir="2700000" algn="tl">
                    <a:srgbClr val="DDDDDD"/>
                  </a:outerShdw>
                </a:effectLst>
                <a:latin typeface="Arial" charset="0"/>
                <a:ea typeface="Arial" charset="0"/>
                <a:cs typeface="Arial" charset="0"/>
              </a:rPr>
              <a:t> Software</a:t>
            </a:r>
          </a:p>
          <a:p>
            <a:pPr>
              <a:buFont typeface="Arial"/>
              <a:buChar char="•"/>
              <a:defRPr/>
            </a:pPr>
            <a:r>
              <a:rPr lang="en-US" sz="3200" b="1" dirty="0" smtClean="0">
                <a:solidFill>
                  <a:srgbClr val="000090"/>
                </a:solidFill>
                <a:effectLst>
                  <a:outerShdw blurRad="38100" dist="38100" dir="2700000" algn="tl">
                    <a:srgbClr val="DDDDDD"/>
                  </a:outerShdw>
                </a:effectLst>
                <a:latin typeface="Arial" charset="0"/>
                <a:ea typeface="Arial" charset="0"/>
                <a:cs typeface="Arial" charset="0"/>
              </a:rPr>
              <a:t> Training</a:t>
            </a:r>
          </a:p>
          <a:p>
            <a:pPr>
              <a:buFont typeface="Arial"/>
              <a:buChar char="•"/>
              <a:defRPr/>
            </a:pPr>
            <a:r>
              <a:rPr lang="en-US" sz="3200" b="1" dirty="0" smtClean="0">
                <a:solidFill>
                  <a:srgbClr val="000090"/>
                </a:solidFill>
                <a:effectLst>
                  <a:outerShdw blurRad="38100" dist="38100" dir="2700000" algn="tl">
                    <a:srgbClr val="DDDDDD"/>
                  </a:outerShdw>
                </a:effectLst>
                <a:latin typeface="Arial" charset="0"/>
                <a:ea typeface="Arial" charset="0"/>
                <a:cs typeface="Arial" charset="0"/>
              </a:rPr>
              <a:t> References</a:t>
            </a:r>
          </a:p>
          <a:p>
            <a:pPr>
              <a:buFont typeface="Arial"/>
              <a:buChar char="•"/>
              <a:defRPr/>
            </a:pPr>
            <a:r>
              <a:rPr lang="en-US" sz="3200" b="1" dirty="0" smtClean="0">
                <a:solidFill>
                  <a:srgbClr val="000090"/>
                </a:solidFill>
                <a:effectLst>
                  <a:outerShdw blurRad="38100" dist="38100" dir="2700000" algn="tl">
                    <a:srgbClr val="DDDDDD"/>
                  </a:outerShdw>
                </a:effectLst>
                <a:latin typeface="Arial" charset="0"/>
                <a:ea typeface="Arial" charset="0"/>
                <a:cs typeface="Arial" charset="0"/>
              </a:rPr>
              <a:t> Grants </a:t>
            </a:r>
          </a:p>
          <a:p>
            <a:pPr>
              <a:buFont typeface="Arial"/>
              <a:buChar char="•"/>
              <a:defRPr/>
            </a:pPr>
            <a:r>
              <a:rPr lang="en-US" sz="3200" b="1" dirty="0" smtClean="0">
                <a:solidFill>
                  <a:srgbClr val="000090"/>
                </a:solidFill>
                <a:effectLst>
                  <a:outerShdw blurRad="38100" dist="38100" dir="2700000" algn="tl">
                    <a:srgbClr val="DDDDDD"/>
                  </a:outerShdw>
                </a:effectLst>
                <a:latin typeface="Arial" charset="0"/>
                <a:ea typeface="Arial" charset="0"/>
                <a:cs typeface="Arial" charset="0"/>
              </a:rPr>
              <a:t> References</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pic>
        <p:nvPicPr>
          <p:cNvPr id="12" name="Picture 11" descr="fairy-tale-giant-cartoon-character-logo-design.jpg"/>
          <p:cNvPicPr>
            <a:picLocks noChangeAspect="1"/>
          </p:cNvPicPr>
          <p:nvPr/>
        </p:nvPicPr>
        <p:blipFill>
          <a:blip r:embed="rId2"/>
          <a:stretch>
            <a:fillRect/>
          </a:stretch>
        </p:blipFill>
        <p:spPr>
          <a:xfrm>
            <a:off x="0" y="4038600"/>
            <a:ext cx="4172666" cy="2219859"/>
          </a:xfrm>
          <a:prstGeom prst="rect">
            <a:avLst/>
          </a:prstGeom>
        </p:spPr>
      </p:pic>
      <p:pic>
        <p:nvPicPr>
          <p:cNvPr id="8" name="Picture 7" descr="kha_331_08_2nd.jpg"/>
          <p:cNvPicPr>
            <a:picLocks noChangeAspect="1"/>
          </p:cNvPicPr>
          <p:nvPr/>
        </p:nvPicPr>
        <p:blipFill>
          <a:blip r:embed="rId3"/>
          <a:stretch>
            <a:fillRect/>
          </a:stretch>
        </p:blipFill>
        <p:spPr>
          <a:xfrm>
            <a:off x="2590800" y="2362200"/>
            <a:ext cx="4008391" cy="2709672"/>
          </a:xfrm>
          <a:prstGeom prst="rect">
            <a:avLst/>
          </a:prstGeom>
        </p:spPr>
      </p:pic>
      <p:cxnSp>
        <p:nvCxnSpPr>
          <p:cNvPr id="23555"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6" name="Rectangle 5"/>
          <p:cNvSpPr/>
          <p:nvPr/>
        </p:nvSpPr>
        <p:spPr>
          <a:xfrm>
            <a:off x="1295400" y="914400"/>
            <a:ext cx="6553200" cy="584776"/>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en-US" sz="2000" b="1" dirty="0" smtClean="0">
                <a:solidFill>
                  <a:srgbClr val="FF0000"/>
                </a:solidFill>
                <a:effectLst>
                  <a:outerShdw blurRad="38100" dist="38100" dir="2700000" algn="tl">
                    <a:srgbClr val="DDDDDD"/>
                  </a:outerShdw>
                </a:effectLst>
                <a:latin typeface="Arial" charset="0"/>
                <a:ea typeface="Arial" charset="0"/>
                <a:cs typeface="Arial" charset="0"/>
              </a:rPr>
              <a:t>SI</a:t>
            </a:r>
            <a:r>
              <a:rPr lang="en-US" sz="3200" b="1" dirty="0" smtClean="0">
                <a:solidFill>
                  <a:srgbClr val="FF0000"/>
                </a:solidFill>
                <a:effectLst>
                  <a:outerShdw blurRad="38100" dist="38100" dir="2700000" algn="tl">
                    <a:srgbClr val="DDDDDD"/>
                  </a:outerShdw>
                </a:effectLst>
                <a:latin typeface="Arial" charset="0"/>
                <a:ea typeface="Arial" charset="0"/>
                <a:cs typeface="Arial" charset="0"/>
              </a:rPr>
              <a:t> and Giants</a:t>
            </a:r>
            <a:endParaRPr lang="en-US" sz="3200" b="1" dirty="0">
              <a:solidFill>
                <a:srgbClr val="0000FF"/>
              </a:solidFill>
              <a:latin typeface="Arial"/>
              <a:cs typeface="Arial"/>
            </a:endParaRPr>
          </a:p>
        </p:txBody>
      </p:sp>
      <p:pic>
        <p:nvPicPr>
          <p:cNvPr id="5" name="Picture 4" descr="ENAR2011_fig1.jpg"/>
          <p:cNvPicPr>
            <a:picLocks noChangeAspect="1"/>
          </p:cNvPicPr>
          <p:nvPr/>
        </p:nvPicPr>
        <p:blipFill>
          <a:blip r:embed="rId4"/>
          <a:stretch>
            <a:fillRect/>
          </a:stretch>
        </p:blipFill>
        <p:spPr>
          <a:xfrm>
            <a:off x="6248400" y="1752600"/>
            <a:ext cx="2811450" cy="2209800"/>
          </a:xfrm>
          <a:prstGeom prst="rect">
            <a:avLst/>
          </a:prstGeom>
        </p:spPr>
      </p:pic>
      <p:pic>
        <p:nvPicPr>
          <p:cNvPr id="7" name="Picture 6" descr="ENAR2011_Fig2.jpg"/>
          <p:cNvPicPr>
            <a:picLocks noChangeAspect="1"/>
          </p:cNvPicPr>
          <p:nvPr/>
        </p:nvPicPr>
        <p:blipFill>
          <a:blip r:embed="rId5"/>
          <a:stretch>
            <a:fillRect/>
          </a:stretch>
        </p:blipFill>
        <p:spPr>
          <a:xfrm>
            <a:off x="6858000" y="4038600"/>
            <a:ext cx="2057400" cy="2496844"/>
          </a:xfrm>
          <a:prstGeom prst="rect">
            <a:avLst/>
          </a:prstGeom>
        </p:spPr>
      </p:pic>
      <p:sp>
        <p:nvSpPr>
          <p:cNvPr id="9" name="TextBox 8"/>
          <p:cNvSpPr txBox="1"/>
          <p:nvPr/>
        </p:nvSpPr>
        <p:spPr>
          <a:xfrm>
            <a:off x="0" y="6211669"/>
            <a:ext cx="2400229" cy="646331"/>
          </a:xfrm>
          <a:prstGeom prst="rect">
            <a:avLst/>
          </a:prstGeom>
          <a:noFill/>
        </p:spPr>
        <p:txBody>
          <a:bodyPr wrap="none" rtlCol="0">
            <a:spAutoFit/>
          </a:bodyPr>
          <a:lstStyle/>
          <a:p>
            <a:r>
              <a:rPr lang="en-US" dirty="0" err="1" smtClean="0">
                <a:solidFill>
                  <a:srgbClr val="000099"/>
                </a:solidFill>
              </a:rPr>
              <a:t>flickr.com</a:t>
            </a:r>
            <a:endParaRPr lang="en-US" dirty="0" smtClean="0">
              <a:solidFill>
                <a:srgbClr val="000099"/>
              </a:solidFill>
            </a:endParaRPr>
          </a:p>
          <a:p>
            <a:r>
              <a:rPr lang="en-US" dirty="0" err="1">
                <a:solidFill>
                  <a:srgbClr val="000099"/>
                </a:solidFill>
              </a:rPr>
              <a:t>blog.transparency.org</a:t>
            </a:r>
            <a:endParaRPr lang="en-US" dirty="0">
              <a:solidFill>
                <a:srgbClr val="000099"/>
              </a:solidFill>
            </a:endParaRPr>
          </a:p>
        </p:txBody>
      </p:sp>
      <p:pic>
        <p:nvPicPr>
          <p:cNvPr id="10" name="Picture 9" descr="Caillou2.jpg"/>
          <p:cNvPicPr>
            <a:picLocks noChangeAspect="1"/>
          </p:cNvPicPr>
          <p:nvPr/>
        </p:nvPicPr>
        <p:blipFill>
          <a:blip r:embed="rId6"/>
          <a:stretch>
            <a:fillRect/>
          </a:stretch>
        </p:blipFill>
        <p:spPr>
          <a:xfrm>
            <a:off x="2459603" y="3886200"/>
            <a:ext cx="1022737" cy="1600200"/>
          </a:xfrm>
          <a:prstGeom prst="rect">
            <a:avLst/>
          </a:prstGeom>
        </p:spPr>
      </p:pic>
      <p:pic>
        <p:nvPicPr>
          <p:cNvPr id="11" name="Picture 10" descr="Humunga-Stache.jpg"/>
          <p:cNvPicPr>
            <a:picLocks noChangeAspect="1"/>
          </p:cNvPicPr>
          <p:nvPr/>
        </p:nvPicPr>
        <p:blipFill>
          <a:blip r:embed="rId7"/>
          <a:stretch>
            <a:fillRect/>
          </a:stretch>
        </p:blipFill>
        <p:spPr>
          <a:xfrm>
            <a:off x="152400" y="1752600"/>
            <a:ext cx="2514600" cy="2220033"/>
          </a:xfrm>
          <a:prstGeom prst="rect">
            <a:avLst/>
          </a:prstGeom>
        </p:spPr>
      </p:pic>
      <p:sp>
        <p:nvSpPr>
          <p:cNvPr id="14" name="Frame 13"/>
          <p:cNvSpPr/>
          <p:nvPr/>
        </p:nvSpPr>
        <p:spPr bwMode="auto">
          <a:xfrm>
            <a:off x="2362200" y="3733800"/>
            <a:ext cx="1295400" cy="1905000"/>
          </a:xfrm>
          <a:prstGeom prst="frame">
            <a:avLst/>
          </a:prstGeom>
          <a:solidFill>
            <a:srgbClr val="FF0000"/>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7"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Text Box 23"/>
          <p:cNvSpPr txBox="1">
            <a:spLocks noChangeArrowheads="1"/>
          </p:cNvSpPr>
          <p:nvPr/>
        </p:nvSpPr>
        <p:spPr bwMode="auto">
          <a:xfrm>
            <a:off x="914400" y="5334000"/>
            <a:ext cx="5867400" cy="1323975"/>
          </a:xfrm>
          <a:prstGeom prst="rect">
            <a:avLst/>
          </a:prstGeom>
          <a:noFill/>
          <a:ln w="12700" cap="sq">
            <a:noFill/>
            <a:miter lim="800000"/>
            <a:headEnd type="none" w="sm" len="sm"/>
            <a:tailEnd type="none" w="sm" len="sm"/>
          </a:ln>
        </p:spPr>
        <p:txBody>
          <a:bodyPr>
            <a:prstTxWarp prst="textNoShape">
              <a:avLst/>
            </a:prstTxWarp>
            <a:spAutoFit/>
          </a:bodyPr>
          <a:lstStyle/>
          <a:p>
            <a:r>
              <a:rPr lang="en-US" sz="2000" b="1" u="sng" dirty="0">
                <a:solidFill>
                  <a:srgbClr val="000090"/>
                </a:solidFill>
                <a:hlinkClick r:id="rId2"/>
              </a:rPr>
              <a:t>http://www.mscs.mu.edu/~dbrowe/sins.html</a:t>
            </a:r>
            <a:endParaRPr lang="en-US" sz="2000" b="1" u="sng" dirty="0">
              <a:solidFill>
                <a:srgbClr val="000090"/>
              </a:solidFill>
            </a:endParaRPr>
          </a:p>
          <a:p>
            <a:endParaRPr lang="en-US" sz="2000" b="1" dirty="0">
              <a:solidFill>
                <a:srgbClr val="000090"/>
              </a:solidFill>
            </a:endParaRPr>
          </a:p>
          <a:p>
            <a:endParaRPr lang="en-US" sz="2000" b="1" dirty="0">
              <a:solidFill>
                <a:srgbClr val="000099"/>
              </a:solidFill>
            </a:endParaRPr>
          </a:p>
          <a:p>
            <a:endParaRPr lang="en-US" sz="2000" b="1" dirty="0">
              <a:solidFill>
                <a:srgbClr val="000099"/>
              </a:solidFill>
            </a:endParaRPr>
          </a:p>
        </p:txBody>
      </p:sp>
      <p:sp>
        <p:nvSpPr>
          <p:cNvPr id="137219" name="Rectangle 3"/>
          <p:cNvSpPr>
            <a:spLocks noChangeArrowheads="1"/>
          </p:cNvSpPr>
          <p:nvPr/>
        </p:nvSpPr>
        <p:spPr bwMode="auto">
          <a:xfrm>
            <a:off x="533400" y="4800600"/>
            <a:ext cx="7924800" cy="461963"/>
          </a:xfrm>
          <a:prstGeom prst="rect">
            <a:avLst/>
          </a:prstGeom>
          <a:noFill/>
          <a:ln w="9525">
            <a:noFill/>
            <a:miter lim="800000"/>
            <a:headEnd/>
            <a:tailEnd/>
          </a:ln>
        </p:spPr>
        <p:txBody>
          <a:bodyPr>
            <a:prstTxWarp prst="textNoShape">
              <a:avLst/>
            </a:prstTxWarp>
            <a:spAutoFit/>
          </a:bodyPr>
          <a:lstStyle/>
          <a:p>
            <a:r>
              <a:rPr lang="en-US" sz="2400" b="1" dirty="0">
                <a:solidFill>
                  <a:srgbClr val="000090"/>
                </a:solidFill>
              </a:rPr>
              <a:t>Society of Imaging </a:t>
            </a:r>
            <a:r>
              <a:rPr lang="en-US" sz="2400" b="1" dirty="0">
                <a:solidFill>
                  <a:srgbClr val="FF0000"/>
                </a:solidFill>
              </a:rPr>
              <a:t>Neuroscience</a:t>
            </a:r>
            <a:r>
              <a:rPr lang="en-US" sz="2400" b="1" dirty="0">
                <a:solidFill>
                  <a:srgbClr val="000090"/>
                </a:solidFill>
              </a:rPr>
              <a:t> Statisticians (SINS)</a:t>
            </a:r>
            <a:endParaRPr lang="en-US" sz="2400" dirty="0">
              <a:solidFill>
                <a:srgbClr val="000090"/>
              </a:solidFill>
            </a:endParaRPr>
          </a:p>
        </p:txBody>
      </p:sp>
      <p:sp>
        <p:nvSpPr>
          <p:cNvPr id="137220" name="TextBox 6"/>
          <p:cNvSpPr txBox="1">
            <a:spLocks noChangeArrowheads="1"/>
          </p:cNvSpPr>
          <p:nvPr/>
        </p:nvSpPr>
        <p:spPr bwMode="auto">
          <a:xfrm>
            <a:off x="533400" y="1676400"/>
            <a:ext cx="5455340" cy="461665"/>
          </a:xfrm>
          <a:prstGeom prst="rect">
            <a:avLst/>
          </a:prstGeom>
          <a:noFill/>
          <a:ln w="9525">
            <a:noFill/>
            <a:miter lim="800000"/>
            <a:headEnd/>
            <a:tailEnd/>
          </a:ln>
        </p:spPr>
        <p:txBody>
          <a:bodyPr wrap="none">
            <a:prstTxWarp prst="textNoShape">
              <a:avLst/>
            </a:prstTxWarp>
            <a:spAutoFit/>
          </a:bodyPr>
          <a:lstStyle/>
          <a:p>
            <a:r>
              <a:rPr lang="en-US" sz="2400" b="1" dirty="0">
                <a:solidFill>
                  <a:srgbClr val="000090"/>
                </a:solidFill>
              </a:rPr>
              <a:t>Statistics in Imaging</a:t>
            </a:r>
            <a:r>
              <a:rPr lang="en-US" sz="2400" b="1" dirty="0" smtClean="0">
                <a:solidFill>
                  <a:srgbClr val="000090"/>
                </a:solidFill>
              </a:rPr>
              <a:t> (</a:t>
            </a:r>
            <a:r>
              <a:rPr lang="en-US" sz="2400" b="1" dirty="0">
                <a:solidFill>
                  <a:srgbClr val="000090"/>
                </a:solidFill>
              </a:rPr>
              <a:t>SI) within ASA</a:t>
            </a:r>
          </a:p>
        </p:txBody>
      </p:sp>
      <p:sp>
        <p:nvSpPr>
          <p:cNvPr id="6" name="TextBox 5"/>
          <p:cNvSpPr txBox="1"/>
          <p:nvPr/>
        </p:nvSpPr>
        <p:spPr>
          <a:xfrm>
            <a:off x="2133600" y="1066800"/>
            <a:ext cx="5105400" cy="46196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2400" b="1" dirty="0" smtClean="0">
                <a:solidFill>
                  <a:srgbClr val="0000FF"/>
                </a:solidFill>
                <a:latin typeface="Arial" charset="0"/>
                <a:ea typeface="ＭＳ Ｐゴシック" charset="-128"/>
                <a:cs typeface="ＭＳ Ｐゴシック" charset="-128"/>
              </a:rPr>
              <a:t>SI and SINS</a:t>
            </a:r>
            <a:endParaRPr lang="en-US" sz="2400" b="1" dirty="0">
              <a:solidFill>
                <a:srgbClr val="0000FF"/>
              </a:solidFill>
              <a:latin typeface="Arial"/>
              <a:cs typeface="Arial"/>
            </a:endParaRPr>
          </a:p>
        </p:txBody>
      </p:sp>
      <p:sp>
        <p:nvSpPr>
          <p:cNvPr id="7" name="TextBox 7"/>
          <p:cNvSpPr txBox="1">
            <a:spLocks noChangeArrowheads="1"/>
          </p:cNvSpPr>
          <p:nvPr/>
        </p:nvSpPr>
        <p:spPr bwMode="auto">
          <a:xfrm>
            <a:off x="304800" y="2133600"/>
            <a:ext cx="7696200" cy="1230313"/>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2000" b="1" dirty="0">
                <a:solidFill>
                  <a:srgbClr val="000090"/>
                </a:solidFill>
              </a:rPr>
              <a:t> </a:t>
            </a:r>
            <a:r>
              <a:rPr lang="en-US" b="1" dirty="0">
                <a:solidFill>
                  <a:srgbClr val="000090"/>
                </a:solidFill>
              </a:rPr>
              <a:t>Advisory board</a:t>
            </a:r>
            <a:r>
              <a:rPr lang="en-US" sz="2000" b="1" dirty="0">
                <a:solidFill>
                  <a:srgbClr val="000090"/>
                </a:solidFill>
              </a:rPr>
              <a:t> committee </a:t>
            </a:r>
            <a:r>
              <a:rPr lang="en-US" sz="2000" b="1" dirty="0" smtClean="0">
                <a:solidFill>
                  <a:srgbClr val="000090"/>
                </a:solidFill>
              </a:rPr>
              <a:t>members for SI:</a:t>
            </a:r>
            <a:endParaRPr lang="en-US" sz="2000" b="1" dirty="0">
              <a:solidFill>
                <a:srgbClr val="000090"/>
              </a:solidFill>
            </a:endParaRPr>
          </a:p>
          <a:p>
            <a:r>
              <a:rPr lang="en-US" b="1" dirty="0">
                <a:solidFill>
                  <a:srgbClr val="000090"/>
                </a:solidFill>
              </a:rPr>
              <a:t>   Martin Lindquist,     Daniel Rowe,                Brian </a:t>
            </a:r>
            <a:r>
              <a:rPr lang="en-US" b="1" dirty="0" err="1">
                <a:solidFill>
                  <a:srgbClr val="000090"/>
                </a:solidFill>
              </a:rPr>
              <a:t>Caffo</a:t>
            </a:r>
            <a:r>
              <a:rPr lang="en-US" b="1" dirty="0">
                <a:solidFill>
                  <a:srgbClr val="000090"/>
                </a:solidFill>
              </a:rPr>
              <a:t>, </a:t>
            </a:r>
          </a:p>
          <a:p>
            <a:r>
              <a:rPr lang="en-US" b="1" dirty="0">
                <a:solidFill>
                  <a:srgbClr val="000090"/>
                </a:solidFill>
              </a:rPr>
              <a:t>   Hernando </a:t>
            </a:r>
            <a:r>
              <a:rPr lang="en-US" b="1" dirty="0" err="1">
                <a:solidFill>
                  <a:srgbClr val="000090"/>
                </a:solidFill>
              </a:rPr>
              <a:t>Ombao</a:t>
            </a:r>
            <a:r>
              <a:rPr lang="en-US" b="1" dirty="0">
                <a:solidFill>
                  <a:srgbClr val="000090"/>
                </a:solidFill>
              </a:rPr>
              <a:t>,   F. Dubois Bowman,     Thomas Nichols, </a:t>
            </a:r>
          </a:p>
          <a:p>
            <a:r>
              <a:rPr lang="en-US" b="1" dirty="0">
                <a:solidFill>
                  <a:srgbClr val="000090"/>
                </a:solidFill>
              </a:rPr>
              <a:t>   </a:t>
            </a:r>
            <a:r>
              <a:rPr lang="en-US" b="1" dirty="0" err="1">
                <a:solidFill>
                  <a:srgbClr val="000099"/>
                </a:solidFill>
              </a:rPr>
              <a:t>Ranjan</a:t>
            </a:r>
            <a:r>
              <a:rPr lang="en-US" b="1" dirty="0">
                <a:solidFill>
                  <a:srgbClr val="000099"/>
                </a:solidFill>
              </a:rPr>
              <a:t> </a:t>
            </a:r>
            <a:r>
              <a:rPr lang="en-US" b="1" dirty="0" err="1">
                <a:solidFill>
                  <a:srgbClr val="000099"/>
                </a:solidFill>
              </a:rPr>
              <a:t>Maitra</a:t>
            </a:r>
            <a:r>
              <a:rPr lang="en-US" b="1" dirty="0">
                <a:solidFill>
                  <a:srgbClr val="000099"/>
                </a:solidFill>
              </a:rPr>
              <a:t>,          </a:t>
            </a:r>
            <a:r>
              <a:rPr lang="en-US" b="1" dirty="0" err="1">
                <a:solidFill>
                  <a:srgbClr val="000090"/>
                </a:solidFill>
              </a:rPr>
              <a:t>Hongtu</a:t>
            </a:r>
            <a:r>
              <a:rPr lang="en-US" b="1" dirty="0">
                <a:solidFill>
                  <a:srgbClr val="000090"/>
                </a:solidFill>
              </a:rPr>
              <a:t> </a:t>
            </a:r>
            <a:r>
              <a:rPr lang="en-US" b="1" dirty="0" smtClean="0">
                <a:solidFill>
                  <a:srgbClr val="000090"/>
                </a:solidFill>
              </a:rPr>
              <a:t>Zhu,                 </a:t>
            </a:r>
            <a:r>
              <a:rPr lang="en-US" b="1" dirty="0" err="1" smtClean="0">
                <a:solidFill>
                  <a:srgbClr val="000090"/>
                </a:solidFill>
              </a:rPr>
              <a:t>Kary</a:t>
            </a:r>
            <a:r>
              <a:rPr lang="en-US" b="1" dirty="0" smtClean="0">
                <a:solidFill>
                  <a:srgbClr val="000090"/>
                </a:solidFill>
              </a:rPr>
              <a:t> Myers. </a:t>
            </a:r>
            <a:endParaRPr lang="en-US" b="1" dirty="0">
              <a:solidFill>
                <a:srgbClr val="000090"/>
              </a:solidFill>
            </a:endParaRPr>
          </a:p>
        </p:txBody>
      </p:sp>
      <p:sp>
        <p:nvSpPr>
          <p:cNvPr id="8" name="Rectangle 9"/>
          <p:cNvSpPr>
            <a:spLocks noChangeArrowheads="1"/>
          </p:cNvSpPr>
          <p:nvPr/>
        </p:nvSpPr>
        <p:spPr bwMode="auto">
          <a:xfrm>
            <a:off x="457200" y="5867400"/>
            <a:ext cx="6553200" cy="523220"/>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2000" b="1" dirty="0">
                <a:solidFill>
                  <a:srgbClr val="000090"/>
                </a:solidFill>
              </a:rPr>
              <a:t>  Roundtables in ENAR 2011 and </a:t>
            </a:r>
            <a:r>
              <a:rPr lang="en-US" sz="2800" b="1" dirty="0">
                <a:solidFill>
                  <a:srgbClr val="FF0000"/>
                </a:solidFill>
              </a:rPr>
              <a:t>JSM 2011.  </a:t>
            </a:r>
            <a:endParaRPr lang="en-US" sz="2800" dirty="0">
              <a:solidFill>
                <a:srgbClr val="FF0000"/>
              </a:solidFill>
            </a:endParaRPr>
          </a:p>
        </p:txBody>
      </p:sp>
      <p:pic>
        <p:nvPicPr>
          <p:cNvPr id="9" name="Picture 8" descr="MAITRA_Ranjan_2009.jpg"/>
          <p:cNvPicPr>
            <a:picLocks noChangeAspect="1"/>
          </p:cNvPicPr>
          <p:nvPr/>
        </p:nvPicPr>
        <p:blipFill>
          <a:blip r:embed="rId3"/>
          <a:stretch>
            <a:fillRect/>
          </a:stretch>
        </p:blipFill>
        <p:spPr>
          <a:xfrm>
            <a:off x="6096000" y="3429000"/>
            <a:ext cx="990600" cy="1371600"/>
          </a:xfrm>
          <a:prstGeom prst="rect">
            <a:avLst/>
          </a:prstGeom>
        </p:spPr>
      </p:pic>
      <p:pic>
        <p:nvPicPr>
          <p:cNvPr id="10" name="Picture 9" descr="MyersPhoto.jpg"/>
          <p:cNvPicPr>
            <a:picLocks noChangeAspect="1"/>
          </p:cNvPicPr>
          <p:nvPr/>
        </p:nvPicPr>
        <p:blipFill>
          <a:blip r:embed="rId4"/>
          <a:stretch>
            <a:fillRect/>
          </a:stretch>
        </p:blipFill>
        <p:spPr>
          <a:xfrm>
            <a:off x="8153400" y="3429000"/>
            <a:ext cx="990600" cy="1371600"/>
          </a:xfrm>
          <a:prstGeom prst="rect">
            <a:avLst/>
          </a:prstGeom>
        </p:spPr>
      </p:pic>
      <p:pic>
        <p:nvPicPr>
          <p:cNvPr id="11" name="Picture 10" descr="RoweMU.jpg"/>
          <p:cNvPicPr>
            <a:picLocks noChangeAspect="1"/>
          </p:cNvPicPr>
          <p:nvPr/>
        </p:nvPicPr>
        <p:blipFill>
          <a:blip r:embed="rId5"/>
          <a:stretch>
            <a:fillRect/>
          </a:stretch>
        </p:blipFill>
        <p:spPr>
          <a:xfrm>
            <a:off x="1066800" y="3429000"/>
            <a:ext cx="1066801" cy="1409700"/>
          </a:xfrm>
          <a:prstGeom prst="rect">
            <a:avLst/>
          </a:prstGeom>
        </p:spPr>
      </p:pic>
      <p:pic>
        <p:nvPicPr>
          <p:cNvPr id="12" name="Picture 11" descr="NicholsT-Headshot-vsm.jpg"/>
          <p:cNvPicPr>
            <a:picLocks noChangeAspect="1"/>
          </p:cNvPicPr>
          <p:nvPr/>
        </p:nvPicPr>
        <p:blipFill>
          <a:blip r:embed="rId6"/>
          <a:stretch>
            <a:fillRect/>
          </a:stretch>
        </p:blipFill>
        <p:spPr>
          <a:xfrm>
            <a:off x="5105400" y="3429000"/>
            <a:ext cx="990600" cy="1371600"/>
          </a:xfrm>
          <a:prstGeom prst="rect">
            <a:avLst/>
          </a:prstGeom>
        </p:spPr>
      </p:pic>
      <p:pic>
        <p:nvPicPr>
          <p:cNvPr id="13" name="Picture 12" descr="Brian S.Caffo.jpg"/>
          <p:cNvPicPr>
            <a:picLocks noChangeAspect="1"/>
          </p:cNvPicPr>
          <p:nvPr/>
        </p:nvPicPr>
        <p:blipFill>
          <a:blip r:embed="rId7"/>
          <a:stretch>
            <a:fillRect/>
          </a:stretch>
        </p:blipFill>
        <p:spPr>
          <a:xfrm>
            <a:off x="2133601" y="3429000"/>
            <a:ext cx="990599" cy="1371600"/>
          </a:xfrm>
          <a:prstGeom prst="rect">
            <a:avLst/>
          </a:prstGeom>
        </p:spPr>
      </p:pic>
      <p:pic>
        <p:nvPicPr>
          <p:cNvPr id="14" name="Picture 13" descr="DBOWMA3.jpg"/>
          <p:cNvPicPr>
            <a:picLocks noChangeAspect="1"/>
          </p:cNvPicPr>
          <p:nvPr/>
        </p:nvPicPr>
        <p:blipFill>
          <a:blip r:embed="rId8"/>
          <a:stretch>
            <a:fillRect/>
          </a:stretch>
        </p:blipFill>
        <p:spPr>
          <a:xfrm>
            <a:off x="4038600" y="3429000"/>
            <a:ext cx="1066800" cy="1371600"/>
          </a:xfrm>
          <a:prstGeom prst="rect">
            <a:avLst/>
          </a:prstGeom>
        </p:spPr>
      </p:pic>
      <p:pic>
        <p:nvPicPr>
          <p:cNvPr id="15" name="Picture 14" descr="zhu_hongtu.2009.jpg"/>
          <p:cNvPicPr>
            <a:picLocks noChangeAspect="1"/>
          </p:cNvPicPr>
          <p:nvPr/>
        </p:nvPicPr>
        <p:blipFill>
          <a:blip r:embed="rId9"/>
          <a:stretch>
            <a:fillRect/>
          </a:stretch>
        </p:blipFill>
        <p:spPr>
          <a:xfrm>
            <a:off x="7086600" y="3429000"/>
            <a:ext cx="1066800" cy="1371600"/>
          </a:xfrm>
          <a:prstGeom prst="rect">
            <a:avLst/>
          </a:prstGeom>
        </p:spPr>
      </p:pic>
      <p:pic>
        <p:nvPicPr>
          <p:cNvPr id="16" name="Picture 15" descr="1187273190.jpg"/>
          <p:cNvPicPr>
            <a:picLocks noChangeAspect="1"/>
          </p:cNvPicPr>
          <p:nvPr/>
        </p:nvPicPr>
        <p:blipFill>
          <a:blip r:embed="rId10"/>
          <a:stretch>
            <a:fillRect/>
          </a:stretch>
        </p:blipFill>
        <p:spPr>
          <a:xfrm>
            <a:off x="3124200" y="3429929"/>
            <a:ext cx="952500" cy="1370671"/>
          </a:xfrm>
          <a:prstGeom prst="rect">
            <a:avLst/>
          </a:prstGeom>
        </p:spPr>
      </p:pic>
      <p:pic>
        <p:nvPicPr>
          <p:cNvPr id="17" name="Picture 16" descr="Martin.jpg"/>
          <p:cNvPicPr>
            <a:picLocks noChangeAspect="1"/>
          </p:cNvPicPr>
          <p:nvPr/>
        </p:nvPicPr>
        <p:blipFill>
          <a:blip r:embed="rId11"/>
          <a:stretch>
            <a:fillRect/>
          </a:stretch>
        </p:blipFill>
        <p:spPr>
          <a:xfrm>
            <a:off x="0" y="3429000"/>
            <a:ext cx="1118235" cy="1439823"/>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cxnSp>
        <p:nvCxnSpPr>
          <p:cNvPr id="23555"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6" name="Rectangle 5"/>
          <p:cNvSpPr/>
          <p:nvPr/>
        </p:nvSpPr>
        <p:spPr>
          <a:xfrm>
            <a:off x="1295400" y="914400"/>
            <a:ext cx="6553200" cy="584776"/>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en-US" sz="3200" b="1" dirty="0" smtClean="0">
                <a:solidFill>
                  <a:srgbClr val="FF0000"/>
                </a:solidFill>
                <a:effectLst>
                  <a:outerShdw blurRad="38100" dist="38100" dir="2700000" algn="tl">
                    <a:srgbClr val="DDDDDD"/>
                  </a:outerShdw>
                </a:effectLst>
                <a:latin typeface="Arial" charset="0"/>
                <a:ea typeface="Arial" charset="0"/>
                <a:cs typeface="Arial" charset="0"/>
              </a:rPr>
              <a:t>Giants</a:t>
            </a:r>
            <a:endParaRPr lang="en-US" sz="3200" b="1" dirty="0">
              <a:solidFill>
                <a:srgbClr val="0000FF"/>
              </a:solidFill>
              <a:latin typeface="Arial"/>
              <a:cs typeface="Arial"/>
            </a:endParaRPr>
          </a:p>
        </p:txBody>
      </p:sp>
      <p:sp>
        <p:nvSpPr>
          <p:cNvPr id="13" name="TextBox 12"/>
          <p:cNvSpPr txBox="1"/>
          <p:nvPr/>
        </p:nvSpPr>
        <p:spPr>
          <a:xfrm>
            <a:off x="304800" y="1905000"/>
            <a:ext cx="8616060" cy="2554545"/>
          </a:xfrm>
          <a:prstGeom prst="rect">
            <a:avLst/>
          </a:prstGeom>
          <a:noFill/>
        </p:spPr>
        <p:txBody>
          <a:bodyPr wrap="none" rtlCol="0">
            <a:spAutoFit/>
          </a:bodyPr>
          <a:lstStyle/>
          <a:p>
            <a:r>
              <a:rPr lang="en-US" sz="2400" b="1" dirty="0" smtClean="0">
                <a:solidFill>
                  <a:srgbClr val="000090"/>
                </a:solidFill>
              </a:rPr>
              <a:t>Society for Industrial and Applied Mathematics</a:t>
            </a:r>
          </a:p>
          <a:p>
            <a:r>
              <a:rPr lang="en-US" sz="2400" b="1" dirty="0" smtClean="0">
                <a:solidFill>
                  <a:srgbClr val="000090"/>
                </a:solidFill>
              </a:rPr>
              <a:t>IEEE Computer Society</a:t>
            </a:r>
          </a:p>
          <a:p>
            <a:r>
              <a:rPr lang="en-US" sz="2400" b="1" dirty="0" smtClean="0">
                <a:solidFill>
                  <a:srgbClr val="000090"/>
                </a:solidFill>
              </a:rPr>
              <a:t>IEEE </a:t>
            </a:r>
            <a:r>
              <a:rPr lang="en-US" sz="2400" b="1" dirty="0">
                <a:solidFill>
                  <a:srgbClr val="000090"/>
                </a:solidFill>
              </a:rPr>
              <a:t>Signal Processing </a:t>
            </a:r>
            <a:r>
              <a:rPr lang="en-US" sz="2400" b="1" dirty="0" smtClean="0">
                <a:solidFill>
                  <a:srgbClr val="000090"/>
                </a:solidFill>
              </a:rPr>
              <a:t>Society</a:t>
            </a:r>
          </a:p>
          <a:p>
            <a:r>
              <a:rPr lang="en-US" sz="2400" b="1" dirty="0" smtClean="0">
                <a:solidFill>
                  <a:srgbClr val="000090"/>
                </a:solidFill>
              </a:rPr>
              <a:t>Organization for Human Brain Mapping</a:t>
            </a:r>
          </a:p>
          <a:p>
            <a:r>
              <a:rPr lang="en-US" sz="2400" b="1" dirty="0" smtClean="0">
                <a:solidFill>
                  <a:srgbClr val="000090"/>
                </a:solidFill>
              </a:rPr>
              <a:t>International Society for Magnetic Resonance in Medicine</a:t>
            </a:r>
          </a:p>
          <a:p>
            <a:r>
              <a:rPr lang="en-US" sz="2000" b="1" dirty="0" smtClean="0">
                <a:solidFill>
                  <a:srgbClr val="000090"/>
                </a:solidFill>
              </a:rPr>
              <a:t>Medical Image Computing and Computer Assisted Intervention</a:t>
            </a:r>
          </a:p>
          <a:p>
            <a:endParaRPr lang="en-US" sz="2000" dirty="0">
              <a:solidFill>
                <a:srgbClr val="000090"/>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cxnSp>
        <p:nvCxnSpPr>
          <p:cNvPr id="23555"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6" name="Rectangle 5"/>
          <p:cNvSpPr/>
          <p:nvPr/>
        </p:nvSpPr>
        <p:spPr>
          <a:xfrm>
            <a:off x="1295400" y="914400"/>
            <a:ext cx="6553200" cy="584776"/>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en-US" sz="3200" b="1" dirty="0" smtClean="0">
                <a:solidFill>
                  <a:srgbClr val="FF0000"/>
                </a:solidFill>
                <a:effectLst>
                  <a:outerShdw blurRad="38100" dist="38100" dir="2700000" algn="tl">
                    <a:srgbClr val="DDDDDD"/>
                  </a:outerShdw>
                </a:effectLst>
                <a:latin typeface="Arial" charset="0"/>
                <a:ea typeface="Arial" charset="0"/>
                <a:cs typeface="Arial" charset="0"/>
              </a:rPr>
              <a:t>Conferences</a:t>
            </a:r>
            <a:endParaRPr lang="en-US" sz="3200" b="1" dirty="0">
              <a:solidFill>
                <a:srgbClr val="0000FF"/>
              </a:solidFill>
              <a:latin typeface="Arial"/>
              <a:cs typeface="Arial"/>
            </a:endParaRPr>
          </a:p>
        </p:txBody>
      </p:sp>
      <p:sp>
        <p:nvSpPr>
          <p:cNvPr id="13" name="TextBox 12"/>
          <p:cNvSpPr txBox="1"/>
          <p:nvPr/>
        </p:nvSpPr>
        <p:spPr>
          <a:xfrm>
            <a:off x="304800" y="1905000"/>
            <a:ext cx="7842010" cy="2985433"/>
          </a:xfrm>
          <a:prstGeom prst="rect">
            <a:avLst/>
          </a:prstGeom>
          <a:noFill/>
        </p:spPr>
        <p:txBody>
          <a:bodyPr wrap="none" rtlCol="0">
            <a:spAutoFit/>
          </a:bodyPr>
          <a:lstStyle/>
          <a:p>
            <a:r>
              <a:rPr lang="en-US" sz="2000" b="1" dirty="0">
                <a:solidFill>
                  <a:srgbClr val="000090"/>
                </a:solidFill>
              </a:rPr>
              <a:t>SIAM Conference on Imaging Science (IS12</a:t>
            </a:r>
            <a:r>
              <a:rPr lang="en-US" sz="2000" b="1" dirty="0" smtClean="0">
                <a:solidFill>
                  <a:srgbClr val="000090"/>
                </a:solidFill>
              </a:rPr>
              <a:t>)</a:t>
            </a:r>
          </a:p>
          <a:p>
            <a:r>
              <a:rPr lang="en-US" sz="2000" b="1" dirty="0" smtClean="0">
                <a:solidFill>
                  <a:srgbClr val="000090"/>
                </a:solidFill>
              </a:rPr>
              <a:t>Human Brain Mapping </a:t>
            </a:r>
          </a:p>
          <a:p>
            <a:r>
              <a:rPr lang="en-US" sz="2000" b="1" dirty="0" smtClean="0">
                <a:solidFill>
                  <a:srgbClr val="000090"/>
                </a:solidFill>
              </a:rPr>
              <a:t>IEEE Conference on Computer Vision and Pattern Recognition</a:t>
            </a:r>
          </a:p>
          <a:p>
            <a:r>
              <a:rPr lang="en-US" sz="2000" b="1" dirty="0" smtClean="0">
                <a:solidFill>
                  <a:srgbClr val="000090"/>
                </a:solidFill>
              </a:rPr>
              <a:t>Medical Image Computing and Computer Assisted Intervention</a:t>
            </a:r>
          </a:p>
          <a:p>
            <a:r>
              <a:rPr lang="en-US" sz="2000" b="1" dirty="0" smtClean="0">
                <a:solidFill>
                  <a:srgbClr val="000090"/>
                </a:solidFill>
              </a:rPr>
              <a:t>Information Processing in Medical Imaging</a:t>
            </a:r>
          </a:p>
          <a:p>
            <a:r>
              <a:rPr lang="en-US" sz="2000" b="1" dirty="0" smtClean="0">
                <a:solidFill>
                  <a:srgbClr val="000090"/>
                </a:solidFill>
              </a:rPr>
              <a:t>Neural Information Processing Systems Foundation</a:t>
            </a:r>
          </a:p>
          <a:p>
            <a:endParaRPr lang="en-US" sz="2400" dirty="0" smtClean="0">
              <a:solidFill>
                <a:srgbClr val="000090"/>
              </a:solidFill>
            </a:endParaRPr>
          </a:p>
          <a:p>
            <a:endParaRPr lang="en-US" sz="2400" dirty="0" smtClean="0">
              <a:solidFill>
                <a:srgbClr val="000090"/>
              </a:solidFill>
            </a:endParaRPr>
          </a:p>
          <a:p>
            <a:endParaRPr lang="en-US" sz="2000" dirty="0">
              <a:solidFill>
                <a:srgbClr val="000090"/>
              </a:solidFill>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295400" y="914400"/>
            <a:ext cx="6553200" cy="584776"/>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en-US" sz="3200" b="1" dirty="0" smtClean="0">
                <a:solidFill>
                  <a:srgbClr val="FF0000"/>
                </a:solidFill>
                <a:effectLst>
                  <a:outerShdw blurRad="38100" dist="38100" dir="2700000" algn="tl">
                    <a:srgbClr val="DDDDDD"/>
                  </a:outerShdw>
                </a:effectLst>
                <a:latin typeface="Arial" charset="0"/>
                <a:ea typeface="Arial" charset="0"/>
                <a:cs typeface="Arial" charset="0"/>
              </a:rPr>
              <a:t>Methodology</a:t>
            </a:r>
            <a:endParaRPr lang="en-US" sz="3200" b="1" dirty="0">
              <a:solidFill>
                <a:srgbClr val="0000FF"/>
              </a:solidFill>
              <a:latin typeface="Arial"/>
              <a:cs typeface="Arial"/>
            </a:endParaRPr>
          </a:p>
        </p:txBody>
      </p:sp>
      <p:sp>
        <p:nvSpPr>
          <p:cNvPr id="4" name="TextBox 3"/>
          <p:cNvSpPr txBox="1"/>
          <p:nvPr/>
        </p:nvSpPr>
        <p:spPr>
          <a:xfrm>
            <a:off x="76200" y="1752600"/>
            <a:ext cx="8878828" cy="4093428"/>
          </a:xfrm>
          <a:prstGeom prst="rect">
            <a:avLst/>
          </a:prstGeom>
          <a:noFill/>
        </p:spPr>
        <p:txBody>
          <a:bodyPr wrap="none" rtlCol="0">
            <a:spAutoFit/>
          </a:bodyPr>
          <a:lstStyle/>
          <a:p>
            <a:r>
              <a:rPr lang="en-US" sz="2000" dirty="0" smtClean="0">
                <a:solidFill>
                  <a:srgbClr val="000090"/>
                </a:solidFill>
              </a:rPr>
              <a:t>The </a:t>
            </a:r>
            <a:r>
              <a:rPr lang="en-US" sz="2000" b="1" dirty="0">
                <a:solidFill>
                  <a:srgbClr val="FF0000"/>
                </a:solidFill>
              </a:rPr>
              <a:t>reconstruction, enhancement, segmentation, analysis, registration,</a:t>
            </a:r>
            <a:r>
              <a:rPr lang="en-US" sz="2000" b="1" dirty="0" smtClean="0">
                <a:solidFill>
                  <a:srgbClr val="FF0000"/>
                </a:solidFill>
              </a:rPr>
              <a:t> </a:t>
            </a:r>
          </a:p>
          <a:p>
            <a:r>
              <a:rPr lang="en-US" sz="2000" b="1" dirty="0" smtClean="0">
                <a:solidFill>
                  <a:srgbClr val="FF0000"/>
                </a:solidFill>
              </a:rPr>
              <a:t>compression</a:t>
            </a:r>
            <a:r>
              <a:rPr lang="en-US" sz="2000" b="1" dirty="0">
                <a:solidFill>
                  <a:srgbClr val="FF0000"/>
                </a:solidFill>
              </a:rPr>
              <a:t>, representation, and tracking</a:t>
            </a:r>
            <a:r>
              <a:rPr lang="en-US" sz="2000" dirty="0">
                <a:solidFill>
                  <a:srgbClr val="000090"/>
                </a:solidFill>
              </a:rPr>
              <a:t> of two and three dimensional</a:t>
            </a:r>
            <a:r>
              <a:rPr lang="en-US" sz="2000" dirty="0" smtClean="0">
                <a:solidFill>
                  <a:srgbClr val="000090"/>
                </a:solidFill>
              </a:rPr>
              <a:t> </a:t>
            </a:r>
          </a:p>
          <a:p>
            <a:r>
              <a:rPr lang="en-US" sz="2000" dirty="0" smtClean="0">
                <a:solidFill>
                  <a:srgbClr val="000090"/>
                </a:solidFill>
              </a:rPr>
              <a:t>images </a:t>
            </a:r>
            <a:r>
              <a:rPr lang="en-US" sz="2000" dirty="0">
                <a:solidFill>
                  <a:srgbClr val="000090"/>
                </a:solidFill>
              </a:rPr>
              <a:t>are vital to many areas of science, medicine, and engineering.</a:t>
            </a:r>
            <a:r>
              <a:rPr lang="en-US" sz="2000" dirty="0" smtClean="0">
                <a:solidFill>
                  <a:srgbClr val="000090"/>
                </a:solidFill>
              </a:rPr>
              <a:t> </a:t>
            </a:r>
          </a:p>
          <a:p>
            <a:endParaRPr lang="en-US" sz="2000" dirty="0" smtClean="0">
              <a:solidFill>
                <a:srgbClr val="000090"/>
              </a:solidFill>
            </a:endParaRPr>
          </a:p>
          <a:p>
            <a:r>
              <a:rPr lang="en-US" sz="2000" b="1" u="sng" dirty="0" smtClean="0">
                <a:solidFill>
                  <a:srgbClr val="FF0000"/>
                </a:solidFill>
              </a:rPr>
              <a:t>Sophisticated </a:t>
            </a:r>
            <a:r>
              <a:rPr lang="en-US" sz="2000" b="1" u="sng" dirty="0">
                <a:solidFill>
                  <a:srgbClr val="FF0000"/>
                </a:solidFill>
              </a:rPr>
              <a:t>mathematical, statistical, and</a:t>
            </a:r>
            <a:r>
              <a:rPr lang="en-US" sz="2000" b="1" u="sng" dirty="0" smtClean="0">
                <a:solidFill>
                  <a:srgbClr val="FF0000"/>
                </a:solidFill>
              </a:rPr>
              <a:t> computational methods </a:t>
            </a:r>
          </a:p>
          <a:p>
            <a:r>
              <a:rPr lang="en-US" sz="2000" dirty="0">
                <a:solidFill>
                  <a:srgbClr val="000090"/>
                </a:solidFill>
              </a:rPr>
              <a:t>i</a:t>
            </a:r>
            <a:r>
              <a:rPr lang="en-US" sz="2000" dirty="0" smtClean="0">
                <a:solidFill>
                  <a:srgbClr val="000090"/>
                </a:solidFill>
              </a:rPr>
              <a:t>nclude </a:t>
            </a:r>
            <a:r>
              <a:rPr lang="en-US" sz="2000" b="1" dirty="0" smtClean="0">
                <a:solidFill>
                  <a:srgbClr val="008000"/>
                </a:solidFill>
              </a:rPr>
              <a:t>transform </a:t>
            </a:r>
            <a:r>
              <a:rPr lang="en-US" sz="2000" b="1" dirty="0">
                <a:solidFill>
                  <a:srgbClr val="008000"/>
                </a:solidFill>
              </a:rPr>
              <a:t>and orthogonal series methods,</a:t>
            </a:r>
            <a:r>
              <a:rPr lang="en-US" sz="2000" b="1" dirty="0" smtClean="0">
                <a:solidFill>
                  <a:srgbClr val="008000"/>
                </a:solidFill>
              </a:rPr>
              <a:t> </a:t>
            </a:r>
          </a:p>
          <a:p>
            <a:r>
              <a:rPr lang="en-US" sz="2000" b="1" dirty="0" smtClean="0">
                <a:solidFill>
                  <a:srgbClr val="008000"/>
                </a:solidFill>
              </a:rPr>
              <a:t>nonlinear </a:t>
            </a:r>
            <a:r>
              <a:rPr lang="en-US" sz="2000" b="1" dirty="0">
                <a:solidFill>
                  <a:srgbClr val="008000"/>
                </a:solidFill>
              </a:rPr>
              <a:t>optimization,</a:t>
            </a:r>
            <a:r>
              <a:rPr lang="en-US" sz="2000" b="1" dirty="0" smtClean="0">
                <a:solidFill>
                  <a:srgbClr val="008000"/>
                </a:solidFill>
              </a:rPr>
              <a:t> numerical </a:t>
            </a:r>
            <a:r>
              <a:rPr lang="en-US" sz="2000" b="1" dirty="0">
                <a:solidFill>
                  <a:srgbClr val="008000"/>
                </a:solidFill>
              </a:rPr>
              <a:t>linear algebra,</a:t>
            </a:r>
            <a:r>
              <a:rPr lang="en-US" sz="2000" b="1" dirty="0" smtClean="0">
                <a:solidFill>
                  <a:srgbClr val="008000"/>
                </a:solidFill>
              </a:rPr>
              <a:t> </a:t>
            </a:r>
          </a:p>
          <a:p>
            <a:r>
              <a:rPr lang="en-US" sz="2000" b="1" dirty="0" smtClean="0">
                <a:solidFill>
                  <a:srgbClr val="008000"/>
                </a:solidFill>
              </a:rPr>
              <a:t>integral </a:t>
            </a:r>
            <a:r>
              <a:rPr lang="en-US" sz="2000" b="1" dirty="0">
                <a:solidFill>
                  <a:srgbClr val="008000"/>
                </a:solidFill>
              </a:rPr>
              <a:t>equations,</a:t>
            </a:r>
            <a:r>
              <a:rPr lang="en-US" sz="2000" b="1" dirty="0" smtClean="0">
                <a:solidFill>
                  <a:srgbClr val="008000"/>
                </a:solidFill>
              </a:rPr>
              <a:t> partial </a:t>
            </a:r>
            <a:r>
              <a:rPr lang="en-US" sz="2000" b="1" dirty="0">
                <a:solidFill>
                  <a:srgbClr val="008000"/>
                </a:solidFill>
              </a:rPr>
              <a:t>differential equations,</a:t>
            </a:r>
            <a:r>
              <a:rPr lang="en-US" sz="2000" b="1" dirty="0" smtClean="0">
                <a:solidFill>
                  <a:srgbClr val="008000"/>
                </a:solidFill>
              </a:rPr>
              <a:t> </a:t>
            </a:r>
          </a:p>
          <a:p>
            <a:r>
              <a:rPr lang="en-US" sz="2000" b="1" dirty="0" smtClean="0">
                <a:solidFill>
                  <a:srgbClr val="008000"/>
                </a:solidFill>
              </a:rPr>
              <a:t>Bayesian </a:t>
            </a:r>
            <a:r>
              <a:rPr lang="en-US" sz="2000" b="1" dirty="0">
                <a:solidFill>
                  <a:srgbClr val="008000"/>
                </a:solidFill>
              </a:rPr>
              <a:t>and other statistical inverse</a:t>
            </a:r>
            <a:r>
              <a:rPr lang="en-US" sz="2000" b="1" dirty="0" smtClean="0">
                <a:solidFill>
                  <a:srgbClr val="008000"/>
                </a:solidFill>
              </a:rPr>
              <a:t> estimation </a:t>
            </a:r>
            <a:r>
              <a:rPr lang="en-US" sz="2000" b="1" dirty="0">
                <a:solidFill>
                  <a:srgbClr val="008000"/>
                </a:solidFill>
              </a:rPr>
              <a:t>methods,</a:t>
            </a:r>
            <a:r>
              <a:rPr lang="en-US" sz="2000" b="1" dirty="0" smtClean="0">
                <a:solidFill>
                  <a:srgbClr val="008000"/>
                </a:solidFill>
              </a:rPr>
              <a:t> </a:t>
            </a:r>
          </a:p>
          <a:p>
            <a:r>
              <a:rPr lang="en-US" sz="2000" b="1" dirty="0" smtClean="0">
                <a:solidFill>
                  <a:srgbClr val="008000"/>
                </a:solidFill>
              </a:rPr>
              <a:t>operator </a:t>
            </a:r>
            <a:r>
              <a:rPr lang="en-US" sz="2000" b="1" dirty="0">
                <a:solidFill>
                  <a:srgbClr val="008000"/>
                </a:solidFill>
              </a:rPr>
              <a:t>theory</a:t>
            </a:r>
            <a:r>
              <a:rPr lang="en-US" sz="2000" b="1" dirty="0" smtClean="0">
                <a:solidFill>
                  <a:srgbClr val="008000"/>
                </a:solidFill>
              </a:rPr>
              <a:t>, </a:t>
            </a:r>
            <a:r>
              <a:rPr lang="en-US" sz="2000" b="1" dirty="0">
                <a:solidFill>
                  <a:srgbClr val="008000"/>
                </a:solidFill>
              </a:rPr>
              <a:t>differential geometry, information</a:t>
            </a:r>
            <a:r>
              <a:rPr lang="en-US" sz="2000" b="1" dirty="0" smtClean="0">
                <a:solidFill>
                  <a:srgbClr val="008000"/>
                </a:solidFill>
              </a:rPr>
              <a:t> theory</a:t>
            </a:r>
            <a:r>
              <a:rPr lang="en-US" sz="2000" b="1" dirty="0">
                <a:solidFill>
                  <a:srgbClr val="008000"/>
                </a:solidFill>
              </a:rPr>
              <a:t>,</a:t>
            </a:r>
            <a:r>
              <a:rPr lang="en-US" sz="2000" b="1" dirty="0" smtClean="0">
                <a:solidFill>
                  <a:srgbClr val="008000"/>
                </a:solidFill>
              </a:rPr>
              <a:t> </a:t>
            </a:r>
          </a:p>
          <a:p>
            <a:r>
              <a:rPr lang="en-US" sz="2000" b="1" dirty="0" smtClean="0">
                <a:solidFill>
                  <a:srgbClr val="008000"/>
                </a:solidFill>
              </a:rPr>
              <a:t>interpolation </a:t>
            </a:r>
            <a:r>
              <a:rPr lang="en-US" sz="2000" b="1" dirty="0">
                <a:solidFill>
                  <a:srgbClr val="008000"/>
                </a:solidFill>
              </a:rPr>
              <a:t>and approximation,</a:t>
            </a:r>
            <a:r>
              <a:rPr lang="en-US" sz="2000" b="1" dirty="0" smtClean="0">
                <a:solidFill>
                  <a:srgbClr val="008000"/>
                </a:solidFill>
              </a:rPr>
              <a:t> inverse </a:t>
            </a:r>
            <a:r>
              <a:rPr lang="en-US" sz="2000" b="1" dirty="0">
                <a:solidFill>
                  <a:srgbClr val="008000"/>
                </a:solidFill>
              </a:rPr>
              <a:t>problems,</a:t>
            </a:r>
            <a:r>
              <a:rPr lang="en-US" sz="2000" b="1" dirty="0" smtClean="0">
                <a:solidFill>
                  <a:srgbClr val="008000"/>
                </a:solidFill>
              </a:rPr>
              <a:t> </a:t>
            </a:r>
          </a:p>
          <a:p>
            <a:r>
              <a:rPr lang="en-US" sz="2000" b="1" dirty="0" smtClean="0">
                <a:solidFill>
                  <a:srgbClr val="008000"/>
                </a:solidFill>
              </a:rPr>
              <a:t>computer graphics </a:t>
            </a:r>
            <a:r>
              <a:rPr lang="en-US" sz="2000" b="1" dirty="0">
                <a:solidFill>
                  <a:srgbClr val="008000"/>
                </a:solidFill>
              </a:rPr>
              <a:t>and vision, stochastic processes,</a:t>
            </a:r>
            <a:r>
              <a:rPr lang="en-US" sz="2000" b="1" dirty="0" smtClean="0">
                <a:solidFill>
                  <a:srgbClr val="008000"/>
                </a:solidFill>
              </a:rPr>
              <a:t> </a:t>
            </a:r>
          </a:p>
          <a:p>
            <a:r>
              <a:rPr lang="en-US" sz="2000" dirty="0" smtClean="0">
                <a:solidFill>
                  <a:srgbClr val="000090"/>
                </a:solidFill>
              </a:rPr>
              <a:t>and </a:t>
            </a:r>
            <a:r>
              <a:rPr lang="en-US" sz="2000" dirty="0">
                <a:solidFill>
                  <a:srgbClr val="000090"/>
                </a:solidFill>
              </a:rPr>
              <a:t>others.</a:t>
            </a: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295400" y="914400"/>
            <a:ext cx="6553200" cy="584776"/>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en-US" sz="3200" b="1" dirty="0" smtClean="0">
                <a:solidFill>
                  <a:srgbClr val="FF0000"/>
                </a:solidFill>
                <a:effectLst>
                  <a:outerShdw blurRad="38100" dist="38100" dir="2700000" algn="tl">
                    <a:srgbClr val="DDDDDD"/>
                  </a:outerShdw>
                </a:effectLst>
                <a:latin typeface="Arial" charset="0"/>
                <a:ea typeface="Arial" charset="0"/>
                <a:cs typeface="Arial" charset="0"/>
              </a:rPr>
              <a:t>Publications</a:t>
            </a:r>
            <a:endParaRPr lang="en-US" sz="3200" b="1" dirty="0">
              <a:solidFill>
                <a:srgbClr val="0000FF"/>
              </a:solidFill>
              <a:latin typeface="Arial"/>
              <a:cs typeface="Arial"/>
            </a:endParaRPr>
          </a:p>
        </p:txBody>
      </p:sp>
      <p:sp>
        <p:nvSpPr>
          <p:cNvPr id="4" name="TextBox 3"/>
          <p:cNvSpPr txBox="1"/>
          <p:nvPr/>
        </p:nvSpPr>
        <p:spPr>
          <a:xfrm>
            <a:off x="914400" y="1752600"/>
            <a:ext cx="6327674" cy="4708981"/>
          </a:xfrm>
          <a:prstGeom prst="rect">
            <a:avLst/>
          </a:prstGeom>
          <a:noFill/>
        </p:spPr>
        <p:txBody>
          <a:bodyPr wrap="none" rtlCol="0">
            <a:spAutoFit/>
          </a:bodyPr>
          <a:lstStyle/>
          <a:p>
            <a:r>
              <a:rPr lang="en-US" sz="2000" b="1" dirty="0" smtClean="0">
                <a:solidFill>
                  <a:srgbClr val="000090"/>
                </a:solidFill>
              </a:rPr>
              <a:t>SIAM Journal on Imaging Sciences </a:t>
            </a:r>
          </a:p>
          <a:p>
            <a:r>
              <a:rPr lang="en-US" sz="2000" b="1" dirty="0" smtClean="0">
                <a:solidFill>
                  <a:srgbClr val="000090"/>
                </a:solidFill>
              </a:rPr>
              <a:t>IEEE Pattern Analysis and Machine Intelligence </a:t>
            </a:r>
          </a:p>
          <a:p>
            <a:r>
              <a:rPr lang="en-US" sz="2000" b="1" dirty="0" err="1" smtClean="0">
                <a:solidFill>
                  <a:srgbClr val="000090"/>
                </a:solidFill>
              </a:rPr>
              <a:t>NeuroImage</a:t>
            </a:r>
            <a:endParaRPr lang="en-US" sz="2000" b="1" dirty="0" smtClean="0">
              <a:solidFill>
                <a:srgbClr val="000090"/>
              </a:solidFill>
            </a:endParaRPr>
          </a:p>
          <a:p>
            <a:r>
              <a:rPr lang="en-US" sz="2000" b="1" dirty="0" smtClean="0">
                <a:solidFill>
                  <a:srgbClr val="000090"/>
                </a:solidFill>
              </a:rPr>
              <a:t>IEEE Transactions on Medical Image</a:t>
            </a:r>
          </a:p>
          <a:p>
            <a:r>
              <a:rPr lang="en-US" sz="2000" b="1" dirty="0" smtClean="0">
                <a:solidFill>
                  <a:srgbClr val="000090"/>
                </a:solidFill>
              </a:rPr>
              <a:t>IEEE Transactions on Signal Processing</a:t>
            </a:r>
          </a:p>
          <a:p>
            <a:r>
              <a:rPr lang="en-US" sz="2000" b="1" dirty="0" smtClean="0">
                <a:solidFill>
                  <a:srgbClr val="000090"/>
                </a:solidFill>
              </a:rPr>
              <a:t>IEEE Transactions on Image Processing</a:t>
            </a:r>
          </a:p>
          <a:p>
            <a:r>
              <a:rPr lang="en-US" sz="2000" b="1" dirty="0" smtClean="0">
                <a:solidFill>
                  <a:srgbClr val="000090"/>
                </a:solidFill>
              </a:rPr>
              <a:t>Annals of Applied Statistics </a:t>
            </a:r>
          </a:p>
          <a:p>
            <a:r>
              <a:rPr lang="en-US" sz="2000" b="1" dirty="0" smtClean="0">
                <a:solidFill>
                  <a:srgbClr val="000090"/>
                </a:solidFill>
              </a:rPr>
              <a:t>IEEE Transactions on Signal Processing Magazine</a:t>
            </a:r>
          </a:p>
          <a:p>
            <a:r>
              <a:rPr lang="en-US" sz="2000" b="1" dirty="0" smtClean="0">
                <a:solidFill>
                  <a:srgbClr val="000090"/>
                </a:solidFill>
              </a:rPr>
              <a:t>Medical Imaging Analysis</a:t>
            </a:r>
          </a:p>
          <a:p>
            <a:r>
              <a:rPr lang="en-US" sz="2000" b="1" dirty="0" smtClean="0">
                <a:solidFill>
                  <a:srgbClr val="000090"/>
                </a:solidFill>
              </a:rPr>
              <a:t>Human Brain Mapping</a:t>
            </a:r>
          </a:p>
          <a:p>
            <a:endParaRPr lang="en-US" sz="2000" b="1" dirty="0" smtClean="0">
              <a:solidFill>
                <a:srgbClr val="000090"/>
              </a:solidFill>
            </a:endParaRPr>
          </a:p>
          <a:p>
            <a:r>
              <a:rPr lang="en-US" sz="2000" b="1" dirty="0" smtClean="0">
                <a:solidFill>
                  <a:srgbClr val="000090"/>
                </a:solidFill>
              </a:rPr>
              <a:t>Biometrics</a:t>
            </a:r>
          </a:p>
          <a:p>
            <a:r>
              <a:rPr lang="en-US" sz="2000" b="1" dirty="0" smtClean="0">
                <a:solidFill>
                  <a:srgbClr val="000090"/>
                </a:solidFill>
              </a:rPr>
              <a:t>Biostatistics</a:t>
            </a:r>
          </a:p>
          <a:p>
            <a:r>
              <a:rPr lang="en-US" sz="2000" b="1" dirty="0" smtClean="0">
                <a:solidFill>
                  <a:srgbClr val="000090"/>
                </a:solidFill>
              </a:rPr>
              <a:t>Journal of American Statistical Association ACS</a:t>
            </a:r>
          </a:p>
          <a:p>
            <a:endParaRPr lang="en-US" sz="2000" dirty="0">
              <a:solidFill>
                <a:srgbClr val="00009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295400" y="914400"/>
            <a:ext cx="6553200" cy="584776"/>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en-US" sz="3200" b="1" dirty="0" smtClean="0">
                <a:solidFill>
                  <a:srgbClr val="FF0000"/>
                </a:solidFill>
                <a:effectLst>
                  <a:outerShdw blurRad="38100" dist="38100" dir="2700000" algn="tl">
                    <a:srgbClr val="DDDDDD"/>
                  </a:outerShdw>
                </a:effectLst>
                <a:latin typeface="Arial" charset="0"/>
                <a:ea typeface="Arial" charset="0"/>
                <a:cs typeface="Arial" charset="0"/>
              </a:rPr>
              <a:t>Data Sets</a:t>
            </a:r>
            <a:endParaRPr lang="en-US" sz="3200" b="1" dirty="0">
              <a:solidFill>
                <a:srgbClr val="0000FF"/>
              </a:solidFill>
              <a:latin typeface="Arial"/>
              <a:cs typeface="Arial"/>
            </a:endParaRPr>
          </a:p>
        </p:txBody>
      </p:sp>
      <p:sp>
        <p:nvSpPr>
          <p:cNvPr id="4" name="TextBox 3"/>
          <p:cNvSpPr txBox="1"/>
          <p:nvPr/>
        </p:nvSpPr>
        <p:spPr>
          <a:xfrm>
            <a:off x="838200" y="1752600"/>
            <a:ext cx="6583854" cy="3170099"/>
          </a:xfrm>
          <a:prstGeom prst="rect">
            <a:avLst/>
          </a:prstGeom>
          <a:noFill/>
        </p:spPr>
        <p:txBody>
          <a:bodyPr wrap="none" rtlCol="0">
            <a:spAutoFit/>
          </a:bodyPr>
          <a:lstStyle/>
          <a:p>
            <a:r>
              <a:rPr lang="en-US" sz="2000" b="1" dirty="0" smtClean="0">
                <a:solidFill>
                  <a:srgbClr val="000090"/>
                </a:solidFill>
              </a:rPr>
              <a:t>Public Data Sets: </a:t>
            </a:r>
          </a:p>
          <a:p>
            <a:endParaRPr lang="en-US" sz="2000" b="1" dirty="0" smtClean="0">
              <a:solidFill>
                <a:srgbClr val="000090"/>
              </a:solidFill>
            </a:endParaRPr>
          </a:p>
          <a:p>
            <a:pPr>
              <a:buFont typeface="Arial"/>
              <a:buChar char="•"/>
            </a:pPr>
            <a:r>
              <a:rPr lang="en-US" sz="2000" b="1" dirty="0" smtClean="0">
                <a:solidFill>
                  <a:srgbClr val="000090"/>
                </a:solidFill>
              </a:rPr>
              <a:t> 1000 Functional </a:t>
            </a:r>
            <a:r>
              <a:rPr lang="en-US" sz="2000" b="1" dirty="0" err="1" smtClean="0">
                <a:solidFill>
                  <a:srgbClr val="000090"/>
                </a:solidFill>
              </a:rPr>
              <a:t>Connectomes</a:t>
            </a:r>
            <a:r>
              <a:rPr lang="en-US" sz="2000" b="1" dirty="0" smtClean="0">
                <a:solidFill>
                  <a:srgbClr val="000090"/>
                </a:solidFill>
              </a:rPr>
              <a:t> Project</a:t>
            </a:r>
          </a:p>
          <a:p>
            <a:endParaRPr lang="en-US" sz="2000" b="1" dirty="0" smtClean="0">
              <a:solidFill>
                <a:srgbClr val="000090"/>
              </a:solidFill>
            </a:endParaRPr>
          </a:p>
          <a:p>
            <a:pPr>
              <a:buFont typeface="Arial"/>
              <a:buChar char="•"/>
            </a:pPr>
            <a:r>
              <a:rPr lang="en-US" sz="2000" b="1" dirty="0" smtClean="0">
                <a:solidFill>
                  <a:srgbClr val="000090"/>
                </a:solidFill>
              </a:rPr>
              <a:t> Alzheimer’s </a:t>
            </a:r>
            <a:r>
              <a:rPr lang="en-US" sz="2000" b="1" dirty="0">
                <a:solidFill>
                  <a:srgbClr val="000090"/>
                </a:solidFill>
              </a:rPr>
              <a:t>Disease </a:t>
            </a:r>
            <a:r>
              <a:rPr lang="en-US" sz="2000" b="1" dirty="0" err="1">
                <a:solidFill>
                  <a:srgbClr val="000090"/>
                </a:solidFill>
              </a:rPr>
              <a:t>Neuroimaging</a:t>
            </a:r>
            <a:r>
              <a:rPr lang="en-US" sz="2000" b="1" dirty="0">
                <a:solidFill>
                  <a:srgbClr val="000090"/>
                </a:solidFill>
              </a:rPr>
              <a:t> Initiative (ADNI)</a:t>
            </a:r>
            <a:r>
              <a:rPr lang="en-US" sz="2000" b="1" dirty="0" smtClean="0">
                <a:solidFill>
                  <a:srgbClr val="000090"/>
                </a:solidFill>
              </a:rPr>
              <a:t> </a:t>
            </a:r>
          </a:p>
          <a:p>
            <a:endParaRPr lang="en-US" sz="2000" b="1" dirty="0" smtClean="0">
              <a:solidFill>
                <a:srgbClr val="000090"/>
              </a:solidFill>
            </a:endParaRPr>
          </a:p>
          <a:p>
            <a:pPr>
              <a:buFont typeface="Arial"/>
              <a:buChar char="•"/>
            </a:pPr>
            <a:r>
              <a:rPr lang="en-US" sz="2000" b="1" dirty="0" smtClean="0">
                <a:solidFill>
                  <a:srgbClr val="000090"/>
                </a:solidFill>
              </a:rPr>
              <a:t> NIH MRI Study of Normal Brain Development  </a:t>
            </a:r>
          </a:p>
          <a:p>
            <a:endParaRPr lang="en-US" sz="2000" b="1" dirty="0" smtClean="0">
              <a:solidFill>
                <a:srgbClr val="000090"/>
              </a:solidFill>
            </a:endParaRPr>
          </a:p>
          <a:p>
            <a:pPr>
              <a:buFont typeface="Arial"/>
              <a:buChar char="•"/>
            </a:pPr>
            <a:r>
              <a:rPr lang="en-US" sz="2000" b="1" dirty="0" smtClean="0">
                <a:solidFill>
                  <a:srgbClr val="000090"/>
                </a:solidFill>
              </a:rPr>
              <a:t> Human </a:t>
            </a:r>
            <a:r>
              <a:rPr lang="en-US" sz="2000" b="1" dirty="0" err="1" smtClean="0">
                <a:solidFill>
                  <a:srgbClr val="000090"/>
                </a:solidFill>
              </a:rPr>
              <a:t>Connectome</a:t>
            </a:r>
            <a:r>
              <a:rPr lang="en-US" sz="2000" b="1" dirty="0" smtClean="0">
                <a:solidFill>
                  <a:srgbClr val="000090"/>
                </a:solidFill>
              </a:rPr>
              <a:t> Project</a:t>
            </a:r>
          </a:p>
          <a:p>
            <a:endParaRPr lang="en-US" sz="2000" dirty="0">
              <a:solidFill>
                <a:srgbClr val="00009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295400" y="914400"/>
            <a:ext cx="6553200" cy="584776"/>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en-US" sz="3200" b="1" dirty="0" smtClean="0">
                <a:solidFill>
                  <a:srgbClr val="FF0000"/>
                </a:solidFill>
                <a:effectLst>
                  <a:outerShdw blurRad="38100" dist="38100" dir="2700000" algn="tl">
                    <a:srgbClr val="DDDDDD"/>
                  </a:outerShdw>
                </a:effectLst>
                <a:latin typeface="Arial" charset="0"/>
                <a:ea typeface="Arial" charset="0"/>
                <a:cs typeface="Arial" charset="0"/>
              </a:rPr>
              <a:t>Software</a:t>
            </a:r>
            <a:endParaRPr lang="en-US" sz="3200" b="1" dirty="0">
              <a:solidFill>
                <a:srgbClr val="0000FF"/>
              </a:solidFill>
              <a:latin typeface="Arial"/>
              <a:cs typeface="Arial"/>
            </a:endParaRPr>
          </a:p>
        </p:txBody>
      </p:sp>
      <p:sp>
        <p:nvSpPr>
          <p:cNvPr id="4" name="TextBox 3"/>
          <p:cNvSpPr txBox="1"/>
          <p:nvPr/>
        </p:nvSpPr>
        <p:spPr>
          <a:xfrm>
            <a:off x="685800" y="1752600"/>
            <a:ext cx="7512143" cy="1631216"/>
          </a:xfrm>
          <a:prstGeom prst="rect">
            <a:avLst/>
          </a:prstGeom>
          <a:noFill/>
        </p:spPr>
        <p:txBody>
          <a:bodyPr wrap="square" rtlCol="0">
            <a:spAutoFit/>
          </a:bodyPr>
          <a:lstStyle/>
          <a:p>
            <a:r>
              <a:rPr lang="en-US" sz="2000" b="1" dirty="0" smtClean="0">
                <a:solidFill>
                  <a:srgbClr val="000090"/>
                </a:solidFill>
                <a:hlinkClick r:id="rId2"/>
              </a:rPr>
              <a:t>http://www.nitrc.org/</a:t>
            </a:r>
            <a:r>
              <a:rPr lang="en-US" sz="2000" b="1" dirty="0" smtClean="0">
                <a:solidFill>
                  <a:srgbClr val="000090"/>
                </a:solidFill>
              </a:rPr>
              <a:t> </a:t>
            </a:r>
          </a:p>
          <a:p>
            <a:endParaRPr lang="en-US" sz="2000" b="1" dirty="0" smtClean="0">
              <a:solidFill>
                <a:srgbClr val="000090"/>
              </a:solidFill>
            </a:endParaRPr>
          </a:p>
          <a:p>
            <a:r>
              <a:rPr lang="en-US" sz="2000" b="1" dirty="0" smtClean="0">
                <a:solidFill>
                  <a:srgbClr val="000090"/>
                </a:solidFill>
              </a:rPr>
              <a:t>NITRC = The Source for </a:t>
            </a:r>
            <a:r>
              <a:rPr lang="en-US" sz="2000" b="1" dirty="0" err="1" smtClean="0">
                <a:solidFill>
                  <a:srgbClr val="000090"/>
                </a:solidFill>
              </a:rPr>
              <a:t>Neuroimaging</a:t>
            </a:r>
            <a:r>
              <a:rPr lang="en-US" sz="2000" b="1" dirty="0" smtClean="0">
                <a:solidFill>
                  <a:srgbClr val="000090"/>
                </a:solidFill>
              </a:rPr>
              <a:t> Tools and Resources</a:t>
            </a:r>
          </a:p>
          <a:p>
            <a:endParaRPr lang="en-US" sz="2000" b="1" dirty="0" smtClean="0">
              <a:solidFill>
                <a:srgbClr val="000090"/>
              </a:solidFill>
            </a:endParaRPr>
          </a:p>
          <a:p>
            <a:r>
              <a:rPr lang="en-US" sz="2000" b="1" dirty="0" smtClean="0">
                <a:solidFill>
                  <a:srgbClr val="000090"/>
                </a:solidFill>
              </a:rPr>
              <a:t>   </a:t>
            </a:r>
            <a:endParaRPr lang="en-US" sz="2000" dirty="0">
              <a:solidFill>
                <a:srgbClr val="000090"/>
              </a:solidFill>
            </a:endParaRPr>
          </a:p>
        </p:txBody>
      </p:sp>
      <p:sp>
        <p:nvSpPr>
          <p:cNvPr id="5" name="Rectangle 12"/>
          <p:cNvSpPr>
            <a:spLocks noChangeArrowheads="1"/>
          </p:cNvSpPr>
          <p:nvPr/>
        </p:nvSpPr>
        <p:spPr bwMode="auto">
          <a:xfrm>
            <a:off x="1371600" y="2971800"/>
            <a:ext cx="6477000" cy="46166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square" anchor="ctr">
            <a:prstTxWarp prst="textNoShape">
              <a:avLst/>
            </a:prstTxWarp>
            <a:spAutoFit/>
          </a:bodyPr>
          <a:lstStyle/>
          <a:p>
            <a:pPr algn="ctr">
              <a:defRPr/>
            </a:pPr>
            <a:r>
              <a:rPr lang="de-DE" sz="2400" b="1" dirty="0" err="1" smtClean="0">
                <a:solidFill>
                  <a:srgbClr val="000099"/>
                </a:solidFill>
                <a:latin typeface="Arial"/>
                <a:cs typeface="Arial"/>
              </a:rPr>
              <a:t>Statistical</a:t>
            </a:r>
            <a:r>
              <a:rPr lang="de-DE" sz="2400" b="1" dirty="0" smtClean="0">
                <a:solidFill>
                  <a:srgbClr val="000099"/>
                </a:solidFill>
                <a:latin typeface="Arial"/>
                <a:cs typeface="Arial"/>
              </a:rPr>
              <a:t> </a:t>
            </a:r>
            <a:r>
              <a:rPr lang="de-DE" sz="2400" b="1" dirty="0" err="1" smtClean="0">
                <a:solidFill>
                  <a:srgbClr val="000099"/>
                </a:solidFill>
                <a:latin typeface="Arial"/>
                <a:cs typeface="Arial"/>
              </a:rPr>
              <a:t>Parametric</a:t>
            </a:r>
            <a:r>
              <a:rPr lang="de-DE" sz="2400" b="1" dirty="0" smtClean="0">
                <a:solidFill>
                  <a:srgbClr val="000099"/>
                </a:solidFill>
                <a:latin typeface="Arial"/>
                <a:cs typeface="Arial"/>
              </a:rPr>
              <a:t> </a:t>
            </a:r>
            <a:r>
              <a:rPr lang="de-DE" sz="2400" b="1" dirty="0" err="1" smtClean="0">
                <a:solidFill>
                  <a:srgbClr val="000099"/>
                </a:solidFill>
                <a:latin typeface="Arial"/>
                <a:cs typeface="Arial"/>
              </a:rPr>
              <a:t>Mapping</a:t>
            </a:r>
            <a:r>
              <a:rPr lang="de-DE" sz="2400" b="1" dirty="0" smtClean="0">
                <a:solidFill>
                  <a:srgbClr val="000099"/>
                </a:solidFill>
                <a:latin typeface="Arial"/>
                <a:cs typeface="Arial"/>
              </a:rPr>
              <a:t> (SPM)</a:t>
            </a:r>
            <a:endParaRPr lang="en-GB" sz="2400" b="1" dirty="0">
              <a:latin typeface="Arial"/>
              <a:cs typeface="Arial"/>
            </a:endParaRPr>
          </a:p>
        </p:txBody>
      </p:sp>
      <p:sp>
        <p:nvSpPr>
          <p:cNvPr id="6" name="Rectangle 12"/>
          <p:cNvSpPr>
            <a:spLocks noChangeArrowheads="1"/>
          </p:cNvSpPr>
          <p:nvPr/>
        </p:nvSpPr>
        <p:spPr bwMode="auto">
          <a:xfrm>
            <a:off x="1371600" y="3505200"/>
            <a:ext cx="6477000" cy="46166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square" anchor="ctr">
            <a:prstTxWarp prst="textNoShape">
              <a:avLst/>
            </a:prstTxWarp>
            <a:spAutoFit/>
          </a:bodyPr>
          <a:lstStyle/>
          <a:p>
            <a:pPr algn="ctr">
              <a:defRPr/>
            </a:pPr>
            <a:r>
              <a:rPr lang="en-US" sz="2400" b="1" dirty="0" smtClean="0">
                <a:solidFill>
                  <a:srgbClr val="000090"/>
                </a:solidFill>
                <a:latin typeface="Arial"/>
                <a:cs typeface="Arial"/>
              </a:rPr>
              <a:t>FMRIB Software Library </a:t>
            </a:r>
            <a:r>
              <a:rPr lang="de-DE" sz="2400" b="1" dirty="0" smtClean="0">
                <a:solidFill>
                  <a:srgbClr val="000099"/>
                </a:solidFill>
                <a:latin typeface="Arial"/>
                <a:cs typeface="Arial"/>
              </a:rPr>
              <a:t>(FSL)</a:t>
            </a:r>
            <a:endParaRPr lang="en-GB" sz="2400" b="1" dirty="0">
              <a:latin typeface="Arial"/>
              <a:cs typeface="Arial"/>
            </a:endParaRPr>
          </a:p>
        </p:txBody>
      </p:sp>
      <p:sp>
        <p:nvSpPr>
          <p:cNvPr id="7" name="Rectangle 12"/>
          <p:cNvSpPr>
            <a:spLocks noChangeArrowheads="1"/>
          </p:cNvSpPr>
          <p:nvPr/>
        </p:nvSpPr>
        <p:spPr bwMode="auto">
          <a:xfrm>
            <a:off x="1371600" y="4038600"/>
            <a:ext cx="6477000" cy="46166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square" anchor="ctr">
            <a:prstTxWarp prst="textNoShape">
              <a:avLst/>
            </a:prstTxWarp>
            <a:spAutoFit/>
          </a:bodyPr>
          <a:lstStyle/>
          <a:p>
            <a:pPr algn="ctr">
              <a:defRPr/>
            </a:pPr>
            <a:r>
              <a:rPr lang="en-US" sz="2400" b="1" dirty="0" smtClean="0">
                <a:solidFill>
                  <a:srgbClr val="000090"/>
                </a:solidFill>
                <a:latin typeface="Arial"/>
                <a:cs typeface="Arial"/>
              </a:rPr>
              <a:t>Analysis of Functional </a:t>
            </a:r>
            <a:r>
              <a:rPr lang="en-US" sz="2400" b="1" dirty="0" err="1" smtClean="0">
                <a:solidFill>
                  <a:srgbClr val="000090"/>
                </a:solidFill>
                <a:latin typeface="Arial"/>
                <a:cs typeface="Arial"/>
              </a:rPr>
              <a:t>NeuroImages</a:t>
            </a:r>
            <a:r>
              <a:rPr lang="en-US" sz="2400" b="1" dirty="0" smtClean="0">
                <a:solidFill>
                  <a:srgbClr val="000090"/>
                </a:solidFill>
                <a:latin typeface="Arial"/>
                <a:cs typeface="Arial"/>
              </a:rPr>
              <a:t> </a:t>
            </a:r>
            <a:r>
              <a:rPr lang="de-DE" sz="2400" b="1" dirty="0" smtClean="0">
                <a:solidFill>
                  <a:srgbClr val="000099"/>
                </a:solidFill>
                <a:latin typeface="Arial"/>
                <a:cs typeface="Arial"/>
              </a:rPr>
              <a:t>(</a:t>
            </a:r>
            <a:r>
              <a:rPr lang="de-DE" sz="2400" b="1" dirty="0" err="1" smtClean="0">
                <a:solidFill>
                  <a:srgbClr val="000099"/>
                </a:solidFill>
                <a:latin typeface="Arial"/>
                <a:cs typeface="Arial"/>
              </a:rPr>
              <a:t>Afni</a:t>
            </a:r>
            <a:r>
              <a:rPr lang="de-DE" sz="2400" b="1" dirty="0" smtClean="0">
                <a:solidFill>
                  <a:srgbClr val="000099"/>
                </a:solidFill>
                <a:latin typeface="Arial"/>
                <a:cs typeface="Arial"/>
              </a:rPr>
              <a:t>)</a:t>
            </a:r>
            <a:endParaRPr lang="en-GB" sz="2400" b="1" dirty="0">
              <a:latin typeface="Arial"/>
              <a:cs typeface="Arial"/>
            </a:endParaRPr>
          </a:p>
        </p:txBody>
      </p:sp>
      <p:sp>
        <p:nvSpPr>
          <p:cNvPr id="8" name="Rectangle 12"/>
          <p:cNvSpPr>
            <a:spLocks noChangeArrowheads="1"/>
          </p:cNvSpPr>
          <p:nvPr/>
        </p:nvSpPr>
        <p:spPr bwMode="auto">
          <a:xfrm>
            <a:off x="1371600" y="4572000"/>
            <a:ext cx="6477000" cy="46166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square" anchor="ctr">
            <a:prstTxWarp prst="textNoShape">
              <a:avLst/>
            </a:prstTxWarp>
            <a:spAutoFit/>
          </a:bodyPr>
          <a:lstStyle/>
          <a:p>
            <a:pPr algn="ctr">
              <a:defRPr/>
            </a:pPr>
            <a:r>
              <a:rPr lang="en-US" sz="2400" b="1" dirty="0" smtClean="0">
                <a:solidFill>
                  <a:srgbClr val="000090"/>
                </a:solidFill>
                <a:latin typeface="Arial"/>
                <a:cs typeface="Arial"/>
              </a:rPr>
              <a:t>3D Slicer</a:t>
            </a:r>
            <a:endParaRPr lang="en-GB" sz="2400" b="1" dirty="0">
              <a:latin typeface="Arial"/>
              <a:cs typeface="Arial"/>
            </a:endParaRPr>
          </a:p>
        </p:txBody>
      </p:sp>
      <p:sp>
        <p:nvSpPr>
          <p:cNvPr id="9" name="Rectangle 12"/>
          <p:cNvSpPr>
            <a:spLocks noChangeArrowheads="1"/>
          </p:cNvSpPr>
          <p:nvPr/>
        </p:nvSpPr>
        <p:spPr bwMode="auto">
          <a:xfrm>
            <a:off x="1371600" y="5105400"/>
            <a:ext cx="6477000" cy="46166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square" anchor="ctr">
            <a:prstTxWarp prst="textNoShape">
              <a:avLst/>
            </a:prstTxWarp>
            <a:spAutoFit/>
          </a:bodyPr>
          <a:lstStyle/>
          <a:p>
            <a:pPr algn="ctr">
              <a:defRPr/>
            </a:pPr>
            <a:r>
              <a:rPr lang="en-US" sz="2400" b="1" dirty="0" err="1" smtClean="0">
                <a:solidFill>
                  <a:srgbClr val="000090"/>
                </a:solidFill>
                <a:latin typeface="Arial"/>
                <a:cs typeface="Arial"/>
              </a:rPr>
              <a:t>FreeSurfer</a:t>
            </a:r>
            <a:endParaRPr lang="en-GB" sz="2400" b="1" dirty="0">
              <a:latin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Content Placeholder 4"/>
          <p:cNvSpPr>
            <a:spLocks noGrp="1"/>
          </p:cNvSpPr>
          <p:nvPr>
            <p:ph idx="1"/>
          </p:nvPr>
        </p:nvSpPr>
        <p:spPr>
          <a:xfrm>
            <a:off x="228600" y="1295400"/>
            <a:ext cx="8229600" cy="4191000"/>
          </a:xfrm>
        </p:spPr>
        <p:txBody>
          <a:bodyPr/>
          <a:lstStyle/>
          <a:p>
            <a:pPr>
              <a:lnSpc>
                <a:spcPct val="80000"/>
              </a:lnSpc>
              <a:buNone/>
            </a:pPr>
            <a:endParaRPr lang="en-US" sz="2000" dirty="0" smtClean="0">
              <a:solidFill>
                <a:srgbClr val="0000FF"/>
              </a:solidFill>
              <a:latin typeface="Arial" charset="0"/>
              <a:ea typeface="Arial" charset="0"/>
              <a:cs typeface="Arial" charset="0"/>
            </a:endParaRPr>
          </a:p>
          <a:p>
            <a:pPr>
              <a:lnSpc>
                <a:spcPct val="80000"/>
              </a:lnSpc>
              <a:buFontTx/>
              <a:buNone/>
            </a:pPr>
            <a:endParaRPr lang="en-US" sz="2000" dirty="0" smtClean="0">
              <a:solidFill>
                <a:srgbClr val="0000FF"/>
              </a:solidFill>
              <a:latin typeface="Arial" charset="0"/>
              <a:ea typeface="Arial" charset="0"/>
              <a:cs typeface="Arial" charset="0"/>
            </a:endParaRPr>
          </a:p>
          <a:p>
            <a:pPr>
              <a:lnSpc>
                <a:spcPct val="80000"/>
              </a:lnSpc>
            </a:pPr>
            <a:r>
              <a:rPr lang="en-US" sz="2000" dirty="0" smtClean="0">
                <a:solidFill>
                  <a:srgbClr val="000099"/>
                </a:solidFill>
                <a:latin typeface="Arial" charset="0"/>
                <a:ea typeface="Arial" charset="0"/>
                <a:cs typeface="Arial" charset="0"/>
              </a:rPr>
              <a:t>Statistical Plug-Ins for </a:t>
            </a:r>
            <a:r>
              <a:rPr lang="en-US" sz="2000" dirty="0" err="1" smtClean="0">
                <a:solidFill>
                  <a:srgbClr val="000099"/>
                </a:solidFill>
                <a:latin typeface="Arial" charset="0"/>
                <a:ea typeface="Arial" charset="0"/>
                <a:cs typeface="Arial" charset="0"/>
              </a:rPr>
              <a:t>Neuroimaging</a:t>
            </a:r>
            <a:r>
              <a:rPr lang="en-US" sz="2000" dirty="0" smtClean="0">
                <a:solidFill>
                  <a:srgbClr val="000099"/>
                </a:solidFill>
                <a:latin typeface="Arial" charset="0"/>
                <a:ea typeface="Arial" charset="0"/>
                <a:cs typeface="Arial" charset="0"/>
              </a:rPr>
              <a:t> Network (SPINN)</a:t>
            </a:r>
          </a:p>
          <a:p>
            <a:pPr lvl="1">
              <a:lnSpc>
                <a:spcPct val="80000"/>
              </a:lnSpc>
            </a:pPr>
            <a:endParaRPr lang="en-US" sz="1800" dirty="0" smtClean="0">
              <a:latin typeface="Arial" charset="0"/>
              <a:ea typeface="Arial" charset="0"/>
              <a:cs typeface="Arial" charset="0"/>
            </a:endParaRPr>
          </a:p>
          <a:p>
            <a:pPr lvl="1">
              <a:lnSpc>
                <a:spcPct val="80000"/>
              </a:lnSpc>
            </a:pPr>
            <a:r>
              <a:rPr lang="en-US" sz="1800" dirty="0" smtClean="0">
                <a:solidFill>
                  <a:srgbClr val="000099"/>
                </a:solidFill>
                <a:latin typeface="Arial" charset="0"/>
                <a:ea typeface="Arial" charset="0"/>
                <a:cs typeface="Arial" charset="0"/>
              </a:rPr>
              <a:t> </a:t>
            </a:r>
            <a:r>
              <a:rPr lang="en-US" sz="2000" dirty="0" smtClean="0">
                <a:solidFill>
                  <a:srgbClr val="000099"/>
                </a:solidFill>
                <a:latin typeface="Arial" charset="0"/>
                <a:ea typeface="Arial" charset="0"/>
                <a:cs typeface="Arial" charset="0"/>
              </a:rPr>
              <a:t>is a stable computing platform that will allow cutting edge statistical techniques to be combined with state of the art visualization and data management tools. </a:t>
            </a:r>
          </a:p>
          <a:p>
            <a:pPr lvl="1">
              <a:lnSpc>
                <a:spcPct val="80000"/>
              </a:lnSpc>
            </a:pPr>
            <a:endParaRPr lang="en-US" sz="2000" dirty="0" smtClean="0">
              <a:solidFill>
                <a:srgbClr val="000099"/>
              </a:solidFill>
              <a:latin typeface="Arial" charset="0"/>
              <a:ea typeface="Arial" charset="0"/>
              <a:cs typeface="Arial" charset="0"/>
            </a:endParaRPr>
          </a:p>
          <a:p>
            <a:pPr lvl="1">
              <a:lnSpc>
                <a:spcPct val="80000"/>
              </a:lnSpc>
            </a:pPr>
            <a:r>
              <a:rPr lang="en-US" sz="2000" dirty="0" smtClean="0">
                <a:solidFill>
                  <a:srgbClr val="000099"/>
                </a:solidFill>
                <a:latin typeface="Arial" charset="0"/>
                <a:ea typeface="Arial" charset="0"/>
                <a:cs typeface="Arial" charset="0"/>
              </a:rPr>
              <a:t>provides tools for reading, analyzing and visualizing </a:t>
            </a:r>
            <a:r>
              <a:rPr lang="en-US" sz="2000" dirty="0" err="1" smtClean="0">
                <a:solidFill>
                  <a:srgbClr val="000099"/>
                </a:solidFill>
                <a:latin typeface="Arial" charset="0"/>
                <a:ea typeface="Arial" charset="0"/>
                <a:cs typeface="Arial" charset="0"/>
              </a:rPr>
              <a:t>neuroimaging</a:t>
            </a:r>
            <a:r>
              <a:rPr lang="en-US" sz="2000" dirty="0" smtClean="0">
                <a:solidFill>
                  <a:srgbClr val="000099"/>
                </a:solidFill>
                <a:latin typeface="Arial" charset="0"/>
                <a:ea typeface="Arial" charset="0"/>
                <a:cs typeface="Arial" charset="0"/>
              </a:rPr>
              <a:t> data that can easily be combined with statistical modules (or plug-ins) written by outside developers. </a:t>
            </a:r>
          </a:p>
          <a:p>
            <a:pPr lvl="1">
              <a:lnSpc>
                <a:spcPct val="80000"/>
              </a:lnSpc>
            </a:pPr>
            <a:endParaRPr lang="en-US" sz="2000" dirty="0" smtClean="0">
              <a:solidFill>
                <a:srgbClr val="000099"/>
              </a:solidFill>
              <a:latin typeface="Arial" charset="0"/>
              <a:ea typeface="Arial" charset="0"/>
              <a:cs typeface="Arial" charset="0"/>
            </a:endParaRPr>
          </a:p>
          <a:p>
            <a:pPr lvl="1">
              <a:lnSpc>
                <a:spcPct val="80000"/>
              </a:lnSpc>
            </a:pPr>
            <a:r>
              <a:rPr lang="en-US" sz="2000" dirty="0" smtClean="0">
                <a:solidFill>
                  <a:srgbClr val="000099"/>
                </a:solidFill>
                <a:latin typeface="Arial" charset="0"/>
                <a:ea typeface="Arial" charset="0"/>
                <a:cs typeface="Arial" charset="0"/>
              </a:rPr>
              <a:t>is a highly extensible programming, analysis, and image-producing environment  that will allow new statistical techniques to quickly become available to the broader </a:t>
            </a:r>
            <a:r>
              <a:rPr lang="en-US" sz="2000" dirty="0" err="1" smtClean="0">
                <a:solidFill>
                  <a:srgbClr val="000099"/>
                </a:solidFill>
                <a:latin typeface="Arial" charset="0"/>
                <a:ea typeface="Arial" charset="0"/>
                <a:cs typeface="Arial" charset="0"/>
              </a:rPr>
              <a:t>neuroimaging</a:t>
            </a:r>
            <a:r>
              <a:rPr lang="en-US" sz="2000" dirty="0" smtClean="0">
                <a:solidFill>
                  <a:srgbClr val="000099"/>
                </a:solidFill>
                <a:latin typeface="Arial" charset="0"/>
                <a:ea typeface="Arial" charset="0"/>
                <a:cs typeface="Arial" charset="0"/>
              </a:rPr>
              <a:t> research community. </a:t>
            </a:r>
          </a:p>
        </p:txBody>
      </p:sp>
      <p:sp>
        <p:nvSpPr>
          <p:cNvPr id="3" name="TextBox 2"/>
          <p:cNvSpPr txBox="1"/>
          <p:nvPr/>
        </p:nvSpPr>
        <p:spPr>
          <a:xfrm>
            <a:off x="933700" y="990600"/>
            <a:ext cx="8210300" cy="584776"/>
          </a:xfrm>
          <a:prstGeom prst="rect">
            <a:avLst/>
          </a:prstGeom>
          <a:noFill/>
        </p:spPr>
        <p:txBody>
          <a:bodyPr wrap="none" rtlCol="0">
            <a:spAutoFit/>
          </a:bodyPr>
          <a:lstStyle/>
          <a:p>
            <a:r>
              <a:rPr lang="en-US" sz="3200" b="1" dirty="0">
                <a:solidFill>
                  <a:srgbClr val="000090"/>
                </a:solidFill>
                <a:ea typeface="Arial" charset="0"/>
                <a:cs typeface="Arial" charset="0"/>
              </a:rPr>
              <a:t>Common platform for statistical </a:t>
            </a:r>
            <a:r>
              <a:rPr lang="en-US" sz="3200" b="1" dirty="0" err="1">
                <a:solidFill>
                  <a:srgbClr val="000090"/>
                </a:solidFill>
                <a:ea typeface="Arial" charset="0"/>
                <a:cs typeface="Arial" charset="0"/>
              </a:rPr>
              <a:t>toolboxs</a:t>
            </a:r>
            <a:endParaRPr lang="en-US" sz="3200" b="1" dirty="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Title 1"/>
          <p:cNvSpPr>
            <a:spLocks noGrp="1"/>
          </p:cNvSpPr>
          <p:nvPr>
            <p:ph type="title"/>
          </p:nvPr>
        </p:nvSpPr>
        <p:spPr>
          <a:xfrm>
            <a:off x="304800" y="1524000"/>
            <a:ext cx="3657600" cy="838200"/>
          </a:xfrm>
        </p:spPr>
        <p:txBody>
          <a:bodyPr/>
          <a:lstStyle/>
          <a:p>
            <a:pPr algn="ctr"/>
            <a:r>
              <a:rPr lang="en-US" sz="2800" smtClean="0">
                <a:solidFill>
                  <a:srgbClr val="000090"/>
                </a:solidFill>
                <a:latin typeface="Arial" charset="0"/>
                <a:ea typeface="Arial" charset="0"/>
                <a:cs typeface="Arial" charset="0"/>
              </a:rPr>
              <a:t>Visualization Tools</a:t>
            </a:r>
          </a:p>
        </p:txBody>
      </p:sp>
      <p:pic>
        <p:nvPicPr>
          <p:cNvPr id="141315" name="Picture 47" descr="Corr_005_01_05_maskedwith_actFDR05_surface"/>
          <p:cNvPicPr>
            <a:picLocks noChangeAspect="1" noChangeArrowheads="1"/>
          </p:cNvPicPr>
          <p:nvPr/>
        </p:nvPicPr>
        <p:blipFill>
          <a:blip r:embed="rId2"/>
          <a:srcRect b="10793"/>
          <a:stretch>
            <a:fillRect/>
          </a:stretch>
        </p:blipFill>
        <p:spPr bwMode="auto">
          <a:xfrm>
            <a:off x="152400" y="2438400"/>
            <a:ext cx="1882775" cy="1362075"/>
          </a:xfrm>
          <a:prstGeom prst="rect">
            <a:avLst/>
          </a:prstGeom>
          <a:noFill/>
          <a:ln w="9525">
            <a:noFill/>
            <a:miter lim="800000"/>
            <a:headEnd/>
            <a:tailEnd/>
          </a:ln>
        </p:spPr>
      </p:pic>
      <p:pic>
        <p:nvPicPr>
          <p:cNvPr id="141316" name="Picture 55" descr="Pos_brain_rightmedial"/>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276600" y="2438400"/>
            <a:ext cx="1878013" cy="1787525"/>
          </a:xfrm>
          <a:prstGeom prst="rect">
            <a:avLst/>
          </a:prstGeom>
          <a:noFill/>
          <a:ln w="9525">
            <a:noFill/>
            <a:miter lim="800000"/>
            <a:headEnd/>
            <a:tailEnd/>
          </a:ln>
        </p:spPr>
      </p:pic>
      <p:sp>
        <p:nvSpPr>
          <p:cNvPr id="141317" name="TextBox 8"/>
          <p:cNvSpPr txBox="1">
            <a:spLocks noChangeArrowheads="1"/>
          </p:cNvSpPr>
          <p:nvPr/>
        </p:nvSpPr>
        <p:spPr bwMode="auto">
          <a:xfrm>
            <a:off x="4049713" y="2106613"/>
            <a:ext cx="1874837" cy="523875"/>
          </a:xfrm>
          <a:prstGeom prst="rect">
            <a:avLst/>
          </a:prstGeom>
          <a:noFill/>
          <a:ln w="9525">
            <a:noFill/>
            <a:miter lim="800000"/>
            <a:headEnd/>
            <a:tailEnd/>
          </a:ln>
        </p:spPr>
        <p:txBody>
          <a:bodyPr wrap="none">
            <a:prstTxWarp prst="textNoShape">
              <a:avLst/>
            </a:prstTxWarp>
            <a:spAutoFit/>
          </a:bodyPr>
          <a:lstStyle/>
          <a:p>
            <a:r>
              <a:rPr lang="en-US" sz="1400"/>
              <a:t>Transparent surfaces</a:t>
            </a:r>
          </a:p>
          <a:p>
            <a:r>
              <a:rPr lang="en-US" sz="1400"/>
              <a:t>Functional connectivity</a:t>
            </a:r>
          </a:p>
        </p:txBody>
      </p:sp>
      <p:pic>
        <p:nvPicPr>
          <p:cNvPr id="141318" name="Picture 3" descr="DMPFC_orthviews"/>
          <p:cNvPicPr>
            <a:picLocks noChangeAspect="1" noChangeArrowheads="1"/>
          </p:cNvPicPr>
          <p:nvPr/>
        </p:nvPicPr>
        <p:blipFill>
          <a:blip r:embed="rId4"/>
          <a:srcRect t="12192" b="58685"/>
          <a:stretch>
            <a:fillRect/>
          </a:stretch>
        </p:blipFill>
        <p:spPr bwMode="auto">
          <a:xfrm>
            <a:off x="123825" y="4371975"/>
            <a:ext cx="3241675" cy="1681163"/>
          </a:xfrm>
          <a:prstGeom prst="rect">
            <a:avLst/>
          </a:prstGeom>
          <a:noFill/>
          <a:ln w="9525">
            <a:noFill/>
            <a:miter lim="800000"/>
            <a:headEnd/>
            <a:tailEnd/>
          </a:ln>
        </p:spPr>
      </p:pic>
      <p:sp>
        <p:nvSpPr>
          <p:cNvPr id="141319" name="TextBox 10"/>
          <p:cNvSpPr txBox="1">
            <a:spLocks noChangeArrowheads="1"/>
          </p:cNvSpPr>
          <p:nvPr/>
        </p:nvSpPr>
        <p:spPr bwMode="auto">
          <a:xfrm>
            <a:off x="361950" y="3935413"/>
            <a:ext cx="2570163" cy="338137"/>
          </a:xfrm>
          <a:prstGeom prst="rect">
            <a:avLst/>
          </a:prstGeom>
          <a:noFill/>
          <a:ln w="9525">
            <a:noFill/>
            <a:miter lim="800000"/>
            <a:headEnd/>
            <a:tailEnd/>
          </a:ln>
        </p:spPr>
        <p:txBody>
          <a:bodyPr wrap="none">
            <a:prstTxWarp prst="textNoShape">
              <a:avLst/>
            </a:prstTxWarp>
            <a:spAutoFit/>
          </a:bodyPr>
          <a:lstStyle/>
          <a:p>
            <a:r>
              <a:rPr lang="en-US" sz="1600"/>
              <a:t>Multi-pane, linked orthviews</a:t>
            </a:r>
          </a:p>
        </p:txBody>
      </p:sp>
      <p:grpSp>
        <p:nvGrpSpPr>
          <p:cNvPr id="2" name="Group 11"/>
          <p:cNvGrpSpPr>
            <a:grpSpLocks/>
          </p:cNvGrpSpPr>
          <p:nvPr/>
        </p:nvGrpSpPr>
        <p:grpSpPr bwMode="auto">
          <a:xfrm>
            <a:off x="3548063" y="4359275"/>
            <a:ext cx="1731962" cy="1693863"/>
            <a:chOff x="3698875" y="1671638"/>
            <a:chExt cx="3443288" cy="3362325"/>
          </a:xfrm>
        </p:grpSpPr>
        <p:pic>
          <p:nvPicPr>
            <p:cNvPr id="141337" name="Picture 3" descr="orth_rob_p_0001_000001_00001_0008_k3_1_1_prune_axial.png"/>
            <p:cNvPicPr>
              <a:picLocks noChangeAspect="1"/>
            </p:cNvPicPr>
            <p:nvPr/>
          </p:nvPicPr>
          <p:blipFill>
            <a:blip r:embed="rId5"/>
            <a:srcRect l="78180" r="7784" b="35245"/>
            <a:stretch>
              <a:fillRect/>
            </a:stretch>
          </p:blipFill>
          <p:spPr bwMode="auto">
            <a:xfrm>
              <a:off x="6172200" y="1671638"/>
              <a:ext cx="969963" cy="3357562"/>
            </a:xfrm>
            <a:prstGeom prst="rect">
              <a:avLst/>
            </a:prstGeom>
            <a:noFill/>
            <a:ln w="9525">
              <a:noFill/>
              <a:miter lim="800000"/>
              <a:headEnd/>
              <a:tailEnd/>
            </a:ln>
          </p:spPr>
        </p:pic>
        <p:pic>
          <p:nvPicPr>
            <p:cNvPr id="141338" name="Picture 3" descr="orth_rob_p_0001_000001_00001_0008_k3_1_1_prune_axial.png"/>
            <p:cNvPicPr>
              <a:picLocks noChangeAspect="1"/>
            </p:cNvPicPr>
            <p:nvPr/>
          </p:nvPicPr>
          <p:blipFill>
            <a:blip r:embed="rId6"/>
            <a:srcRect l="37090" r="49283" b="35245"/>
            <a:stretch>
              <a:fillRect/>
            </a:stretch>
          </p:blipFill>
          <p:spPr bwMode="auto">
            <a:xfrm>
              <a:off x="4543425" y="1671638"/>
              <a:ext cx="942975" cy="3357562"/>
            </a:xfrm>
            <a:prstGeom prst="rect">
              <a:avLst/>
            </a:prstGeom>
            <a:noFill/>
            <a:ln w="9525">
              <a:noFill/>
              <a:miter lim="800000"/>
              <a:headEnd/>
              <a:tailEnd/>
            </a:ln>
          </p:spPr>
        </p:pic>
        <p:pic>
          <p:nvPicPr>
            <p:cNvPr id="141339" name="Picture 3" descr="orth_rob_p_0001_000001_00001_0008_k3_1_1_prune_axial.png"/>
            <p:cNvPicPr>
              <a:picLocks noChangeAspect="1"/>
            </p:cNvPicPr>
            <p:nvPr/>
          </p:nvPicPr>
          <p:blipFill>
            <a:blip r:embed="rId6"/>
            <a:srcRect l="58212" r="29665" b="35245"/>
            <a:stretch>
              <a:fillRect/>
            </a:stretch>
          </p:blipFill>
          <p:spPr bwMode="auto">
            <a:xfrm>
              <a:off x="5410200" y="1671638"/>
              <a:ext cx="838200" cy="3357562"/>
            </a:xfrm>
            <a:prstGeom prst="rect">
              <a:avLst/>
            </a:prstGeom>
            <a:noFill/>
            <a:ln w="9525">
              <a:noFill/>
              <a:miter lim="800000"/>
              <a:headEnd/>
              <a:tailEnd/>
            </a:ln>
          </p:spPr>
        </p:pic>
        <p:pic>
          <p:nvPicPr>
            <p:cNvPr id="141340" name="Picture 3" descr="orth_rob_p_0001_000001_00001_0008_k3_1_1_prune_axial.png"/>
            <p:cNvPicPr>
              <a:picLocks noChangeAspect="1"/>
            </p:cNvPicPr>
            <p:nvPr/>
          </p:nvPicPr>
          <p:blipFill>
            <a:blip r:embed="rId5"/>
            <a:srcRect l="16336" r="71390" b="35245"/>
            <a:stretch>
              <a:fillRect/>
            </a:stretch>
          </p:blipFill>
          <p:spPr bwMode="auto">
            <a:xfrm>
              <a:off x="3698875" y="1676400"/>
              <a:ext cx="847725" cy="3357563"/>
            </a:xfrm>
            <a:prstGeom prst="rect">
              <a:avLst/>
            </a:prstGeom>
            <a:noFill/>
            <a:ln w="9525">
              <a:noFill/>
              <a:miter lim="800000"/>
              <a:headEnd/>
              <a:tailEnd/>
            </a:ln>
          </p:spPr>
        </p:pic>
      </p:grpSp>
      <p:sp>
        <p:nvSpPr>
          <p:cNvPr id="141321" name="TextBox 16"/>
          <p:cNvSpPr txBox="1">
            <a:spLocks noChangeArrowheads="1"/>
          </p:cNvSpPr>
          <p:nvPr/>
        </p:nvSpPr>
        <p:spPr bwMode="auto">
          <a:xfrm>
            <a:off x="3906838" y="3940175"/>
            <a:ext cx="1019175" cy="338138"/>
          </a:xfrm>
          <a:prstGeom prst="rect">
            <a:avLst/>
          </a:prstGeom>
          <a:noFill/>
          <a:ln w="9525">
            <a:noFill/>
            <a:miter lim="800000"/>
            <a:headEnd/>
            <a:tailEnd/>
          </a:ln>
        </p:spPr>
        <p:txBody>
          <a:bodyPr wrap="none">
            <a:prstTxWarp prst="textNoShape">
              <a:avLst/>
            </a:prstTxWarp>
            <a:spAutoFit/>
          </a:bodyPr>
          <a:lstStyle/>
          <a:p>
            <a:r>
              <a:rPr lang="en-US" sz="1600"/>
              <a:t>Montages</a:t>
            </a:r>
          </a:p>
        </p:txBody>
      </p:sp>
      <p:pic>
        <p:nvPicPr>
          <p:cNvPr id="141322" name="Picture 17" descr="Surface5.png"/>
          <p:cNvPicPr>
            <a:picLocks noChangeAspect="1"/>
          </p:cNvPicPr>
          <p:nvPr/>
        </p:nvPicPr>
        <p:blipFill>
          <a:blip r:embed="rId7">
            <a:clrChange>
              <a:clrFrom>
                <a:srgbClr val="FFFFFF"/>
              </a:clrFrom>
              <a:clrTo>
                <a:srgbClr val="FFFFFF">
                  <a:alpha val="0"/>
                </a:srgbClr>
              </a:clrTo>
            </a:clrChange>
          </a:blip>
          <a:srcRect l="54218" t="54565" r="7449" b="6474"/>
          <a:stretch>
            <a:fillRect/>
          </a:stretch>
        </p:blipFill>
        <p:spPr bwMode="auto">
          <a:xfrm>
            <a:off x="1905000" y="2514600"/>
            <a:ext cx="1563688" cy="1589088"/>
          </a:xfrm>
          <a:prstGeom prst="rect">
            <a:avLst/>
          </a:prstGeom>
          <a:noFill/>
          <a:ln w="9525">
            <a:noFill/>
            <a:miter lim="800000"/>
            <a:headEnd/>
            <a:tailEnd/>
          </a:ln>
        </p:spPr>
      </p:pic>
      <p:sp>
        <p:nvSpPr>
          <p:cNvPr id="141323" name="TextBox 18"/>
          <p:cNvSpPr txBox="1">
            <a:spLocks noChangeArrowheads="1"/>
          </p:cNvSpPr>
          <p:nvPr/>
        </p:nvSpPr>
        <p:spPr bwMode="auto">
          <a:xfrm>
            <a:off x="376238" y="2228850"/>
            <a:ext cx="1547812" cy="306388"/>
          </a:xfrm>
          <a:prstGeom prst="rect">
            <a:avLst/>
          </a:prstGeom>
          <a:noFill/>
          <a:ln w="9525">
            <a:noFill/>
            <a:miter lim="800000"/>
            <a:headEnd/>
            <a:tailEnd/>
          </a:ln>
        </p:spPr>
        <p:txBody>
          <a:bodyPr wrap="none">
            <a:prstTxWarp prst="textNoShape">
              <a:avLst/>
            </a:prstTxWarp>
            <a:spAutoFit/>
          </a:bodyPr>
          <a:lstStyle/>
          <a:p>
            <a:r>
              <a:rPr lang="en-US" sz="1400"/>
              <a:t>Surface renderings</a:t>
            </a:r>
          </a:p>
        </p:txBody>
      </p:sp>
      <p:sp>
        <p:nvSpPr>
          <p:cNvPr id="141324" name="TextBox 19"/>
          <p:cNvSpPr txBox="1">
            <a:spLocks noChangeArrowheads="1"/>
          </p:cNvSpPr>
          <p:nvPr/>
        </p:nvSpPr>
        <p:spPr bwMode="auto">
          <a:xfrm>
            <a:off x="2419350" y="2154238"/>
            <a:ext cx="1630363" cy="307975"/>
          </a:xfrm>
          <a:prstGeom prst="rect">
            <a:avLst/>
          </a:prstGeom>
          <a:noFill/>
          <a:ln w="9525">
            <a:noFill/>
            <a:miter lim="800000"/>
            <a:headEnd/>
            <a:tailEnd/>
          </a:ln>
        </p:spPr>
        <p:txBody>
          <a:bodyPr wrap="none">
            <a:prstTxWarp prst="textNoShape">
              <a:avLst/>
            </a:prstTxWarp>
            <a:spAutoFit/>
          </a:bodyPr>
          <a:lstStyle/>
          <a:p>
            <a:r>
              <a:rPr lang="en-US" sz="1400"/>
              <a:t>Subcortical surfaces</a:t>
            </a:r>
          </a:p>
        </p:txBody>
      </p:sp>
      <p:pic>
        <p:nvPicPr>
          <p:cNvPr id="141325" name="Picture 20" descr="NMDS_clusterfig_011809.png"/>
          <p:cNvPicPr>
            <a:picLocks noChangeAspect="1"/>
          </p:cNvPicPr>
          <p:nvPr/>
        </p:nvPicPr>
        <p:blipFill>
          <a:blip r:embed="rId8"/>
          <a:srcRect l="17708" r="7516" b="8911"/>
          <a:stretch>
            <a:fillRect/>
          </a:stretch>
        </p:blipFill>
        <p:spPr bwMode="auto">
          <a:xfrm>
            <a:off x="5395913" y="4273550"/>
            <a:ext cx="2882900" cy="1822450"/>
          </a:xfrm>
          <a:prstGeom prst="rect">
            <a:avLst/>
          </a:prstGeom>
          <a:noFill/>
          <a:ln w="9525">
            <a:noFill/>
            <a:miter lim="800000"/>
            <a:headEnd/>
            <a:tailEnd/>
          </a:ln>
        </p:spPr>
      </p:pic>
      <p:sp>
        <p:nvSpPr>
          <p:cNvPr id="141326" name="TextBox 21"/>
          <p:cNvSpPr txBox="1">
            <a:spLocks noChangeArrowheads="1"/>
          </p:cNvSpPr>
          <p:nvPr/>
        </p:nvSpPr>
        <p:spPr bwMode="auto">
          <a:xfrm>
            <a:off x="5454650" y="3925888"/>
            <a:ext cx="2714625" cy="338137"/>
          </a:xfrm>
          <a:prstGeom prst="rect">
            <a:avLst/>
          </a:prstGeom>
          <a:noFill/>
          <a:ln w="9525">
            <a:noFill/>
            <a:miter lim="800000"/>
            <a:headEnd/>
            <a:tailEnd/>
          </a:ln>
        </p:spPr>
        <p:txBody>
          <a:bodyPr wrap="none">
            <a:prstTxWarp prst="textNoShape">
              <a:avLst/>
            </a:prstTxWarp>
            <a:spAutoFit/>
          </a:bodyPr>
          <a:lstStyle/>
          <a:p>
            <a:r>
              <a:rPr lang="en-US" sz="1600"/>
              <a:t>Multidimensional scaling plots</a:t>
            </a:r>
          </a:p>
        </p:txBody>
      </p:sp>
      <p:cxnSp>
        <p:nvCxnSpPr>
          <p:cNvPr id="21" name="Straight Connector 20"/>
          <p:cNvCxnSpPr/>
          <p:nvPr/>
        </p:nvCxnSpPr>
        <p:spPr>
          <a:xfrm flipV="1">
            <a:off x="376238" y="2135188"/>
            <a:ext cx="5548312" cy="1905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23825" y="4287838"/>
            <a:ext cx="3241675"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548063" y="4270375"/>
            <a:ext cx="1731962" cy="158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421313" y="4238625"/>
            <a:ext cx="2873375" cy="28575"/>
          </a:xfrm>
          <a:prstGeom prst="line">
            <a:avLst/>
          </a:prstGeom>
        </p:spPr>
        <p:style>
          <a:lnRef idx="2">
            <a:schemeClr val="accent1"/>
          </a:lnRef>
          <a:fillRef idx="0">
            <a:schemeClr val="accent1"/>
          </a:fillRef>
          <a:effectRef idx="1">
            <a:schemeClr val="accent1"/>
          </a:effectRef>
          <a:fontRef idx="minor">
            <a:schemeClr val="tx1"/>
          </a:fontRef>
        </p:style>
      </p:cxnSp>
      <p:pic>
        <p:nvPicPr>
          <p:cNvPr id="141331" name="Picture 107" descr="Scatter_corr_peak_cl7_PreSMA-DMPFC"/>
          <p:cNvPicPr>
            <a:picLocks noChangeAspect="1" noChangeArrowheads="1"/>
          </p:cNvPicPr>
          <p:nvPr/>
        </p:nvPicPr>
        <p:blipFill>
          <a:blip r:embed="rId9"/>
          <a:srcRect t="8333"/>
          <a:stretch>
            <a:fillRect/>
          </a:stretch>
        </p:blipFill>
        <p:spPr bwMode="auto">
          <a:xfrm>
            <a:off x="6172200" y="2667000"/>
            <a:ext cx="1390650" cy="1214438"/>
          </a:xfrm>
          <a:prstGeom prst="rect">
            <a:avLst/>
          </a:prstGeom>
          <a:noFill/>
          <a:ln w="9525">
            <a:noFill/>
            <a:miter lim="800000"/>
            <a:headEnd/>
            <a:tailEnd/>
          </a:ln>
        </p:spPr>
      </p:pic>
      <p:pic>
        <p:nvPicPr>
          <p:cNvPr id="141332" name="Picture 59" descr="histo_2"/>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5105400" y="2743200"/>
            <a:ext cx="1196975" cy="1087438"/>
          </a:xfrm>
          <a:prstGeom prst="rect">
            <a:avLst/>
          </a:prstGeom>
          <a:noFill/>
          <a:ln w="9525">
            <a:noFill/>
            <a:miter lim="800000"/>
            <a:headEnd/>
            <a:tailEnd/>
          </a:ln>
        </p:spPr>
      </p:pic>
      <p:pic>
        <p:nvPicPr>
          <p:cNvPr id="141333" name="Picture 113" descr="lcb_slopes.png"/>
          <p:cNvPicPr>
            <a:picLocks noChangeAspect="1"/>
          </p:cNvPicPr>
          <p:nvPr/>
        </p:nvPicPr>
        <p:blipFill>
          <a:blip r:embed="rId11"/>
          <a:srcRect l="35640" t="15991" r="49342" b="34612"/>
          <a:stretch>
            <a:fillRect/>
          </a:stretch>
        </p:blipFill>
        <p:spPr bwMode="auto">
          <a:xfrm>
            <a:off x="7467600" y="2743200"/>
            <a:ext cx="1023938" cy="1066800"/>
          </a:xfrm>
          <a:prstGeom prst="rect">
            <a:avLst/>
          </a:prstGeom>
          <a:noFill/>
          <a:ln w="9525">
            <a:noFill/>
            <a:miter lim="800000"/>
            <a:headEnd/>
            <a:tailEnd/>
          </a:ln>
        </p:spPr>
      </p:pic>
      <p:sp>
        <p:nvSpPr>
          <p:cNvPr id="141334" name="TextBox 33"/>
          <p:cNvSpPr txBox="1">
            <a:spLocks noChangeArrowheads="1"/>
          </p:cNvSpPr>
          <p:nvPr/>
        </p:nvSpPr>
        <p:spPr bwMode="auto">
          <a:xfrm>
            <a:off x="6811963" y="1797050"/>
            <a:ext cx="1031875" cy="338138"/>
          </a:xfrm>
          <a:prstGeom prst="rect">
            <a:avLst/>
          </a:prstGeom>
          <a:noFill/>
          <a:ln w="9525">
            <a:noFill/>
            <a:miter lim="800000"/>
            <a:headEnd/>
            <a:tailEnd/>
          </a:ln>
        </p:spPr>
        <p:txBody>
          <a:bodyPr wrap="none">
            <a:prstTxWarp prst="textNoShape">
              <a:avLst/>
            </a:prstTxWarp>
            <a:spAutoFit/>
          </a:bodyPr>
          <a:lstStyle/>
          <a:p>
            <a:r>
              <a:rPr lang="en-US" sz="1600"/>
              <a:t>Data plots</a:t>
            </a:r>
          </a:p>
        </p:txBody>
      </p:sp>
      <p:cxnSp>
        <p:nvCxnSpPr>
          <p:cNvPr id="29" name="Straight Connector 28"/>
          <p:cNvCxnSpPr/>
          <p:nvPr/>
        </p:nvCxnSpPr>
        <p:spPr>
          <a:xfrm flipV="1">
            <a:off x="6010275" y="2127250"/>
            <a:ext cx="2487613" cy="12700"/>
          </a:xfrm>
          <a:prstGeom prst="line">
            <a:avLst/>
          </a:prstGeom>
        </p:spPr>
        <p:style>
          <a:lnRef idx="2">
            <a:schemeClr val="accent1"/>
          </a:lnRef>
          <a:fillRef idx="0">
            <a:schemeClr val="accent1"/>
          </a:fillRef>
          <a:effectRef idx="1">
            <a:schemeClr val="accent1"/>
          </a:effectRef>
          <a:fontRef idx="minor">
            <a:schemeClr val="tx1"/>
          </a:fontRef>
        </p:style>
      </p:cxnSp>
      <p:sp>
        <p:nvSpPr>
          <p:cNvPr id="30" name="Title 3"/>
          <p:cNvSpPr txBox="1">
            <a:spLocks/>
          </p:cNvSpPr>
          <p:nvPr/>
        </p:nvSpPr>
        <p:spPr bwMode="auto">
          <a:xfrm>
            <a:off x="990600" y="762000"/>
            <a:ext cx="7391400" cy="838200"/>
          </a:xfrm>
          <a:prstGeom prst="rect">
            <a:avLst/>
          </a:prstGeom>
          <a:noFill/>
          <a:ln w="9525">
            <a:noFill/>
            <a:miter lim="800000"/>
            <a:headEnd/>
            <a:tailEnd/>
          </a:ln>
        </p:spPr>
        <p:txBody>
          <a:bodyPr anchor="ctr">
            <a:prstTxWarp prst="textNoShape">
              <a:avLst/>
            </a:prstTxWarp>
          </a:bodyPr>
          <a:lstStyle/>
          <a:p>
            <a:pPr algn="ctr">
              <a:defRPr/>
            </a:pPr>
            <a:endParaRPr lang="en-US" sz="2800" b="1" kern="0" dirty="0">
              <a:solidFill>
                <a:srgbClr val="000090"/>
              </a:solidFill>
              <a:latin typeface="Arial" pitchFamily="34" charset="0"/>
              <a:ea typeface="ＭＳ Ｐゴシック" pitchFamily="-107" charset="-128"/>
              <a:cs typeface="Arial"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295400" y="914400"/>
            <a:ext cx="6553200" cy="584776"/>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en-US" sz="3200" b="1" dirty="0" smtClean="0">
                <a:solidFill>
                  <a:srgbClr val="FF0000"/>
                </a:solidFill>
                <a:effectLst>
                  <a:outerShdw blurRad="38100" dist="38100" dir="2700000" algn="tl">
                    <a:srgbClr val="DDDDDD"/>
                  </a:outerShdw>
                </a:effectLst>
                <a:latin typeface="Arial" charset="0"/>
                <a:ea typeface="Arial" charset="0"/>
                <a:cs typeface="Arial" charset="0"/>
              </a:rPr>
              <a:t>Training</a:t>
            </a:r>
            <a:endParaRPr lang="en-US" sz="3200" b="1" dirty="0">
              <a:solidFill>
                <a:srgbClr val="0000FF"/>
              </a:solidFill>
              <a:latin typeface="Arial"/>
              <a:cs typeface="Arial"/>
            </a:endParaRPr>
          </a:p>
        </p:txBody>
      </p:sp>
      <p:sp>
        <p:nvSpPr>
          <p:cNvPr id="4" name="TextBox 3"/>
          <p:cNvSpPr txBox="1"/>
          <p:nvPr/>
        </p:nvSpPr>
        <p:spPr>
          <a:xfrm>
            <a:off x="838200" y="1752600"/>
            <a:ext cx="7443063" cy="4093428"/>
          </a:xfrm>
          <a:prstGeom prst="rect">
            <a:avLst/>
          </a:prstGeom>
          <a:noFill/>
        </p:spPr>
        <p:txBody>
          <a:bodyPr wrap="none" rtlCol="0">
            <a:spAutoFit/>
          </a:bodyPr>
          <a:lstStyle/>
          <a:p>
            <a:pPr>
              <a:buFont typeface="Arial"/>
              <a:buChar char="•"/>
            </a:pPr>
            <a:r>
              <a:rPr lang="en-US" sz="2000" b="1" dirty="0" smtClean="0">
                <a:solidFill>
                  <a:srgbClr val="000090"/>
                </a:solidFill>
              </a:rPr>
              <a:t> Courses on Imaging </a:t>
            </a:r>
            <a:r>
              <a:rPr lang="en-US" sz="2000" b="1" dirty="0" smtClean="0">
                <a:solidFill>
                  <a:srgbClr val="000090"/>
                </a:solidFill>
              </a:rPr>
              <a:t>Statistics and Statistical Computing </a:t>
            </a:r>
            <a:endParaRPr lang="en-US" sz="2000" b="1" dirty="0" smtClean="0">
              <a:solidFill>
                <a:srgbClr val="000090"/>
              </a:solidFill>
            </a:endParaRPr>
          </a:p>
          <a:p>
            <a:pPr>
              <a:buFont typeface="Arial"/>
              <a:buChar char="•"/>
            </a:pPr>
            <a:endParaRPr lang="en-US" sz="2000" b="1" dirty="0" smtClean="0">
              <a:solidFill>
                <a:srgbClr val="000090"/>
              </a:solidFill>
            </a:endParaRPr>
          </a:p>
          <a:p>
            <a:pPr>
              <a:buFont typeface="Arial"/>
              <a:buChar char="•"/>
            </a:pPr>
            <a:r>
              <a:rPr lang="en-US" sz="2000" b="1" dirty="0" smtClean="0">
                <a:solidFill>
                  <a:srgbClr val="000090"/>
                </a:solidFill>
              </a:rPr>
              <a:t> Introductory Training Courses in ENAR and JSM </a:t>
            </a:r>
          </a:p>
          <a:p>
            <a:pPr>
              <a:buFont typeface="Arial"/>
              <a:buChar char="•"/>
            </a:pPr>
            <a:endParaRPr lang="en-US" sz="2000" b="1" dirty="0" smtClean="0">
              <a:solidFill>
                <a:srgbClr val="000090"/>
              </a:solidFill>
            </a:endParaRPr>
          </a:p>
          <a:p>
            <a:pPr>
              <a:buFont typeface="Arial"/>
              <a:buChar char="•"/>
            </a:pPr>
            <a:r>
              <a:rPr lang="en-US" sz="2000" b="1" dirty="0" smtClean="0">
                <a:solidFill>
                  <a:srgbClr val="000090"/>
                </a:solidFill>
              </a:rPr>
              <a:t> Advanced Imaging Statistical Courses in HBM and MICCAI</a:t>
            </a:r>
          </a:p>
          <a:p>
            <a:pPr>
              <a:buFont typeface="Arial"/>
              <a:buChar char="•"/>
            </a:pPr>
            <a:endParaRPr lang="en-US" sz="2000" b="1" dirty="0" smtClean="0">
              <a:solidFill>
                <a:srgbClr val="000090"/>
              </a:solidFill>
            </a:endParaRPr>
          </a:p>
          <a:p>
            <a:pPr>
              <a:buFont typeface="Arial"/>
              <a:buChar char="•"/>
            </a:pPr>
            <a:r>
              <a:rPr lang="en-US" sz="2000" b="1" dirty="0" smtClean="0">
                <a:solidFill>
                  <a:srgbClr val="000090"/>
                </a:solidFill>
              </a:rPr>
              <a:t> Applying Imaging Related Training Grants. </a:t>
            </a:r>
          </a:p>
          <a:p>
            <a:endParaRPr lang="en-US" sz="2000" b="1" dirty="0" smtClean="0">
              <a:solidFill>
                <a:srgbClr val="000090"/>
              </a:solidFill>
            </a:endParaRPr>
          </a:p>
          <a:p>
            <a:pPr>
              <a:buFont typeface="Arial"/>
              <a:buChar char="•"/>
            </a:pPr>
            <a:r>
              <a:rPr lang="en-US" sz="2000" b="1" dirty="0" smtClean="0">
                <a:solidFill>
                  <a:srgbClr val="000090"/>
                </a:solidFill>
              </a:rPr>
              <a:t> Collaborating with Statisticians from other universities</a:t>
            </a:r>
          </a:p>
          <a:p>
            <a:endParaRPr lang="en-US" sz="2000" b="1" dirty="0" smtClean="0">
              <a:solidFill>
                <a:srgbClr val="000090"/>
              </a:solidFill>
            </a:endParaRPr>
          </a:p>
          <a:p>
            <a:pPr>
              <a:buFont typeface="Arial"/>
              <a:buChar char="•"/>
            </a:pPr>
            <a:r>
              <a:rPr lang="en-US" sz="2000" b="1" dirty="0" smtClean="0">
                <a:solidFill>
                  <a:srgbClr val="000090"/>
                </a:solidFill>
              </a:rPr>
              <a:t> Attracting good students and scholars    </a:t>
            </a:r>
          </a:p>
          <a:p>
            <a:endParaRPr lang="en-US" sz="2000" b="1" dirty="0">
              <a:solidFill>
                <a:srgbClr val="000090"/>
              </a:solidFill>
            </a:endParaRPr>
          </a:p>
          <a:p>
            <a:endParaRPr lang="en-US" sz="2000" dirty="0">
              <a:solidFill>
                <a:srgbClr val="00009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295400" y="914400"/>
            <a:ext cx="6553200" cy="584776"/>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en-US" sz="3200" b="1" dirty="0" smtClean="0">
                <a:solidFill>
                  <a:srgbClr val="FF0000"/>
                </a:solidFill>
                <a:effectLst>
                  <a:outerShdw blurRad="38100" dist="38100" dir="2700000" algn="tl">
                    <a:srgbClr val="DDDDDD"/>
                  </a:outerShdw>
                </a:effectLst>
                <a:latin typeface="Arial" charset="0"/>
                <a:ea typeface="Arial" charset="0"/>
                <a:cs typeface="Arial" charset="0"/>
              </a:rPr>
              <a:t>Grants</a:t>
            </a:r>
            <a:endParaRPr lang="en-US" sz="3200" b="1" dirty="0">
              <a:solidFill>
                <a:srgbClr val="0000FF"/>
              </a:solidFill>
              <a:latin typeface="Arial"/>
              <a:cs typeface="Arial"/>
            </a:endParaRPr>
          </a:p>
        </p:txBody>
      </p:sp>
      <p:sp>
        <p:nvSpPr>
          <p:cNvPr id="4" name="TextBox 3"/>
          <p:cNvSpPr txBox="1"/>
          <p:nvPr/>
        </p:nvSpPr>
        <p:spPr>
          <a:xfrm>
            <a:off x="838200" y="1752601"/>
            <a:ext cx="6324600" cy="2554545"/>
          </a:xfrm>
          <a:prstGeom prst="rect">
            <a:avLst/>
          </a:prstGeom>
          <a:noFill/>
        </p:spPr>
        <p:txBody>
          <a:bodyPr wrap="square" rtlCol="0">
            <a:spAutoFit/>
          </a:bodyPr>
          <a:lstStyle/>
          <a:p>
            <a:r>
              <a:rPr lang="en-US" sz="2000" b="1" dirty="0" smtClean="0">
                <a:solidFill>
                  <a:srgbClr val="000090"/>
                </a:solidFill>
              </a:rPr>
              <a:t>National Science Foundation</a:t>
            </a:r>
          </a:p>
          <a:p>
            <a:endParaRPr lang="en-US" sz="2000" b="1" dirty="0" smtClean="0">
              <a:solidFill>
                <a:srgbClr val="000090"/>
              </a:solidFill>
            </a:endParaRPr>
          </a:p>
          <a:p>
            <a:r>
              <a:rPr lang="en-US" sz="2000" b="1" dirty="0" smtClean="0">
                <a:solidFill>
                  <a:srgbClr val="000090"/>
                </a:solidFill>
              </a:rPr>
              <a:t>National Institute of Mental Health  </a:t>
            </a:r>
          </a:p>
          <a:p>
            <a:endParaRPr lang="en-US" sz="2000" b="1" dirty="0" smtClean="0">
              <a:solidFill>
                <a:srgbClr val="000090"/>
              </a:solidFill>
            </a:endParaRPr>
          </a:p>
          <a:p>
            <a:r>
              <a:rPr lang="en-US" sz="2000" b="1" dirty="0" smtClean="0">
                <a:solidFill>
                  <a:srgbClr val="000090"/>
                </a:solidFill>
              </a:rPr>
              <a:t>National Institute of Biomedical Imaging </a:t>
            </a:r>
          </a:p>
          <a:p>
            <a:endParaRPr lang="en-US" sz="2000" b="1" dirty="0" smtClean="0">
              <a:solidFill>
                <a:srgbClr val="000090"/>
              </a:solidFill>
            </a:endParaRPr>
          </a:p>
          <a:p>
            <a:r>
              <a:rPr lang="en-US" sz="2000" b="1" dirty="0" smtClean="0">
                <a:solidFill>
                  <a:srgbClr val="000090"/>
                </a:solidFill>
              </a:rPr>
              <a:t>National Cancer Institute </a:t>
            </a:r>
          </a:p>
          <a:p>
            <a:endParaRPr lang="en-US" sz="2000" dirty="0">
              <a:solidFill>
                <a:srgbClr val="000090"/>
              </a:solidFill>
            </a:endParaRPr>
          </a:p>
        </p:txBody>
      </p:sp>
      <p:sp>
        <p:nvSpPr>
          <p:cNvPr id="5" name="TextBox 4"/>
          <p:cNvSpPr txBox="1"/>
          <p:nvPr/>
        </p:nvSpPr>
        <p:spPr>
          <a:xfrm>
            <a:off x="838200" y="4495800"/>
            <a:ext cx="2608406" cy="369332"/>
          </a:xfrm>
          <a:prstGeom prst="rect">
            <a:avLst/>
          </a:prstGeom>
          <a:noFill/>
        </p:spPr>
        <p:txBody>
          <a:bodyPr wrap="none" rtlCol="0">
            <a:spAutoFit/>
          </a:bodyPr>
          <a:lstStyle/>
          <a:p>
            <a:pPr>
              <a:buFont typeface="Arial"/>
              <a:buChar char="•"/>
            </a:pPr>
            <a:r>
              <a:rPr lang="en-US" b="1" dirty="0" smtClean="0">
                <a:solidFill>
                  <a:srgbClr val="000090"/>
                </a:solidFill>
              </a:rPr>
              <a:t> BMRD Study Section </a:t>
            </a:r>
            <a:endParaRPr lang="en-US" b="1" dirty="0">
              <a:solidFill>
                <a:srgbClr val="00009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152400" y="1676401"/>
            <a:ext cx="9161482" cy="3477875"/>
          </a:xfrm>
          <a:prstGeom prst="rect">
            <a:avLst/>
          </a:prstGeom>
          <a:noFill/>
        </p:spPr>
        <p:txBody>
          <a:bodyPr wrap="square" rtlCol="0">
            <a:spAutoFit/>
          </a:bodyPr>
          <a:lstStyle/>
          <a:p>
            <a:pPr>
              <a:buFont typeface="Arial"/>
              <a:buChar char="•"/>
            </a:pPr>
            <a:r>
              <a:rPr lang="en-US" dirty="0" smtClean="0">
                <a:solidFill>
                  <a:srgbClr val="000099"/>
                </a:solidFill>
              </a:rPr>
              <a:t>  </a:t>
            </a:r>
            <a:r>
              <a:rPr lang="en-US" sz="2000" b="1" dirty="0" smtClean="0">
                <a:solidFill>
                  <a:srgbClr val="000099"/>
                </a:solidFill>
              </a:rPr>
              <a:t>A well-written charter for the proposed Section.</a:t>
            </a:r>
          </a:p>
          <a:p>
            <a:pPr>
              <a:buFont typeface="Arial"/>
              <a:buChar char="•"/>
            </a:pPr>
            <a:r>
              <a:rPr lang="en-US" sz="2000" b="1" dirty="0" smtClean="0">
                <a:solidFill>
                  <a:srgbClr val="000090"/>
                </a:solidFill>
              </a:rPr>
              <a:t> Over 139 signatures for forming SI from ASA members </a:t>
            </a:r>
            <a:endParaRPr lang="en-US" sz="2000" b="1" dirty="0" smtClean="0">
              <a:solidFill>
                <a:srgbClr val="000099"/>
              </a:solidFill>
            </a:endParaRPr>
          </a:p>
          <a:p>
            <a:pPr>
              <a:buFont typeface="Arial"/>
              <a:buChar char="•"/>
            </a:pPr>
            <a:r>
              <a:rPr lang="en-US" sz="2000" b="1" dirty="0" smtClean="0">
                <a:solidFill>
                  <a:srgbClr val="000099"/>
                </a:solidFill>
              </a:rPr>
              <a:t> The necessary materials and have submitted them to the Council of Sections Governing Board. </a:t>
            </a:r>
          </a:p>
          <a:p>
            <a:pPr>
              <a:buFont typeface="Arial"/>
              <a:buChar char="•"/>
            </a:pPr>
            <a:r>
              <a:rPr lang="en-US" sz="2000" b="1" dirty="0" smtClean="0">
                <a:solidFill>
                  <a:srgbClr val="000099"/>
                </a:solidFill>
              </a:rPr>
              <a:t> A motion for chartering will be presented at the next annual meeting of the Council of Sections in August. </a:t>
            </a:r>
          </a:p>
          <a:p>
            <a:pPr>
              <a:buFont typeface="Arial"/>
              <a:buChar char="•"/>
            </a:pPr>
            <a:r>
              <a:rPr lang="en-US" sz="2000" b="1" dirty="0" smtClean="0">
                <a:solidFill>
                  <a:srgbClr val="000099"/>
                </a:solidFill>
              </a:rPr>
              <a:t> A mail or e-mail ballot of the Council of Sections will be taken on the issue by October 1 of the same year. </a:t>
            </a:r>
          </a:p>
          <a:p>
            <a:pPr>
              <a:buFont typeface="Arial"/>
              <a:buChar char="•"/>
            </a:pPr>
            <a:r>
              <a:rPr lang="en-US" sz="2000" b="1" dirty="0" smtClean="0">
                <a:solidFill>
                  <a:srgbClr val="000099"/>
                </a:solidFill>
              </a:rPr>
              <a:t> If approved by a majority vote of the Council of Sections, the new Section will be officially chartered as of January 1</a:t>
            </a:r>
            <a:r>
              <a:rPr lang="en-US" sz="2000" b="1" baseline="30000" dirty="0" smtClean="0">
                <a:solidFill>
                  <a:srgbClr val="000099"/>
                </a:solidFill>
              </a:rPr>
              <a:t>st</a:t>
            </a:r>
            <a:r>
              <a:rPr lang="en-US" sz="2000" b="1" dirty="0" smtClean="0">
                <a:solidFill>
                  <a:srgbClr val="000099"/>
                </a:solidFill>
              </a:rPr>
              <a:t>, 201</a:t>
            </a:r>
            <a:r>
              <a:rPr lang="en-US" sz="2000" dirty="0" smtClean="0">
                <a:solidFill>
                  <a:srgbClr val="000090"/>
                </a:solidFill>
              </a:rPr>
              <a:t>2. </a:t>
            </a:r>
          </a:p>
          <a:p>
            <a:pPr>
              <a:buFont typeface="Arial"/>
              <a:buChar char="•"/>
            </a:pPr>
            <a:r>
              <a:rPr lang="en-US" sz="2000" dirty="0" smtClean="0">
                <a:solidFill>
                  <a:srgbClr val="000090"/>
                </a:solidFill>
              </a:rPr>
              <a:t> </a:t>
            </a:r>
            <a:r>
              <a:rPr lang="en-US" sz="2000" b="1" dirty="0" smtClean="0">
                <a:solidFill>
                  <a:srgbClr val="000090"/>
                </a:solidFill>
              </a:rPr>
              <a:t>Voting </a:t>
            </a:r>
            <a:r>
              <a:rPr lang="en-US" sz="2000" b="1" dirty="0">
                <a:solidFill>
                  <a:srgbClr val="000090"/>
                </a:solidFill>
              </a:rPr>
              <a:t>for the officers of the</a:t>
            </a:r>
            <a:r>
              <a:rPr lang="en-US" sz="2000" b="1" dirty="0" smtClean="0">
                <a:solidFill>
                  <a:srgbClr val="000090"/>
                </a:solidFill>
              </a:rPr>
              <a:t> SI. </a:t>
            </a:r>
            <a:r>
              <a:rPr lang="en-US" sz="2000" b="1" dirty="0" smtClean="0"/>
              <a:t> </a:t>
            </a:r>
            <a:endParaRPr lang="en-US" sz="2000" b="1" dirty="0"/>
          </a:p>
        </p:txBody>
      </p:sp>
      <p:sp>
        <p:nvSpPr>
          <p:cNvPr id="7" name="TextBox 6"/>
          <p:cNvSpPr txBox="1"/>
          <p:nvPr/>
        </p:nvSpPr>
        <p:spPr>
          <a:xfrm>
            <a:off x="2133600" y="1062038"/>
            <a:ext cx="5105400" cy="46196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2400" b="1" dirty="0" smtClean="0">
                <a:solidFill>
                  <a:srgbClr val="0000FF"/>
                </a:solidFill>
                <a:latin typeface="Arial" charset="0"/>
                <a:ea typeface="ＭＳ Ｐゴシック" charset="-128"/>
                <a:cs typeface="ＭＳ Ｐゴシック" charset="-128"/>
              </a:rPr>
              <a:t>Progress</a:t>
            </a:r>
            <a:endParaRPr lang="en-US" sz="2400" b="1" dirty="0">
              <a:solidFill>
                <a:srgbClr val="0000FF"/>
              </a:solidFill>
              <a:latin typeface="Arial"/>
              <a:cs typeface="Aria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cxnSp>
        <p:nvCxnSpPr>
          <p:cNvPr id="19458"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19459" name="TextBox 4"/>
          <p:cNvSpPr txBox="1">
            <a:spLocks noChangeArrowheads="1"/>
          </p:cNvSpPr>
          <p:nvPr/>
        </p:nvSpPr>
        <p:spPr bwMode="auto">
          <a:xfrm>
            <a:off x="533400" y="1779588"/>
            <a:ext cx="8001000" cy="4524316"/>
          </a:xfrm>
          <a:prstGeom prst="rect">
            <a:avLst/>
          </a:prstGeom>
          <a:noFill/>
          <a:ln w="9525">
            <a:noFill/>
            <a:miter lim="800000"/>
            <a:headEnd/>
            <a:tailEnd/>
          </a:ln>
        </p:spPr>
        <p:txBody>
          <a:bodyPr>
            <a:prstTxWarp prst="textNoShape">
              <a:avLst/>
            </a:prstTxWarp>
            <a:spAutoFit/>
          </a:bodyPr>
          <a:lstStyle/>
          <a:p>
            <a:pPr marL="457200" indent="-457200" algn="r"/>
            <a:r>
              <a:rPr lang="en-US" sz="1600" b="1" dirty="0">
                <a:solidFill>
                  <a:srgbClr val="000090"/>
                </a:solidFill>
              </a:rPr>
              <a:t>Cao, F., </a:t>
            </a:r>
            <a:r>
              <a:rPr lang="en-US" sz="1600" b="1" dirty="0" err="1">
                <a:solidFill>
                  <a:srgbClr val="000090"/>
                </a:solidFill>
              </a:rPr>
              <a:t>Lisani</a:t>
            </a:r>
            <a:r>
              <a:rPr lang="en-US" sz="1600" b="1" dirty="0">
                <a:solidFill>
                  <a:srgbClr val="000090"/>
                </a:solidFill>
              </a:rPr>
              <a:t>, J. L., Morel, J. M., Muse, P., and Sur, F. (2008).  </a:t>
            </a:r>
            <a:r>
              <a:rPr lang="en-US" sz="1600" b="1" i="1" dirty="0">
                <a:solidFill>
                  <a:srgbClr val="000090"/>
                </a:solidFill>
              </a:rPr>
              <a:t>A Theory of Shape Identification</a:t>
            </a:r>
            <a:r>
              <a:rPr lang="en-US" sz="1600" b="1" dirty="0">
                <a:solidFill>
                  <a:srgbClr val="000090"/>
                </a:solidFill>
              </a:rPr>
              <a:t>, Lecture Notes in Mathematics, Springer. </a:t>
            </a:r>
          </a:p>
          <a:p>
            <a:pPr marL="457200" indent="-457200"/>
            <a:r>
              <a:rPr lang="en-US" sz="1600" b="1" dirty="0">
                <a:solidFill>
                  <a:srgbClr val="000090"/>
                </a:solidFill>
              </a:rPr>
              <a:t>  Chen, T. F. and </a:t>
            </a:r>
            <a:r>
              <a:rPr lang="en-US" sz="1600" b="1" dirty="0" err="1">
                <a:solidFill>
                  <a:srgbClr val="000090"/>
                </a:solidFill>
              </a:rPr>
              <a:t>Shen</a:t>
            </a:r>
            <a:r>
              <a:rPr lang="en-US" sz="1600" b="1" dirty="0">
                <a:solidFill>
                  <a:srgbClr val="000090"/>
                </a:solidFill>
              </a:rPr>
              <a:t>, J. (2005).  </a:t>
            </a:r>
            <a:r>
              <a:rPr lang="en-US" sz="1600" b="1" i="1" dirty="0">
                <a:solidFill>
                  <a:srgbClr val="000090"/>
                </a:solidFill>
              </a:rPr>
              <a:t>Image processing and analysis: </a:t>
            </a:r>
            <a:r>
              <a:rPr lang="en-US" sz="1600" b="1" i="1" dirty="0" err="1">
                <a:solidFill>
                  <a:srgbClr val="000090"/>
                </a:solidFill>
              </a:rPr>
              <a:t>variational</a:t>
            </a:r>
            <a:r>
              <a:rPr lang="en-US" sz="1600" b="1" i="1" dirty="0">
                <a:solidFill>
                  <a:srgbClr val="000090"/>
                </a:solidFill>
              </a:rPr>
              <a:t>, PDE, wavelet, and stochastic methods</a:t>
            </a:r>
            <a:r>
              <a:rPr lang="en-US" sz="1600" b="1" dirty="0">
                <a:solidFill>
                  <a:srgbClr val="000090"/>
                </a:solidFill>
              </a:rPr>
              <a:t>. Siam. </a:t>
            </a:r>
          </a:p>
          <a:p>
            <a:pPr marL="457200" indent="-457200"/>
            <a:r>
              <a:rPr lang="en-US" sz="1600" b="1" dirty="0">
                <a:solidFill>
                  <a:srgbClr val="000090"/>
                </a:solidFill>
              </a:rPr>
              <a:t> </a:t>
            </a:r>
            <a:r>
              <a:rPr lang="en-US" sz="1600" b="1" dirty="0" smtClean="0">
                <a:solidFill>
                  <a:srgbClr val="000090"/>
                </a:solidFill>
              </a:rPr>
              <a:t> Dryden, I.L. and </a:t>
            </a:r>
            <a:r>
              <a:rPr lang="en-US" sz="1600" b="1" dirty="0" err="1" smtClean="0">
                <a:solidFill>
                  <a:srgbClr val="000090"/>
                </a:solidFill>
              </a:rPr>
              <a:t>Mardia</a:t>
            </a:r>
            <a:r>
              <a:rPr lang="en-US" sz="1600" b="1" dirty="0" smtClean="0">
                <a:solidFill>
                  <a:srgbClr val="000090"/>
                </a:solidFill>
              </a:rPr>
              <a:t>, K.V. (1998). Statistical </a:t>
            </a:r>
            <a:r>
              <a:rPr lang="en-US" sz="1600" b="1" dirty="0">
                <a:solidFill>
                  <a:srgbClr val="000090"/>
                </a:solidFill>
              </a:rPr>
              <a:t>Shape Analysis, Wiley, </a:t>
            </a:r>
            <a:r>
              <a:rPr lang="en-US" sz="1600" b="1" dirty="0" err="1" smtClean="0">
                <a:solidFill>
                  <a:srgbClr val="000090"/>
                </a:solidFill>
              </a:rPr>
              <a:t>Chichester</a:t>
            </a:r>
            <a:r>
              <a:rPr lang="en-US" sz="1600" b="1" dirty="0" smtClean="0">
                <a:solidFill>
                  <a:srgbClr val="000090"/>
                </a:solidFill>
              </a:rPr>
              <a:t>.</a:t>
            </a:r>
          </a:p>
          <a:p>
            <a:pPr marL="457200" indent="-457200"/>
            <a:r>
              <a:rPr lang="en-US" sz="1600" b="1" dirty="0">
                <a:solidFill>
                  <a:srgbClr val="000090"/>
                </a:solidFill>
              </a:rPr>
              <a:t> </a:t>
            </a:r>
            <a:r>
              <a:rPr lang="en-US" sz="1600" b="1" dirty="0" smtClean="0">
                <a:solidFill>
                  <a:srgbClr val="000090"/>
                </a:solidFill>
              </a:rPr>
              <a:t> </a:t>
            </a:r>
            <a:r>
              <a:rPr lang="en-US" sz="1600" b="1" dirty="0" err="1" smtClean="0">
                <a:solidFill>
                  <a:srgbClr val="000090"/>
                </a:solidFill>
              </a:rPr>
              <a:t>Grenander</a:t>
            </a:r>
            <a:r>
              <a:rPr lang="en-US" sz="1600" b="1" dirty="0">
                <a:solidFill>
                  <a:srgbClr val="000090"/>
                </a:solidFill>
              </a:rPr>
              <a:t>, U. and Miller, M. (2007).  </a:t>
            </a:r>
            <a:r>
              <a:rPr lang="en-US" sz="1600" b="1" i="1" dirty="0">
                <a:solidFill>
                  <a:srgbClr val="000090"/>
                </a:solidFill>
              </a:rPr>
              <a:t>Pattern Theory: From Representation to Inference</a:t>
            </a:r>
            <a:r>
              <a:rPr lang="en-US" sz="1600" b="1" dirty="0">
                <a:solidFill>
                  <a:srgbClr val="000090"/>
                </a:solidFill>
              </a:rPr>
              <a:t>. Oxford University Press. </a:t>
            </a:r>
          </a:p>
          <a:p>
            <a:pPr marL="457200" indent="-457200"/>
            <a:r>
              <a:rPr lang="en-US" sz="1600" b="1" dirty="0">
                <a:solidFill>
                  <a:srgbClr val="000090"/>
                </a:solidFill>
              </a:rPr>
              <a:t> </a:t>
            </a:r>
            <a:r>
              <a:rPr lang="en-US" sz="1600" b="1" dirty="0" smtClean="0">
                <a:solidFill>
                  <a:srgbClr val="000090"/>
                </a:solidFill>
              </a:rPr>
              <a:t> </a:t>
            </a:r>
            <a:r>
              <a:rPr lang="en-US" sz="1600" b="1" dirty="0" err="1" smtClean="0">
                <a:solidFill>
                  <a:srgbClr val="000090"/>
                </a:solidFill>
              </a:rPr>
              <a:t>Huettel</a:t>
            </a:r>
            <a:r>
              <a:rPr lang="en-US" sz="1600" b="1" dirty="0">
                <a:solidFill>
                  <a:srgbClr val="000090"/>
                </a:solidFill>
              </a:rPr>
              <a:t>, S. A.,  Song, A. W., and McCarthy, G. (2009).   </a:t>
            </a:r>
            <a:r>
              <a:rPr lang="en-US" sz="1600" b="1" i="1" dirty="0">
                <a:solidFill>
                  <a:srgbClr val="000090"/>
                </a:solidFill>
              </a:rPr>
              <a:t>Functional Magnetic Resonance Imaging,  </a:t>
            </a:r>
            <a:r>
              <a:rPr lang="en-US" sz="1600" b="1" dirty="0">
                <a:solidFill>
                  <a:srgbClr val="000090"/>
                </a:solidFill>
              </a:rPr>
              <a:t>Second Edition. </a:t>
            </a:r>
            <a:r>
              <a:rPr lang="en-US" sz="1600" b="1" dirty="0" err="1">
                <a:solidFill>
                  <a:srgbClr val="000090"/>
                </a:solidFill>
              </a:rPr>
              <a:t>Sinauer</a:t>
            </a:r>
            <a:r>
              <a:rPr lang="en-US" sz="1600" b="1" dirty="0">
                <a:solidFill>
                  <a:srgbClr val="000090"/>
                </a:solidFill>
              </a:rPr>
              <a:t> Associates.  </a:t>
            </a:r>
          </a:p>
          <a:p>
            <a:pPr marL="457200" indent="-457200"/>
            <a:r>
              <a:rPr lang="en-US" sz="1600" b="1" dirty="0">
                <a:solidFill>
                  <a:srgbClr val="000090"/>
                </a:solidFill>
              </a:rPr>
              <a:t> </a:t>
            </a:r>
            <a:r>
              <a:rPr lang="en-US" sz="1600" b="1" dirty="0" smtClean="0">
                <a:solidFill>
                  <a:srgbClr val="000090"/>
                </a:solidFill>
              </a:rPr>
              <a:t> Lazar</a:t>
            </a:r>
            <a:r>
              <a:rPr lang="en-US" sz="1600" b="1" dirty="0">
                <a:solidFill>
                  <a:srgbClr val="000090"/>
                </a:solidFill>
              </a:rPr>
              <a:t>, N. A.  (2008).  </a:t>
            </a:r>
            <a:r>
              <a:rPr lang="en-US" sz="1600" b="1" i="1" dirty="0">
                <a:solidFill>
                  <a:srgbClr val="000090"/>
                </a:solidFill>
              </a:rPr>
              <a:t>The Statistical Analysis of Functional MRI Data. </a:t>
            </a:r>
            <a:r>
              <a:rPr lang="en-US" sz="1600" b="1" dirty="0">
                <a:solidFill>
                  <a:srgbClr val="000090"/>
                </a:solidFill>
              </a:rPr>
              <a:t>Springer, New York.</a:t>
            </a:r>
          </a:p>
          <a:p>
            <a:pPr marL="457200" indent="-457200"/>
            <a:r>
              <a:rPr lang="en-US" sz="1600" b="1" dirty="0">
                <a:solidFill>
                  <a:srgbClr val="000090"/>
                </a:solidFill>
              </a:rPr>
              <a:t> </a:t>
            </a:r>
            <a:r>
              <a:rPr lang="en-US" sz="1600" b="1" dirty="0" smtClean="0">
                <a:solidFill>
                  <a:srgbClr val="000090"/>
                </a:solidFill>
              </a:rPr>
              <a:t> Liang</a:t>
            </a:r>
            <a:r>
              <a:rPr lang="en-US" sz="1600" b="1" dirty="0">
                <a:solidFill>
                  <a:srgbClr val="000090"/>
                </a:solidFill>
              </a:rPr>
              <a:t>, Z. P. and </a:t>
            </a:r>
            <a:r>
              <a:rPr lang="en-US" sz="1600" b="1" dirty="0" err="1">
                <a:solidFill>
                  <a:srgbClr val="000090"/>
                </a:solidFill>
              </a:rPr>
              <a:t>Lauterbur</a:t>
            </a:r>
            <a:r>
              <a:rPr lang="en-US" sz="1600" b="1" dirty="0">
                <a:solidFill>
                  <a:srgbClr val="000090"/>
                </a:solidFill>
              </a:rPr>
              <a:t>, P. C.  (2000).  </a:t>
            </a:r>
            <a:r>
              <a:rPr lang="en-US" sz="1600" b="1" i="1" dirty="0">
                <a:solidFill>
                  <a:srgbClr val="000090"/>
                </a:solidFill>
              </a:rPr>
              <a:t>Principles of Magnetic Resonance Imaging.</a:t>
            </a:r>
            <a:r>
              <a:rPr lang="en-US" sz="1600" b="1" dirty="0">
                <a:solidFill>
                  <a:srgbClr val="000090"/>
                </a:solidFill>
              </a:rPr>
              <a:t> IEEE press. </a:t>
            </a:r>
          </a:p>
          <a:p>
            <a:pPr marL="457200" indent="-457200"/>
            <a:r>
              <a:rPr lang="en-US" sz="1600" b="1" dirty="0">
                <a:solidFill>
                  <a:srgbClr val="000090"/>
                </a:solidFill>
              </a:rPr>
              <a:t> </a:t>
            </a:r>
            <a:r>
              <a:rPr lang="en-US" sz="1600" b="1" dirty="0" smtClean="0">
                <a:solidFill>
                  <a:srgbClr val="000090"/>
                </a:solidFill>
              </a:rPr>
              <a:t> </a:t>
            </a:r>
            <a:r>
              <a:rPr lang="en-US" sz="1600" b="1" dirty="0" err="1" smtClean="0">
                <a:solidFill>
                  <a:srgbClr val="000090"/>
                </a:solidFill>
              </a:rPr>
              <a:t>Modersitzki</a:t>
            </a:r>
            <a:r>
              <a:rPr lang="en-US" sz="1600" b="1" dirty="0">
                <a:solidFill>
                  <a:srgbClr val="000090"/>
                </a:solidFill>
              </a:rPr>
              <a:t>, J. (2004).  </a:t>
            </a:r>
            <a:r>
              <a:rPr lang="en-US" sz="1600" b="1" i="1" dirty="0">
                <a:solidFill>
                  <a:srgbClr val="000090"/>
                </a:solidFill>
              </a:rPr>
              <a:t>Numerical Methods for Image Registration</a:t>
            </a:r>
            <a:r>
              <a:rPr lang="en-US" sz="1600" b="1" dirty="0">
                <a:solidFill>
                  <a:srgbClr val="000090"/>
                </a:solidFill>
              </a:rPr>
              <a:t>. Oxford University Press, New York. </a:t>
            </a:r>
          </a:p>
          <a:p>
            <a:pPr marL="457200" indent="-457200"/>
            <a:r>
              <a:rPr lang="en-US" sz="1600" b="1" dirty="0">
                <a:solidFill>
                  <a:srgbClr val="000090"/>
                </a:solidFill>
              </a:rPr>
              <a:t> </a:t>
            </a:r>
            <a:r>
              <a:rPr lang="en-US" sz="1600" b="1" dirty="0" smtClean="0">
                <a:solidFill>
                  <a:srgbClr val="000090"/>
                </a:solidFill>
              </a:rPr>
              <a:t> </a:t>
            </a:r>
            <a:r>
              <a:rPr lang="en-US" sz="1600" b="1" dirty="0" err="1" smtClean="0">
                <a:solidFill>
                  <a:srgbClr val="000090"/>
                </a:solidFill>
              </a:rPr>
              <a:t>Qiu</a:t>
            </a:r>
            <a:r>
              <a:rPr lang="en-US" sz="1600" b="1" dirty="0">
                <a:solidFill>
                  <a:srgbClr val="000090"/>
                </a:solidFill>
              </a:rPr>
              <a:t>, P. (2005).  </a:t>
            </a:r>
            <a:r>
              <a:rPr lang="en-US" sz="1600" b="1" i="1" dirty="0">
                <a:solidFill>
                  <a:srgbClr val="000090"/>
                </a:solidFill>
              </a:rPr>
              <a:t>Image Processing and Jump Regression Analysis.</a:t>
            </a:r>
            <a:r>
              <a:rPr lang="en-US" sz="1600" b="1" dirty="0">
                <a:solidFill>
                  <a:srgbClr val="000090"/>
                </a:solidFill>
              </a:rPr>
              <a:t> Wiley Series in Probability and Statistics. </a:t>
            </a:r>
          </a:p>
        </p:txBody>
      </p:sp>
      <p:sp>
        <p:nvSpPr>
          <p:cNvPr id="5" name="Rectangle 4"/>
          <p:cNvSpPr/>
          <p:nvPr/>
        </p:nvSpPr>
        <p:spPr>
          <a:xfrm>
            <a:off x="1295400" y="914400"/>
            <a:ext cx="6553200" cy="584776"/>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en-US" sz="3200" b="1" dirty="0" smtClean="0">
                <a:solidFill>
                  <a:srgbClr val="FF0000"/>
                </a:solidFill>
                <a:effectLst>
                  <a:outerShdw blurRad="38100" dist="38100" dir="2700000" algn="tl">
                    <a:srgbClr val="DDDDDD"/>
                  </a:outerShdw>
                </a:effectLst>
                <a:latin typeface="Arial" charset="0"/>
                <a:ea typeface="Arial" charset="0"/>
                <a:cs typeface="Arial" charset="0"/>
              </a:rPr>
              <a:t>References</a:t>
            </a:r>
            <a:endParaRPr lang="en-US" sz="3200" b="1" dirty="0">
              <a:solidFill>
                <a:srgbClr val="0000FF"/>
              </a:solidFill>
              <a:latin typeface="Arial"/>
              <a:cs typeface="Arial"/>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57200" y="2209800"/>
            <a:ext cx="7924800" cy="531813"/>
          </a:xfrm>
        </p:spPr>
        <p:txBody>
          <a:bodyPr/>
          <a:lstStyle/>
          <a:p>
            <a:pPr marL="381000" indent="-381000">
              <a:defRPr/>
            </a:pPr>
            <a:r>
              <a:rPr lang="en-US" sz="2800" dirty="0" smtClean="0">
                <a:solidFill>
                  <a:srgbClr val="FF0000"/>
                </a:solidFill>
                <a:effectLst>
                  <a:outerShdw blurRad="38100" dist="38100" dir="2700000" algn="tl">
                    <a:srgbClr val="DDDDDD"/>
                  </a:outerShdw>
                </a:effectLst>
                <a:latin typeface="Arial" charset="0"/>
                <a:ea typeface="Arial" charset="0"/>
                <a:cs typeface="Arial" charset="0"/>
              </a:rPr>
              <a:t>                 </a:t>
            </a:r>
            <a:endParaRPr lang="en-US" sz="2800" dirty="0" smtClean="0">
              <a:solidFill>
                <a:srgbClr val="000090"/>
              </a:solidFill>
              <a:effectLst>
                <a:outerShdw blurRad="38100" dist="38100" dir="2700000" algn="tl">
                  <a:srgbClr val="DDDDDD"/>
                </a:outerShdw>
              </a:effectLst>
              <a:ea typeface="ＭＳ Ｐゴシック" charset="-128"/>
              <a:cs typeface="ＭＳ Ｐゴシック" charset="-128"/>
            </a:endParaRPr>
          </a:p>
        </p:txBody>
      </p:sp>
      <p:cxnSp>
        <p:nvCxnSpPr>
          <p:cNvPr id="23555"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6" name="Rectangle 5"/>
          <p:cNvSpPr/>
          <p:nvPr/>
        </p:nvSpPr>
        <p:spPr>
          <a:xfrm>
            <a:off x="1219200" y="3048000"/>
            <a:ext cx="6934200" cy="584776"/>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defRPr/>
            </a:pPr>
            <a:r>
              <a:rPr lang="en-US" sz="3200" b="1" dirty="0">
                <a:solidFill>
                  <a:srgbClr val="FF0000"/>
                </a:solidFill>
                <a:effectLst>
                  <a:outerShdw blurRad="38100" dist="38100" dir="2700000" algn="tl">
                    <a:srgbClr val="DDDDDD"/>
                  </a:outerShdw>
                </a:effectLst>
                <a:latin typeface="Arial" charset="0"/>
                <a:ea typeface="Arial" charset="0"/>
                <a:cs typeface="Arial" charset="0"/>
              </a:rPr>
              <a:t>Part</a:t>
            </a:r>
            <a:r>
              <a:rPr lang="en-US" sz="3200" b="1" dirty="0" smtClean="0">
                <a:solidFill>
                  <a:srgbClr val="FF0000"/>
                </a:solidFill>
                <a:effectLst>
                  <a:outerShdw blurRad="38100" dist="38100" dir="2700000" algn="tl">
                    <a:srgbClr val="DDDDDD"/>
                  </a:outerShdw>
                </a:effectLst>
                <a:latin typeface="Arial" charset="0"/>
                <a:ea typeface="Arial" charset="0"/>
                <a:cs typeface="Arial" charset="0"/>
              </a:rPr>
              <a:t> 5. Research Challenges</a:t>
            </a:r>
            <a:endParaRPr lang="en-US" sz="3200" b="1" dirty="0">
              <a:solidFill>
                <a:srgbClr val="0000FF"/>
              </a:solidFill>
              <a:latin typeface="Arial"/>
              <a:cs typeface="Aria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57200" y="2209800"/>
            <a:ext cx="7924800" cy="531813"/>
          </a:xfrm>
        </p:spPr>
        <p:txBody>
          <a:bodyPr/>
          <a:lstStyle/>
          <a:p>
            <a:pPr marL="381000" indent="-381000">
              <a:defRPr/>
            </a:pPr>
            <a:r>
              <a:rPr lang="en-US" sz="2800" dirty="0" smtClean="0">
                <a:solidFill>
                  <a:srgbClr val="FF0000"/>
                </a:solidFill>
                <a:effectLst>
                  <a:outerShdw blurRad="38100" dist="38100" dir="2700000" algn="tl">
                    <a:srgbClr val="DDDDDD"/>
                  </a:outerShdw>
                </a:effectLst>
                <a:latin typeface="Arial" charset="0"/>
                <a:ea typeface="Arial" charset="0"/>
                <a:cs typeface="Arial" charset="0"/>
              </a:rPr>
              <a:t>                 </a:t>
            </a:r>
            <a:endParaRPr lang="en-US" sz="2800" dirty="0" smtClean="0">
              <a:solidFill>
                <a:srgbClr val="000090"/>
              </a:solidFill>
              <a:effectLst>
                <a:outerShdw blurRad="38100" dist="38100" dir="2700000" algn="tl">
                  <a:srgbClr val="DDDDDD"/>
                </a:outerShdw>
              </a:effectLst>
              <a:ea typeface="ＭＳ Ｐゴシック" charset="-128"/>
              <a:cs typeface="ＭＳ Ｐゴシック" charset="-128"/>
            </a:endParaRPr>
          </a:p>
        </p:txBody>
      </p:sp>
      <p:cxnSp>
        <p:nvCxnSpPr>
          <p:cNvPr id="23555"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6" name="Rectangle 5"/>
          <p:cNvSpPr/>
          <p:nvPr/>
        </p:nvSpPr>
        <p:spPr>
          <a:xfrm>
            <a:off x="1143000" y="1676400"/>
            <a:ext cx="6858000" cy="3539430"/>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buFont typeface="Arial"/>
              <a:buChar char="•"/>
              <a:defRPr/>
            </a:pPr>
            <a:r>
              <a:rPr lang="en-US" sz="3200" b="1" dirty="0" smtClean="0">
                <a:solidFill>
                  <a:srgbClr val="000090"/>
                </a:solidFill>
                <a:effectLst>
                  <a:outerShdw blurRad="38100" dist="38100" dir="2700000" algn="tl">
                    <a:srgbClr val="DDDDDD"/>
                  </a:outerShdw>
                </a:effectLst>
                <a:latin typeface="Arial" charset="0"/>
                <a:ea typeface="Arial" charset="0"/>
                <a:cs typeface="Arial" charset="0"/>
              </a:rPr>
              <a:t> Imaging Sequence </a:t>
            </a:r>
          </a:p>
          <a:p>
            <a:pPr>
              <a:buFont typeface="Arial"/>
              <a:buChar char="•"/>
              <a:defRPr/>
            </a:pPr>
            <a:r>
              <a:rPr lang="en-US" sz="3200" b="1" dirty="0" smtClean="0">
                <a:solidFill>
                  <a:srgbClr val="000090"/>
                </a:solidFill>
                <a:effectLst>
                  <a:outerShdw blurRad="38100" dist="38100" dir="2700000" algn="tl">
                    <a:srgbClr val="DDDDDD"/>
                  </a:outerShdw>
                </a:effectLst>
                <a:latin typeface="Arial" charset="0"/>
                <a:ea typeface="Arial" charset="0"/>
                <a:cs typeface="Arial" charset="0"/>
              </a:rPr>
              <a:t> Imaging Reconstruction</a:t>
            </a:r>
          </a:p>
          <a:p>
            <a:pPr>
              <a:buFont typeface="Arial"/>
              <a:buChar char="•"/>
              <a:defRPr/>
            </a:pPr>
            <a:r>
              <a:rPr lang="en-US" sz="3200" b="1" dirty="0" smtClean="0">
                <a:solidFill>
                  <a:srgbClr val="000090"/>
                </a:solidFill>
                <a:effectLst>
                  <a:outerShdw blurRad="38100" dist="38100" dir="2700000" algn="tl">
                    <a:srgbClr val="DDDDDD"/>
                  </a:outerShdw>
                </a:effectLst>
                <a:latin typeface="Arial" charset="0"/>
                <a:ea typeface="Arial" charset="0"/>
                <a:cs typeface="Arial" charset="0"/>
              </a:rPr>
              <a:t> Imaging Signal Model</a:t>
            </a:r>
          </a:p>
          <a:p>
            <a:pPr>
              <a:buFont typeface="Arial"/>
              <a:buChar char="•"/>
              <a:defRPr/>
            </a:pPr>
            <a:r>
              <a:rPr lang="en-US" sz="3200" b="1" dirty="0" smtClean="0">
                <a:solidFill>
                  <a:srgbClr val="000090"/>
                </a:solidFill>
                <a:effectLst>
                  <a:outerShdw blurRad="38100" dist="38100" dir="2700000" algn="tl">
                    <a:srgbClr val="DDDDDD"/>
                  </a:outerShdw>
                </a:effectLst>
                <a:latin typeface="Arial" charset="0"/>
                <a:ea typeface="Arial" charset="0"/>
                <a:cs typeface="Arial" charset="0"/>
              </a:rPr>
              <a:t> Imaging Registration  </a:t>
            </a:r>
          </a:p>
          <a:p>
            <a:pPr>
              <a:buFont typeface="Arial"/>
              <a:buChar char="•"/>
              <a:defRPr/>
            </a:pPr>
            <a:r>
              <a:rPr lang="en-US" sz="3200" b="1" dirty="0" smtClean="0">
                <a:solidFill>
                  <a:srgbClr val="000090"/>
                </a:solidFill>
                <a:effectLst>
                  <a:outerShdw blurRad="38100" dist="38100" dir="2700000" algn="tl">
                    <a:srgbClr val="DDDDDD"/>
                  </a:outerShdw>
                </a:effectLst>
                <a:latin typeface="Arial" charset="0"/>
                <a:ea typeface="Arial" charset="0"/>
                <a:cs typeface="Arial" charset="0"/>
              </a:rPr>
              <a:t> Imaging Segmentation</a:t>
            </a:r>
          </a:p>
          <a:p>
            <a:pPr>
              <a:buFont typeface="Arial"/>
              <a:buChar char="•"/>
              <a:defRPr/>
            </a:pPr>
            <a:r>
              <a:rPr lang="en-US" sz="3200" b="1" dirty="0" smtClean="0">
                <a:solidFill>
                  <a:srgbClr val="000090"/>
                </a:solidFill>
                <a:effectLst>
                  <a:outerShdw blurRad="38100" dist="38100" dir="2700000" algn="tl">
                    <a:srgbClr val="DDDDDD"/>
                  </a:outerShdw>
                </a:effectLst>
                <a:latin typeface="Arial" charset="0"/>
                <a:ea typeface="Arial" charset="0"/>
                <a:cs typeface="Arial" charset="0"/>
              </a:rPr>
              <a:t> Shape Analysis</a:t>
            </a:r>
            <a:r>
              <a:rPr lang="en-US" sz="3200" b="1" dirty="0" smtClean="0">
                <a:solidFill>
                  <a:srgbClr val="000090"/>
                </a:solidFill>
                <a:effectLst>
                  <a:outerShdw blurRad="38100" dist="38100" dir="2700000" algn="tl">
                    <a:srgbClr val="DDDDDD"/>
                  </a:outerShdw>
                </a:effectLst>
                <a:latin typeface="Arial" charset="0"/>
                <a:ea typeface="Arial" charset="0"/>
                <a:cs typeface="Arial" charset="0"/>
              </a:rPr>
              <a:t> </a:t>
            </a:r>
          </a:p>
          <a:p>
            <a:pPr>
              <a:buFont typeface="Arial"/>
              <a:buChar char="•"/>
              <a:defRPr/>
            </a:pPr>
            <a:r>
              <a:rPr lang="en-US" sz="3200" b="1" dirty="0">
                <a:solidFill>
                  <a:srgbClr val="000090"/>
                </a:solidFill>
                <a:effectLst>
                  <a:outerShdw blurRad="38100" dist="38100" dir="2700000" algn="tl">
                    <a:srgbClr val="DDDDDD"/>
                  </a:outerShdw>
                </a:effectLst>
                <a:latin typeface="Arial" charset="0"/>
                <a:ea typeface="Arial" charset="0"/>
                <a:cs typeface="Arial" charset="0"/>
              </a:rPr>
              <a:t> Population Statistics</a:t>
            </a:r>
            <a:r>
              <a:rPr lang="en-US" sz="3200" b="1" dirty="0" smtClean="0">
                <a:solidFill>
                  <a:srgbClr val="000090"/>
                </a:solidFill>
                <a:effectLst>
                  <a:outerShdw blurRad="38100" dist="38100" dir="2700000" algn="tl">
                    <a:srgbClr val="DDDDDD"/>
                  </a:outerShdw>
                </a:effectLst>
                <a:latin typeface="Arial" charset="0"/>
                <a:ea typeface="Arial" charset="0"/>
                <a:cs typeface="Arial" charset="0"/>
              </a:rPr>
              <a:t> </a:t>
            </a:r>
            <a:endParaRPr lang="en-US" sz="3200" b="1" dirty="0">
              <a:solidFill>
                <a:srgbClr val="000090"/>
              </a:solidFill>
              <a:effectLst>
                <a:outerShdw blurRad="38100" dist="38100" dir="2700000" algn="tl">
                  <a:srgbClr val="DDDDDD"/>
                </a:outerShdw>
              </a:effectLst>
              <a:latin typeface="Arial" charset="0"/>
              <a:ea typeface="Arial" charset="0"/>
              <a:cs typeface="Arial"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381000" y="1905000"/>
            <a:ext cx="8153400" cy="836613"/>
          </a:xfrm>
        </p:spPr>
        <p:txBody>
          <a:bodyPr/>
          <a:lstStyle/>
          <a:p>
            <a:pPr marL="381000" indent="-381000" algn="ctr">
              <a:defRPr/>
            </a:pPr>
            <a:r>
              <a:rPr lang="en-US" sz="2800" dirty="0" smtClean="0">
                <a:solidFill>
                  <a:srgbClr val="000090"/>
                </a:solidFill>
                <a:effectLst>
                  <a:outerShdw blurRad="38100" dist="38100" dir="2700000" algn="tl">
                    <a:srgbClr val="DDDDDD"/>
                  </a:outerShdw>
                </a:effectLst>
                <a:latin typeface="Arial" charset="0"/>
                <a:ea typeface="Arial" charset="0"/>
                <a:cs typeface="Arial" charset="0"/>
              </a:rPr>
              <a:t>         Imaging Sequence </a:t>
            </a:r>
            <a:br>
              <a:rPr lang="en-US" sz="2800" dirty="0" smtClean="0">
                <a:solidFill>
                  <a:srgbClr val="000090"/>
                </a:solidFill>
                <a:effectLst>
                  <a:outerShdw blurRad="38100" dist="38100" dir="2700000" algn="tl">
                    <a:srgbClr val="DDDDDD"/>
                  </a:outerShdw>
                </a:effectLst>
                <a:latin typeface="Arial" charset="0"/>
                <a:ea typeface="Arial" charset="0"/>
                <a:cs typeface="Arial" charset="0"/>
              </a:rPr>
            </a:br>
            <a:r>
              <a:rPr lang="en-US" sz="2800" dirty="0" smtClean="0">
                <a:solidFill>
                  <a:srgbClr val="FF0000"/>
                </a:solidFill>
                <a:effectLst>
                  <a:outerShdw blurRad="38100" dist="38100" dir="2700000" algn="tl">
                    <a:srgbClr val="DDDDDD"/>
                  </a:outerShdw>
                </a:effectLst>
                <a:latin typeface="Arial" charset="0"/>
                <a:ea typeface="Arial" charset="0"/>
                <a:cs typeface="Arial" charset="0"/>
              </a:rPr>
              <a:t>Evaluation and Optimization</a:t>
            </a:r>
            <a:r>
              <a:rPr lang="en-US" sz="2800" dirty="0" smtClean="0">
                <a:solidFill>
                  <a:srgbClr val="000090"/>
                </a:solidFill>
                <a:effectLst>
                  <a:outerShdw blurRad="38100" dist="38100" dir="2700000" algn="tl">
                    <a:srgbClr val="DDDDDD"/>
                  </a:outerShdw>
                </a:effectLst>
                <a:ea typeface="ＭＳ Ｐゴシック" charset="-128"/>
                <a:cs typeface="ＭＳ Ｐゴシック" charset="-128"/>
              </a:rPr>
              <a:t> </a:t>
            </a:r>
          </a:p>
        </p:txBody>
      </p:sp>
      <p:cxnSp>
        <p:nvCxnSpPr>
          <p:cNvPr id="23555"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8" name="TextBox 7"/>
          <p:cNvSpPr txBox="1"/>
          <p:nvPr/>
        </p:nvSpPr>
        <p:spPr>
          <a:xfrm>
            <a:off x="1371600" y="3124200"/>
            <a:ext cx="6629400" cy="4619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sz="2400" b="1" dirty="0">
                <a:solidFill>
                  <a:srgbClr val="0000FF"/>
                </a:solidFill>
                <a:latin typeface="Arial"/>
                <a:cs typeface="Arial"/>
              </a:rPr>
              <a:t>  Statistical Methods in Diagnostic Medicine </a:t>
            </a:r>
          </a:p>
        </p:txBody>
      </p:sp>
      <p:sp>
        <p:nvSpPr>
          <p:cNvPr id="9" name="TextBox 8"/>
          <p:cNvSpPr txBox="1"/>
          <p:nvPr/>
        </p:nvSpPr>
        <p:spPr>
          <a:xfrm>
            <a:off x="1371600" y="3729037"/>
            <a:ext cx="6629400" cy="4619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2400" b="1" dirty="0">
                <a:solidFill>
                  <a:srgbClr val="0000FF"/>
                </a:solidFill>
                <a:latin typeface="Arial"/>
                <a:cs typeface="Arial"/>
              </a:rPr>
              <a:t>Experimental Design</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a:xfrm>
            <a:off x="455613" y="588963"/>
            <a:ext cx="8232775" cy="1063625"/>
          </a:xfrm>
        </p:spPr>
        <p:txBody>
          <a:bodyPr rIns="81276"/>
          <a:lstStyle/>
          <a:p>
            <a:pPr marL="39688" algn="ctr" eaLnBrk="1" hangingPunct="1"/>
            <a:r>
              <a:rPr lang="en-US" sz="2800" dirty="0" smtClean="0">
                <a:latin typeface="Arial" charset="0"/>
                <a:ea typeface="Arial" charset="0"/>
                <a:cs typeface="Arial" charset="0"/>
              </a:rPr>
              <a:t> </a:t>
            </a:r>
            <a:r>
              <a:rPr lang="en-US" sz="2800" dirty="0" smtClean="0">
                <a:solidFill>
                  <a:srgbClr val="000090"/>
                </a:solidFill>
                <a:latin typeface="Arial" charset="0"/>
                <a:ea typeface="Arial" charset="0"/>
                <a:cs typeface="Arial" charset="0"/>
              </a:rPr>
              <a:t>Evaluation</a:t>
            </a:r>
          </a:p>
        </p:txBody>
      </p:sp>
      <p:grpSp>
        <p:nvGrpSpPr>
          <p:cNvPr id="2" name="Group 2"/>
          <p:cNvGrpSpPr>
            <a:grpSpLocks/>
          </p:cNvGrpSpPr>
          <p:nvPr/>
        </p:nvGrpSpPr>
        <p:grpSpPr bwMode="auto">
          <a:xfrm>
            <a:off x="1235075" y="2093913"/>
            <a:ext cx="1425575" cy="1512887"/>
            <a:chOff x="39" y="0"/>
            <a:chExt cx="1278" cy="1355"/>
          </a:xfrm>
        </p:grpSpPr>
        <p:pic>
          <p:nvPicPr>
            <p:cNvPr id="27727" name="Picture 3"/>
            <p:cNvPicPr>
              <a:picLocks noChangeArrowheads="1"/>
            </p:cNvPicPr>
            <p:nvPr/>
          </p:nvPicPr>
          <p:blipFill>
            <a:blip r:embed="rId3"/>
            <a:srcRect/>
            <a:stretch>
              <a:fillRect/>
            </a:stretch>
          </p:blipFill>
          <p:spPr bwMode="auto">
            <a:xfrm rot="10800000">
              <a:off x="597" y="0"/>
              <a:ext cx="217" cy="544"/>
            </a:xfrm>
            <a:prstGeom prst="rect">
              <a:avLst/>
            </a:prstGeom>
            <a:noFill/>
            <a:ln w="9525">
              <a:noFill/>
              <a:round/>
              <a:headEnd/>
              <a:tailEnd/>
            </a:ln>
          </p:spPr>
        </p:pic>
        <p:sp>
          <p:nvSpPr>
            <p:cNvPr id="27728" name="Rectangle 4"/>
            <p:cNvSpPr>
              <a:spLocks/>
            </p:cNvSpPr>
            <p:nvPr/>
          </p:nvSpPr>
          <p:spPr bwMode="auto">
            <a:xfrm>
              <a:off x="39" y="804"/>
              <a:ext cx="1278" cy="551"/>
            </a:xfrm>
            <a:prstGeom prst="rect">
              <a:avLst/>
            </a:prstGeom>
            <a:noFill/>
            <a:ln w="12700">
              <a:noFill/>
              <a:miter lim="800000"/>
              <a:headEnd/>
              <a:tailEnd/>
            </a:ln>
          </p:spPr>
          <p:txBody>
            <a:bodyPr wrap="none" lIns="0" tIns="0" rIns="57798" bIns="0">
              <a:prstTxWarp prst="textNoShape">
                <a:avLst/>
              </a:prstTxWarp>
              <a:spAutoFit/>
            </a:bodyPr>
            <a:lstStyle/>
            <a:p>
              <a:pPr marL="39688" algn="ctr"/>
              <a:r>
                <a:rPr lang="en-US" sz="2000">
                  <a:solidFill>
                    <a:srgbClr val="000090"/>
                  </a:solidFill>
                  <a:ea typeface="Arial" charset="0"/>
                  <a:cs typeface="Arial" charset="0"/>
                </a:rPr>
                <a:t>Single F/1.5</a:t>
              </a:r>
              <a:br>
                <a:rPr lang="en-US" sz="2000">
                  <a:solidFill>
                    <a:srgbClr val="000090"/>
                  </a:solidFill>
                  <a:ea typeface="Arial" charset="0"/>
                  <a:cs typeface="Arial" charset="0"/>
                </a:rPr>
              </a:br>
              <a:r>
                <a:rPr lang="en-US" sz="2000">
                  <a:solidFill>
                    <a:srgbClr val="000090"/>
                  </a:solidFill>
                  <a:ea typeface="Arial" charset="0"/>
                  <a:cs typeface="Arial" charset="0"/>
                </a:rPr>
                <a:t>(SP1.5)</a:t>
              </a:r>
            </a:p>
          </p:txBody>
        </p:sp>
      </p:grpSp>
      <p:grpSp>
        <p:nvGrpSpPr>
          <p:cNvPr id="3" name="Group 5"/>
          <p:cNvGrpSpPr>
            <a:grpSpLocks/>
          </p:cNvGrpSpPr>
          <p:nvPr/>
        </p:nvGrpSpPr>
        <p:grpSpPr bwMode="auto">
          <a:xfrm>
            <a:off x="3951288" y="2111375"/>
            <a:ext cx="1212850" cy="1512888"/>
            <a:chOff x="42" y="0"/>
            <a:chExt cx="1087" cy="1355"/>
          </a:xfrm>
        </p:grpSpPr>
        <p:pic>
          <p:nvPicPr>
            <p:cNvPr id="27725" name="Picture 6"/>
            <p:cNvPicPr>
              <a:picLocks noChangeArrowheads="1"/>
            </p:cNvPicPr>
            <p:nvPr/>
          </p:nvPicPr>
          <p:blipFill>
            <a:blip r:embed="rId3"/>
            <a:srcRect/>
            <a:stretch>
              <a:fillRect/>
            </a:stretch>
          </p:blipFill>
          <p:spPr bwMode="auto">
            <a:xfrm rot="10800000">
              <a:off x="366" y="0"/>
              <a:ext cx="496" cy="544"/>
            </a:xfrm>
            <a:prstGeom prst="rect">
              <a:avLst/>
            </a:prstGeom>
            <a:noFill/>
            <a:ln w="9525">
              <a:noFill/>
              <a:round/>
              <a:headEnd/>
              <a:tailEnd/>
            </a:ln>
          </p:spPr>
        </p:pic>
        <p:sp>
          <p:nvSpPr>
            <p:cNvPr id="27726" name="Rectangle 7"/>
            <p:cNvSpPr>
              <a:spLocks/>
            </p:cNvSpPr>
            <p:nvPr/>
          </p:nvSpPr>
          <p:spPr bwMode="auto">
            <a:xfrm>
              <a:off x="42" y="804"/>
              <a:ext cx="1087" cy="551"/>
            </a:xfrm>
            <a:prstGeom prst="rect">
              <a:avLst/>
            </a:prstGeom>
            <a:noFill/>
            <a:ln w="12700">
              <a:noFill/>
              <a:miter lim="800000"/>
              <a:headEnd/>
              <a:tailEnd/>
            </a:ln>
          </p:spPr>
          <p:txBody>
            <a:bodyPr wrap="none" lIns="0" tIns="0" rIns="57798" bIns="0">
              <a:prstTxWarp prst="textNoShape">
                <a:avLst/>
              </a:prstTxWarp>
              <a:spAutoFit/>
            </a:bodyPr>
            <a:lstStyle/>
            <a:p>
              <a:pPr marL="39688" algn="ctr"/>
              <a:r>
                <a:rPr lang="en-US" sz="2000">
                  <a:solidFill>
                    <a:srgbClr val="000090"/>
                  </a:solidFill>
                  <a:ea typeface="Arial" charset="0"/>
                  <a:cs typeface="Arial" charset="0"/>
                </a:rPr>
                <a:t>Single F/3</a:t>
              </a:r>
              <a:br>
                <a:rPr lang="en-US" sz="2000">
                  <a:solidFill>
                    <a:srgbClr val="000090"/>
                  </a:solidFill>
                  <a:ea typeface="Arial" charset="0"/>
                  <a:cs typeface="Arial" charset="0"/>
                </a:rPr>
              </a:br>
              <a:r>
                <a:rPr lang="en-US" sz="2000">
                  <a:solidFill>
                    <a:srgbClr val="000090"/>
                  </a:solidFill>
                  <a:ea typeface="Arial" charset="0"/>
                  <a:cs typeface="Arial" charset="0"/>
                </a:rPr>
                <a:t>(SP3)</a:t>
              </a:r>
            </a:p>
          </p:txBody>
        </p:sp>
      </p:grpSp>
      <p:grpSp>
        <p:nvGrpSpPr>
          <p:cNvPr id="4" name="Group 8"/>
          <p:cNvGrpSpPr>
            <a:grpSpLocks/>
          </p:cNvGrpSpPr>
          <p:nvPr/>
        </p:nvGrpSpPr>
        <p:grpSpPr bwMode="auto">
          <a:xfrm>
            <a:off x="1054100" y="4149725"/>
            <a:ext cx="2152650" cy="2046288"/>
            <a:chOff x="34" y="0"/>
            <a:chExt cx="1928" cy="1833"/>
          </a:xfrm>
        </p:grpSpPr>
        <p:pic>
          <p:nvPicPr>
            <p:cNvPr id="27715" name="Picture 9"/>
            <p:cNvPicPr>
              <a:picLocks noChangeArrowheads="1"/>
            </p:cNvPicPr>
            <p:nvPr/>
          </p:nvPicPr>
          <p:blipFill>
            <a:blip r:embed="rId4"/>
            <a:srcRect/>
            <a:stretch>
              <a:fillRect/>
            </a:stretch>
          </p:blipFill>
          <p:spPr bwMode="auto">
            <a:xfrm>
              <a:off x="484" y="697"/>
              <a:ext cx="112" cy="417"/>
            </a:xfrm>
            <a:prstGeom prst="rect">
              <a:avLst/>
            </a:prstGeom>
            <a:noFill/>
            <a:ln w="9525">
              <a:noFill/>
              <a:round/>
              <a:headEnd/>
              <a:tailEnd/>
            </a:ln>
          </p:spPr>
        </p:pic>
        <p:pic>
          <p:nvPicPr>
            <p:cNvPr id="27716" name="Picture 10"/>
            <p:cNvPicPr>
              <a:picLocks noChangeArrowheads="1"/>
            </p:cNvPicPr>
            <p:nvPr/>
          </p:nvPicPr>
          <p:blipFill>
            <a:blip r:embed="rId4"/>
            <a:srcRect/>
            <a:stretch>
              <a:fillRect/>
            </a:stretch>
          </p:blipFill>
          <p:spPr bwMode="auto">
            <a:xfrm>
              <a:off x="577" y="578"/>
              <a:ext cx="112" cy="416"/>
            </a:xfrm>
            <a:prstGeom prst="rect">
              <a:avLst/>
            </a:prstGeom>
            <a:noFill/>
            <a:ln w="9525">
              <a:noFill/>
              <a:round/>
              <a:headEnd/>
              <a:tailEnd/>
            </a:ln>
          </p:spPr>
        </p:pic>
        <p:pic>
          <p:nvPicPr>
            <p:cNvPr id="27717" name="Picture 11"/>
            <p:cNvPicPr>
              <a:picLocks noChangeArrowheads="1"/>
            </p:cNvPicPr>
            <p:nvPr/>
          </p:nvPicPr>
          <p:blipFill>
            <a:blip r:embed="rId4"/>
            <a:srcRect/>
            <a:stretch>
              <a:fillRect/>
            </a:stretch>
          </p:blipFill>
          <p:spPr bwMode="auto">
            <a:xfrm>
              <a:off x="673" y="458"/>
              <a:ext cx="112" cy="416"/>
            </a:xfrm>
            <a:prstGeom prst="rect">
              <a:avLst/>
            </a:prstGeom>
            <a:noFill/>
            <a:ln w="9525">
              <a:noFill/>
              <a:round/>
              <a:headEnd/>
              <a:tailEnd/>
            </a:ln>
          </p:spPr>
        </p:pic>
        <p:pic>
          <p:nvPicPr>
            <p:cNvPr id="27718" name="Picture 12"/>
            <p:cNvPicPr>
              <a:picLocks noChangeArrowheads="1"/>
            </p:cNvPicPr>
            <p:nvPr/>
          </p:nvPicPr>
          <p:blipFill>
            <a:blip r:embed="rId4"/>
            <a:srcRect/>
            <a:stretch>
              <a:fillRect/>
            </a:stretch>
          </p:blipFill>
          <p:spPr bwMode="auto">
            <a:xfrm>
              <a:off x="769" y="338"/>
              <a:ext cx="112" cy="416"/>
            </a:xfrm>
            <a:prstGeom prst="rect">
              <a:avLst/>
            </a:prstGeom>
            <a:noFill/>
            <a:ln w="9525">
              <a:noFill/>
              <a:round/>
              <a:headEnd/>
              <a:tailEnd/>
            </a:ln>
          </p:spPr>
        </p:pic>
        <p:pic>
          <p:nvPicPr>
            <p:cNvPr id="27719" name="Picture 13"/>
            <p:cNvPicPr>
              <a:picLocks noChangeArrowheads="1"/>
            </p:cNvPicPr>
            <p:nvPr/>
          </p:nvPicPr>
          <p:blipFill>
            <a:blip r:embed="rId4"/>
            <a:srcRect/>
            <a:stretch>
              <a:fillRect/>
            </a:stretch>
          </p:blipFill>
          <p:spPr bwMode="auto">
            <a:xfrm>
              <a:off x="865" y="218"/>
              <a:ext cx="112" cy="416"/>
            </a:xfrm>
            <a:prstGeom prst="rect">
              <a:avLst/>
            </a:prstGeom>
            <a:noFill/>
            <a:ln w="9525">
              <a:noFill/>
              <a:round/>
              <a:headEnd/>
              <a:tailEnd/>
            </a:ln>
          </p:spPr>
        </p:pic>
        <p:sp>
          <p:nvSpPr>
            <p:cNvPr id="27720" name="Line 14"/>
            <p:cNvSpPr>
              <a:spLocks noChangeShapeType="1"/>
            </p:cNvSpPr>
            <p:nvPr/>
          </p:nvSpPr>
          <p:spPr bwMode="auto">
            <a:xfrm rot="10800000" flipH="1">
              <a:off x="265" y="218"/>
              <a:ext cx="648" cy="828"/>
            </a:xfrm>
            <a:prstGeom prst="line">
              <a:avLst/>
            </a:prstGeom>
            <a:noFill/>
            <a:ln w="19050">
              <a:solidFill>
                <a:schemeClr val="bg1"/>
              </a:solidFill>
              <a:round/>
              <a:headEnd type="stealth" w="med" len="med"/>
              <a:tailEnd/>
            </a:ln>
          </p:spPr>
          <p:txBody>
            <a:bodyPr lIns="0" tIns="0" rIns="0" bIns="0">
              <a:prstTxWarp prst="textNoShape">
                <a:avLst/>
              </a:prstTxWarp>
            </a:bodyPr>
            <a:lstStyle/>
            <a:p>
              <a:endParaRPr lang="en-US"/>
            </a:p>
          </p:txBody>
        </p:sp>
        <p:sp>
          <p:nvSpPr>
            <p:cNvPr id="27721" name="Line 15"/>
            <p:cNvSpPr>
              <a:spLocks noChangeShapeType="1"/>
            </p:cNvSpPr>
            <p:nvPr/>
          </p:nvSpPr>
          <p:spPr bwMode="auto">
            <a:xfrm flipH="1">
              <a:off x="911" y="216"/>
              <a:ext cx="1051" cy="1"/>
            </a:xfrm>
            <a:prstGeom prst="line">
              <a:avLst/>
            </a:prstGeom>
            <a:noFill/>
            <a:ln w="19050">
              <a:solidFill>
                <a:schemeClr val="bg1"/>
              </a:solidFill>
              <a:round/>
              <a:headEnd type="stealth" w="med" len="med"/>
              <a:tailEnd/>
            </a:ln>
          </p:spPr>
          <p:txBody>
            <a:bodyPr lIns="0" tIns="0" rIns="0" bIns="0">
              <a:prstTxWarp prst="textNoShape">
                <a:avLst/>
              </a:prstTxWarp>
            </a:bodyPr>
            <a:lstStyle/>
            <a:p>
              <a:endParaRPr lang="en-US"/>
            </a:p>
          </p:txBody>
        </p:sp>
        <p:pic>
          <p:nvPicPr>
            <p:cNvPr id="27722" name="Picture 16"/>
            <p:cNvPicPr>
              <a:picLocks noChangeArrowheads="1"/>
            </p:cNvPicPr>
            <p:nvPr/>
          </p:nvPicPr>
          <p:blipFill>
            <a:blip r:embed="rId3"/>
            <a:srcRect/>
            <a:stretch>
              <a:fillRect/>
            </a:stretch>
          </p:blipFill>
          <p:spPr bwMode="auto">
            <a:xfrm rot="10800000">
              <a:off x="874" y="0"/>
              <a:ext cx="88" cy="221"/>
            </a:xfrm>
            <a:prstGeom prst="rect">
              <a:avLst/>
            </a:prstGeom>
            <a:noFill/>
            <a:ln w="9525">
              <a:noFill/>
              <a:round/>
              <a:headEnd/>
              <a:tailEnd/>
            </a:ln>
          </p:spPr>
        </p:pic>
        <p:sp>
          <p:nvSpPr>
            <p:cNvPr id="27723" name="Rectangle 17"/>
            <p:cNvSpPr>
              <a:spLocks/>
            </p:cNvSpPr>
            <p:nvPr/>
          </p:nvSpPr>
          <p:spPr bwMode="auto">
            <a:xfrm>
              <a:off x="34" y="1282"/>
              <a:ext cx="1712" cy="551"/>
            </a:xfrm>
            <a:prstGeom prst="rect">
              <a:avLst/>
            </a:prstGeom>
            <a:noFill/>
            <a:ln w="12700">
              <a:noFill/>
              <a:miter lim="800000"/>
              <a:headEnd/>
              <a:tailEnd/>
            </a:ln>
          </p:spPr>
          <p:txBody>
            <a:bodyPr wrap="none" lIns="0" tIns="0" rIns="57798" bIns="0">
              <a:prstTxWarp prst="textNoShape">
                <a:avLst/>
              </a:prstTxWarp>
              <a:spAutoFit/>
            </a:bodyPr>
            <a:lstStyle/>
            <a:p>
              <a:pPr marL="39688" algn="ctr"/>
              <a:r>
                <a:rPr lang="en-US" sz="2000">
                  <a:solidFill>
                    <a:srgbClr val="000090"/>
                  </a:solidFill>
                  <a:ea typeface="Arial" charset="0"/>
                  <a:cs typeface="Arial" charset="0"/>
                </a:rPr>
                <a:t>Single A-line RX</a:t>
              </a:r>
              <a:br>
                <a:rPr lang="en-US" sz="2000">
                  <a:solidFill>
                    <a:srgbClr val="000090"/>
                  </a:solidFill>
                  <a:ea typeface="Arial" charset="0"/>
                  <a:cs typeface="Arial" charset="0"/>
                </a:rPr>
              </a:br>
              <a:r>
                <a:rPr lang="en-US" sz="2000">
                  <a:solidFill>
                    <a:srgbClr val="000090"/>
                  </a:solidFill>
                  <a:ea typeface="Arial" charset="0"/>
                  <a:cs typeface="Arial" charset="0"/>
                </a:rPr>
                <a:t>(SRx)</a:t>
              </a:r>
            </a:p>
          </p:txBody>
        </p:sp>
        <p:sp>
          <p:nvSpPr>
            <p:cNvPr id="27724" name="Rectangle 18"/>
            <p:cNvSpPr>
              <a:spLocks/>
            </p:cNvSpPr>
            <p:nvPr/>
          </p:nvSpPr>
          <p:spPr bwMode="auto">
            <a:xfrm>
              <a:off x="1705" y="226"/>
              <a:ext cx="228" cy="152"/>
            </a:xfrm>
            <a:prstGeom prst="rect">
              <a:avLst/>
            </a:prstGeom>
            <a:noFill/>
            <a:ln w="12700">
              <a:noFill/>
              <a:miter lim="800000"/>
              <a:headEnd/>
              <a:tailEnd/>
            </a:ln>
          </p:spPr>
          <p:txBody>
            <a:bodyPr wrap="none" lIns="0" tIns="0" rIns="57798" bIns="0">
              <a:prstTxWarp prst="textNoShape">
                <a:avLst/>
              </a:prstTxWarp>
              <a:spAutoFit/>
            </a:bodyPr>
            <a:lstStyle/>
            <a:p>
              <a:pPr marL="39688"/>
              <a:r>
                <a:rPr lang="en-US" sz="1100">
                  <a:ea typeface="Arial" charset="0"/>
                  <a:cs typeface="Arial" charset="0"/>
                </a:rPr>
                <a:t>Lat</a:t>
              </a:r>
            </a:p>
          </p:txBody>
        </p:sp>
      </p:grpSp>
      <p:grpSp>
        <p:nvGrpSpPr>
          <p:cNvPr id="5" name="Group 19"/>
          <p:cNvGrpSpPr>
            <a:grpSpLocks/>
          </p:cNvGrpSpPr>
          <p:nvPr/>
        </p:nvGrpSpPr>
        <p:grpSpPr bwMode="auto">
          <a:xfrm>
            <a:off x="3675063" y="4122738"/>
            <a:ext cx="1997075" cy="2073275"/>
            <a:chOff x="36" y="0"/>
            <a:chExt cx="1787" cy="1857"/>
          </a:xfrm>
        </p:grpSpPr>
        <p:pic>
          <p:nvPicPr>
            <p:cNvPr id="27690" name="Picture 20"/>
            <p:cNvPicPr>
              <a:picLocks noChangeArrowheads="1"/>
            </p:cNvPicPr>
            <p:nvPr/>
          </p:nvPicPr>
          <p:blipFill>
            <a:blip r:embed="rId4"/>
            <a:srcRect/>
            <a:stretch>
              <a:fillRect/>
            </a:stretch>
          </p:blipFill>
          <p:spPr bwMode="auto">
            <a:xfrm>
              <a:off x="337" y="705"/>
              <a:ext cx="112" cy="417"/>
            </a:xfrm>
            <a:prstGeom prst="rect">
              <a:avLst/>
            </a:prstGeom>
            <a:noFill/>
            <a:ln w="9525">
              <a:noFill/>
              <a:round/>
              <a:headEnd/>
              <a:tailEnd/>
            </a:ln>
          </p:spPr>
        </p:pic>
        <p:pic>
          <p:nvPicPr>
            <p:cNvPr id="27691" name="Picture 21"/>
            <p:cNvPicPr>
              <a:picLocks noChangeArrowheads="1"/>
            </p:cNvPicPr>
            <p:nvPr/>
          </p:nvPicPr>
          <p:blipFill>
            <a:blip r:embed="rId4"/>
            <a:srcRect/>
            <a:stretch>
              <a:fillRect/>
            </a:stretch>
          </p:blipFill>
          <p:spPr bwMode="auto">
            <a:xfrm>
              <a:off x="430" y="586"/>
              <a:ext cx="112" cy="416"/>
            </a:xfrm>
            <a:prstGeom prst="rect">
              <a:avLst/>
            </a:prstGeom>
            <a:noFill/>
            <a:ln w="9525">
              <a:noFill/>
              <a:round/>
              <a:headEnd/>
              <a:tailEnd/>
            </a:ln>
          </p:spPr>
        </p:pic>
        <p:pic>
          <p:nvPicPr>
            <p:cNvPr id="27692" name="Picture 22"/>
            <p:cNvPicPr>
              <a:picLocks noChangeArrowheads="1"/>
            </p:cNvPicPr>
            <p:nvPr/>
          </p:nvPicPr>
          <p:blipFill>
            <a:blip r:embed="rId4"/>
            <a:srcRect/>
            <a:stretch>
              <a:fillRect/>
            </a:stretch>
          </p:blipFill>
          <p:spPr bwMode="auto">
            <a:xfrm>
              <a:off x="526" y="466"/>
              <a:ext cx="112" cy="416"/>
            </a:xfrm>
            <a:prstGeom prst="rect">
              <a:avLst/>
            </a:prstGeom>
            <a:noFill/>
            <a:ln w="9525">
              <a:noFill/>
              <a:round/>
              <a:headEnd/>
              <a:tailEnd/>
            </a:ln>
          </p:spPr>
        </p:pic>
        <p:pic>
          <p:nvPicPr>
            <p:cNvPr id="27693" name="Picture 23"/>
            <p:cNvPicPr>
              <a:picLocks noChangeArrowheads="1"/>
            </p:cNvPicPr>
            <p:nvPr/>
          </p:nvPicPr>
          <p:blipFill>
            <a:blip r:embed="rId4"/>
            <a:srcRect/>
            <a:stretch>
              <a:fillRect/>
            </a:stretch>
          </p:blipFill>
          <p:spPr bwMode="auto">
            <a:xfrm>
              <a:off x="622" y="346"/>
              <a:ext cx="112" cy="416"/>
            </a:xfrm>
            <a:prstGeom prst="rect">
              <a:avLst/>
            </a:prstGeom>
            <a:noFill/>
            <a:ln w="9525">
              <a:noFill/>
              <a:round/>
              <a:headEnd/>
              <a:tailEnd/>
            </a:ln>
          </p:spPr>
        </p:pic>
        <p:pic>
          <p:nvPicPr>
            <p:cNvPr id="27694" name="Picture 24"/>
            <p:cNvPicPr>
              <a:picLocks noChangeArrowheads="1"/>
            </p:cNvPicPr>
            <p:nvPr/>
          </p:nvPicPr>
          <p:blipFill>
            <a:blip r:embed="rId4"/>
            <a:srcRect/>
            <a:stretch>
              <a:fillRect/>
            </a:stretch>
          </p:blipFill>
          <p:spPr bwMode="auto">
            <a:xfrm>
              <a:off x="718" y="226"/>
              <a:ext cx="112" cy="416"/>
            </a:xfrm>
            <a:prstGeom prst="rect">
              <a:avLst/>
            </a:prstGeom>
            <a:noFill/>
            <a:ln w="9525">
              <a:noFill/>
              <a:round/>
              <a:headEnd/>
              <a:tailEnd/>
            </a:ln>
          </p:spPr>
        </p:pic>
        <p:pic>
          <p:nvPicPr>
            <p:cNvPr id="27695" name="Picture 25"/>
            <p:cNvPicPr>
              <a:picLocks noChangeArrowheads="1"/>
            </p:cNvPicPr>
            <p:nvPr/>
          </p:nvPicPr>
          <p:blipFill>
            <a:blip r:embed="rId4"/>
            <a:srcRect/>
            <a:stretch>
              <a:fillRect/>
            </a:stretch>
          </p:blipFill>
          <p:spPr bwMode="auto">
            <a:xfrm>
              <a:off x="433" y="705"/>
              <a:ext cx="112" cy="417"/>
            </a:xfrm>
            <a:prstGeom prst="rect">
              <a:avLst/>
            </a:prstGeom>
            <a:noFill/>
            <a:ln w="9525">
              <a:noFill/>
              <a:round/>
              <a:headEnd/>
              <a:tailEnd/>
            </a:ln>
          </p:spPr>
        </p:pic>
        <p:pic>
          <p:nvPicPr>
            <p:cNvPr id="27696" name="Picture 26"/>
            <p:cNvPicPr>
              <a:picLocks noChangeArrowheads="1"/>
            </p:cNvPicPr>
            <p:nvPr/>
          </p:nvPicPr>
          <p:blipFill>
            <a:blip r:embed="rId4"/>
            <a:srcRect/>
            <a:stretch>
              <a:fillRect/>
            </a:stretch>
          </p:blipFill>
          <p:spPr bwMode="auto">
            <a:xfrm>
              <a:off x="526" y="586"/>
              <a:ext cx="112" cy="416"/>
            </a:xfrm>
            <a:prstGeom prst="rect">
              <a:avLst/>
            </a:prstGeom>
            <a:noFill/>
            <a:ln w="9525">
              <a:noFill/>
              <a:round/>
              <a:headEnd/>
              <a:tailEnd/>
            </a:ln>
          </p:spPr>
        </p:pic>
        <p:pic>
          <p:nvPicPr>
            <p:cNvPr id="27697" name="Picture 27"/>
            <p:cNvPicPr>
              <a:picLocks noChangeArrowheads="1"/>
            </p:cNvPicPr>
            <p:nvPr/>
          </p:nvPicPr>
          <p:blipFill>
            <a:blip r:embed="rId4"/>
            <a:srcRect/>
            <a:stretch>
              <a:fillRect/>
            </a:stretch>
          </p:blipFill>
          <p:spPr bwMode="auto">
            <a:xfrm>
              <a:off x="622" y="466"/>
              <a:ext cx="112" cy="416"/>
            </a:xfrm>
            <a:prstGeom prst="rect">
              <a:avLst/>
            </a:prstGeom>
            <a:noFill/>
            <a:ln w="9525">
              <a:noFill/>
              <a:round/>
              <a:headEnd/>
              <a:tailEnd/>
            </a:ln>
          </p:spPr>
        </p:pic>
        <p:pic>
          <p:nvPicPr>
            <p:cNvPr id="27698" name="Picture 28"/>
            <p:cNvPicPr>
              <a:picLocks noChangeArrowheads="1"/>
            </p:cNvPicPr>
            <p:nvPr/>
          </p:nvPicPr>
          <p:blipFill>
            <a:blip r:embed="rId4"/>
            <a:srcRect/>
            <a:stretch>
              <a:fillRect/>
            </a:stretch>
          </p:blipFill>
          <p:spPr bwMode="auto">
            <a:xfrm>
              <a:off x="718" y="346"/>
              <a:ext cx="112" cy="416"/>
            </a:xfrm>
            <a:prstGeom prst="rect">
              <a:avLst/>
            </a:prstGeom>
            <a:noFill/>
            <a:ln w="9525">
              <a:noFill/>
              <a:round/>
              <a:headEnd/>
              <a:tailEnd/>
            </a:ln>
          </p:spPr>
        </p:pic>
        <p:pic>
          <p:nvPicPr>
            <p:cNvPr id="27699" name="Picture 29"/>
            <p:cNvPicPr>
              <a:picLocks noChangeArrowheads="1"/>
            </p:cNvPicPr>
            <p:nvPr/>
          </p:nvPicPr>
          <p:blipFill>
            <a:blip r:embed="rId4"/>
            <a:srcRect/>
            <a:stretch>
              <a:fillRect/>
            </a:stretch>
          </p:blipFill>
          <p:spPr bwMode="auto">
            <a:xfrm>
              <a:off x="814" y="226"/>
              <a:ext cx="112" cy="416"/>
            </a:xfrm>
            <a:prstGeom prst="rect">
              <a:avLst/>
            </a:prstGeom>
            <a:noFill/>
            <a:ln w="9525">
              <a:noFill/>
              <a:round/>
              <a:headEnd/>
              <a:tailEnd/>
            </a:ln>
          </p:spPr>
        </p:pic>
        <p:pic>
          <p:nvPicPr>
            <p:cNvPr id="27700" name="Picture 30"/>
            <p:cNvPicPr>
              <a:picLocks noChangeArrowheads="1"/>
            </p:cNvPicPr>
            <p:nvPr/>
          </p:nvPicPr>
          <p:blipFill>
            <a:blip r:embed="rId4"/>
            <a:srcRect/>
            <a:stretch>
              <a:fillRect/>
            </a:stretch>
          </p:blipFill>
          <p:spPr bwMode="auto">
            <a:xfrm>
              <a:off x="529" y="705"/>
              <a:ext cx="112" cy="417"/>
            </a:xfrm>
            <a:prstGeom prst="rect">
              <a:avLst/>
            </a:prstGeom>
            <a:noFill/>
            <a:ln w="9525">
              <a:noFill/>
              <a:round/>
              <a:headEnd/>
              <a:tailEnd/>
            </a:ln>
          </p:spPr>
        </p:pic>
        <p:pic>
          <p:nvPicPr>
            <p:cNvPr id="27701" name="Picture 31"/>
            <p:cNvPicPr>
              <a:picLocks noChangeArrowheads="1"/>
            </p:cNvPicPr>
            <p:nvPr/>
          </p:nvPicPr>
          <p:blipFill>
            <a:blip r:embed="rId4"/>
            <a:srcRect/>
            <a:stretch>
              <a:fillRect/>
            </a:stretch>
          </p:blipFill>
          <p:spPr bwMode="auto">
            <a:xfrm>
              <a:off x="622" y="586"/>
              <a:ext cx="112" cy="416"/>
            </a:xfrm>
            <a:prstGeom prst="rect">
              <a:avLst/>
            </a:prstGeom>
            <a:noFill/>
            <a:ln w="9525">
              <a:noFill/>
              <a:round/>
              <a:headEnd/>
              <a:tailEnd/>
            </a:ln>
          </p:spPr>
        </p:pic>
        <p:pic>
          <p:nvPicPr>
            <p:cNvPr id="27702" name="Picture 32"/>
            <p:cNvPicPr>
              <a:picLocks noChangeArrowheads="1"/>
            </p:cNvPicPr>
            <p:nvPr/>
          </p:nvPicPr>
          <p:blipFill>
            <a:blip r:embed="rId4"/>
            <a:srcRect/>
            <a:stretch>
              <a:fillRect/>
            </a:stretch>
          </p:blipFill>
          <p:spPr bwMode="auto">
            <a:xfrm>
              <a:off x="718" y="466"/>
              <a:ext cx="112" cy="416"/>
            </a:xfrm>
            <a:prstGeom prst="rect">
              <a:avLst/>
            </a:prstGeom>
            <a:noFill/>
            <a:ln w="9525">
              <a:noFill/>
              <a:round/>
              <a:headEnd/>
              <a:tailEnd/>
            </a:ln>
          </p:spPr>
        </p:pic>
        <p:pic>
          <p:nvPicPr>
            <p:cNvPr id="27703" name="Picture 33"/>
            <p:cNvPicPr>
              <a:picLocks noChangeArrowheads="1"/>
            </p:cNvPicPr>
            <p:nvPr/>
          </p:nvPicPr>
          <p:blipFill>
            <a:blip r:embed="rId4"/>
            <a:srcRect/>
            <a:stretch>
              <a:fillRect/>
            </a:stretch>
          </p:blipFill>
          <p:spPr bwMode="auto">
            <a:xfrm>
              <a:off x="814" y="346"/>
              <a:ext cx="112" cy="416"/>
            </a:xfrm>
            <a:prstGeom prst="rect">
              <a:avLst/>
            </a:prstGeom>
            <a:noFill/>
            <a:ln w="9525">
              <a:noFill/>
              <a:round/>
              <a:headEnd/>
              <a:tailEnd/>
            </a:ln>
          </p:spPr>
        </p:pic>
        <p:pic>
          <p:nvPicPr>
            <p:cNvPr id="27704" name="Picture 34"/>
            <p:cNvPicPr>
              <a:picLocks noChangeArrowheads="1"/>
            </p:cNvPicPr>
            <p:nvPr/>
          </p:nvPicPr>
          <p:blipFill>
            <a:blip r:embed="rId4"/>
            <a:srcRect/>
            <a:stretch>
              <a:fillRect/>
            </a:stretch>
          </p:blipFill>
          <p:spPr bwMode="auto">
            <a:xfrm>
              <a:off x="910" y="226"/>
              <a:ext cx="112" cy="416"/>
            </a:xfrm>
            <a:prstGeom prst="rect">
              <a:avLst/>
            </a:prstGeom>
            <a:noFill/>
            <a:ln w="9525">
              <a:noFill/>
              <a:round/>
              <a:headEnd/>
              <a:tailEnd/>
            </a:ln>
          </p:spPr>
        </p:pic>
        <p:pic>
          <p:nvPicPr>
            <p:cNvPr id="27705" name="Picture 35"/>
            <p:cNvPicPr>
              <a:picLocks noChangeArrowheads="1"/>
            </p:cNvPicPr>
            <p:nvPr/>
          </p:nvPicPr>
          <p:blipFill>
            <a:blip r:embed="rId4"/>
            <a:srcRect/>
            <a:stretch>
              <a:fillRect/>
            </a:stretch>
          </p:blipFill>
          <p:spPr bwMode="auto">
            <a:xfrm>
              <a:off x="625" y="705"/>
              <a:ext cx="112" cy="417"/>
            </a:xfrm>
            <a:prstGeom prst="rect">
              <a:avLst/>
            </a:prstGeom>
            <a:noFill/>
            <a:ln w="9525">
              <a:noFill/>
              <a:round/>
              <a:headEnd/>
              <a:tailEnd/>
            </a:ln>
          </p:spPr>
        </p:pic>
        <p:pic>
          <p:nvPicPr>
            <p:cNvPr id="27706" name="Picture 36"/>
            <p:cNvPicPr>
              <a:picLocks noChangeArrowheads="1"/>
            </p:cNvPicPr>
            <p:nvPr/>
          </p:nvPicPr>
          <p:blipFill>
            <a:blip r:embed="rId4"/>
            <a:srcRect/>
            <a:stretch>
              <a:fillRect/>
            </a:stretch>
          </p:blipFill>
          <p:spPr bwMode="auto">
            <a:xfrm>
              <a:off x="718" y="586"/>
              <a:ext cx="112" cy="416"/>
            </a:xfrm>
            <a:prstGeom prst="rect">
              <a:avLst/>
            </a:prstGeom>
            <a:noFill/>
            <a:ln w="9525">
              <a:noFill/>
              <a:round/>
              <a:headEnd/>
              <a:tailEnd/>
            </a:ln>
          </p:spPr>
        </p:pic>
        <p:pic>
          <p:nvPicPr>
            <p:cNvPr id="27707" name="Picture 37"/>
            <p:cNvPicPr>
              <a:picLocks noChangeArrowheads="1"/>
            </p:cNvPicPr>
            <p:nvPr/>
          </p:nvPicPr>
          <p:blipFill>
            <a:blip r:embed="rId4"/>
            <a:srcRect/>
            <a:stretch>
              <a:fillRect/>
            </a:stretch>
          </p:blipFill>
          <p:spPr bwMode="auto">
            <a:xfrm>
              <a:off x="814" y="466"/>
              <a:ext cx="112" cy="416"/>
            </a:xfrm>
            <a:prstGeom prst="rect">
              <a:avLst/>
            </a:prstGeom>
            <a:noFill/>
            <a:ln w="9525">
              <a:noFill/>
              <a:round/>
              <a:headEnd/>
              <a:tailEnd/>
            </a:ln>
          </p:spPr>
        </p:pic>
        <p:pic>
          <p:nvPicPr>
            <p:cNvPr id="27708" name="Picture 38"/>
            <p:cNvPicPr>
              <a:picLocks noChangeArrowheads="1"/>
            </p:cNvPicPr>
            <p:nvPr/>
          </p:nvPicPr>
          <p:blipFill>
            <a:blip r:embed="rId4"/>
            <a:srcRect/>
            <a:stretch>
              <a:fillRect/>
            </a:stretch>
          </p:blipFill>
          <p:spPr bwMode="auto">
            <a:xfrm>
              <a:off x="910" y="346"/>
              <a:ext cx="112" cy="416"/>
            </a:xfrm>
            <a:prstGeom prst="rect">
              <a:avLst/>
            </a:prstGeom>
            <a:noFill/>
            <a:ln w="9525">
              <a:noFill/>
              <a:round/>
              <a:headEnd/>
              <a:tailEnd/>
            </a:ln>
          </p:spPr>
        </p:pic>
        <p:pic>
          <p:nvPicPr>
            <p:cNvPr id="27709" name="Picture 39"/>
            <p:cNvPicPr>
              <a:picLocks noChangeArrowheads="1"/>
            </p:cNvPicPr>
            <p:nvPr/>
          </p:nvPicPr>
          <p:blipFill>
            <a:blip r:embed="rId4"/>
            <a:srcRect/>
            <a:stretch>
              <a:fillRect/>
            </a:stretch>
          </p:blipFill>
          <p:spPr bwMode="auto">
            <a:xfrm>
              <a:off x="1006" y="226"/>
              <a:ext cx="112" cy="416"/>
            </a:xfrm>
            <a:prstGeom prst="rect">
              <a:avLst/>
            </a:prstGeom>
            <a:noFill/>
            <a:ln w="9525">
              <a:noFill/>
              <a:round/>
              <a:headEnd/>
              <a:tailEnd/>
            </a:ln>
          </p:spPr>
        </p:pic>
        <p:sp>
          <p:nvSpPr>
            <p:cNvPr id="27710" name="Line 40"/>
            <p:cNvSpPr>
              <a:spLocks noChangeShapeType="1"/>
            </p:cNvSpPr>
            <p:nvPr/>
          </p:nvSpPr>
          <p:spPr bwMode="auto">
            <a:xfrm rot="10800000" flipH="1">
              <a:off x="126" y="218"/>
              <a:ext cx="648" cy="828"/>
            </a:xfrm>
            <a:prstGeom prst="line">
              <a:avLst/>
            </a:prstGeom>
            <a:noFill/>
            <a:ln w="19050">
              <a:solidFill>
                <a:schemeClr val="bg1"/>
              </a:solidFill>
              <a:round/>
              <a:headEnd type="stealth" w="med" len="med"/>
              <a:tailEnd/>
            </a:ln>
          </p:spPr>
          <p:txBody>
            <a:bodyPr lIns="0" tIns="0" rIns="0" bIns="0">
              <a:prstTxWarp prst="textNoShape">
                <a:avLst/>
              </a:prstTxWarp>
            </a:bodyPr>
            <a:lstStyle/>
            <a:p>
              <a:endParaRPr lang="en-US"/>
            </a:p>
          </p:txBody>
        </p:sp>
        <p:sp>
          <p:nvSpPr>
            <p:cNvPr id="27711" name="Line 41"/>
            <p:cNvSpPr>
              <a:spLocks noChangeShapeType="1"/>
            </p:cNvSpPr>
            <p:nvPr/>
          </p:nvSpPr>
          <p:spPr bwMode="auto">
            <a:xfrm flipH="1">
              <a:off x="772" y="216"/>
              <a:ext cx="1051" cy="1"/>
            </a:xfrm>
            <a:prstGeom prst="line">
              <a:avLst/>
            </a:prstGeom>
            <a:noFill/>
            <a:ln w="19050">
              <a:solidFill>
                <a:schemeClr val="bg1"/>
              </a:solidFill>
              <a:round/>
              <a:headEnd type="stealth" w="med" len="med"/>
              <a:tailEnd/>
            </a:ln>
          </p:spPr>
          <p:txBody>
            <a:bodyPr lIns="0" tIns="0" rIns="0" bIns="0">
              <a:prstTxWarp prst="textNoShape">
                <a:avLst/>
              </a:prstTxWarp>
            </a:bodyPr>
            <a:lstStyle/>
            <a:p>
              <a:endParaRPr lang="en-US"/>
            </a:p>
          </p:txBody>
        </p:sp>
        <p:pic>
          <p:nvPicPr>
            <p:cNvPr id="27712" name="Picture 42"/>
            <p:cNvPicPr>
              <a:picLocks noChangeArrowheads="1"/>
            </p:cNvPicPr>
            <p:nvPr/>
          </p:nvPicPr>
          <p:blipFill>
            <a:blip r:embed="rId3"/>
            <a:srcRect/>
            <a:stretch>
              <a:fillRect/>
            </a:stretch>
          </p:blipFill>
          <p:spPr bwMode="auto">
            <a:xfrm rot="10800000">
              <a:off x="879" y="0"/>
              <a:ext cx="88" cy="221"/>
            </a:xfrm>
            <a:prstGeom prst="rect">
              <a:avLst/>
            </a:prstGeom>
            <a:noFill/>
            <a:ln w="9525">
              <a:noFill/>
              <a:round/>
              <a:headEnd/>
              <a:tailEnd/>
            </a:ln>
          </p:spPr>
        </p:pic>
        <p:sp>
          <p:nvSpPr>
            <p:cNvPr id="27713" name="Rectangle 43"/>
            <p:cNvSpPr>
              <a:spLocks/>
            </p:cNvSpPr>
            <p:nvPr/>
          </p:nvSpPr>
          <p:spPr bwMode="auto">
            <a:xfrm>
              <a:off x="36" y="1306"/>
              <a:ext cx="1584" cy="551"/>
            </a:xfrm>
            <a:prstGeom prst="rect">
              <a:avLst/>
            </a:prstGeom>
            <a:noFill/>
            <a:ln w="12700">
              <a:noFill/>
              <a:miter lim="800000"/>
              <a:headEnd/>
              <a:tailEnd/>
            </a:ln>
          </p:spPr>
          <p:txBody>
            <a:bodyPr wrap="none" lIns="0" tIns="0" rIns="57798" bIns="0">
              <a:prstTxWarp prst="textNoShape">
                <a:avLst/>
              </a:prstTxWarp>
              <a:spAutoFit/>
            </a:bodyPr>
            <a:lstStyle/>
            <a:p>
              <a:pPr marL="39688" algn="ctr"/>
              <a:r>
                <a:rPr lang="en-US" sz="2000">
                  <a:solidFill>
                    <a:srgbClr val="000090"/>
                  </a:solidFill>
                  <a:ea typeface="Arial" charset="0"/>
                  <a:cs typeface="Arial" charset="0"/>
                </a:rPr>
                <a:t>4:1 Parallel RX</a:t>
              </a:r>
              <a:br>
                <a:rPr lang="en-US" sz="2000">
                  <a:solidFill>
                    <a:srgbClr val="000090"/>
                  </a:solidFill>
                  <a:ea typeface="Arial" charset="0"/>
                  <a:cs typeface="Arial" charset="0"/>
                </a:rPr>
              </a:br>
              <a:r>
                <a:rPr lang="en-US" sz="2000">
                  <a:solidFill>
                    <a:srgbClr val="000090"/>
                  </a:solidFill>
                  <a:ea typeface="Arial" charset="0"/>
                  <a:cs typeface="Arial" charset="0"/>
                </a:rPr>
                <a:t>(ParRx)</a:t>
              </a:r>
            </a:p>
          </p:txBody>
        </p:sp>
        <p:sp>
          <p:nvSpPr>
            <p:cNvPr id="27714" name="Rectangle 44"/>
            <p:cNvSpPr>
              <a:spLocks/>
            </p:cNvSpPr>
            <p:nvPr/>
          </p:nvSpPr>
          <p:spPr bwMode="auto">
            <a:xfrm>
              <a:off x="1534" y="234"/>
              <a:ext cx="228" cy="152"/>
            </a:xfrm>
            <a:prstGeom prst="rect">
              <a:avLst/>
            </a:prstGeom>
            <a:noFill/>
            <a:ln w="12700">
              <a:noFill/>
              <a:miter lim="800000"/>
              <a:headEnd/>
              <a:tailEnd/>
            </a:ln>
          </p:spPr>
          <p:txBody>
            <a:bodyPr wrap="none" lIns="0" tIns="0" rIns="57798" bIns="0">
              <a:prstTxWarp prst="textNoShape">
                <a:avLst/>
              </a:prstTxWarp>
              <a:spAutoFit/>
            </a:bodyPr>
            <a:lstStyle/>
            <a:p>
              <a:pPr marL="39688"/>
              <a:r>
                <a:rPr lang="en-US" sz="1100">
                  <a:ea typeface="Arial" charset="0"/>
                  <a:cs typeface="Arial" charset="0"/>
                </a:rPr>
                <a:t>Lat</a:t>
              </a:r>
            </a:p>
          </p:txBody>
        </p:sp>
      </p:grpSp>
      <p:grpSp>
        <p:nvGrpSpPr>
          <p:cNvPr id="6" name="Group 45"/>
          <p:cNvGrpSpPr>
            <a:grpSpLocks/>
          </p:cNvGrpSpPr>
          <p:nvPr/>
        </p:nvGrpSpPr>
        <p:grpSpPr bwMode="auto">
          <a:xfrm>
            <a:off x="6313488" y="4141788"/>
            <a:ext cx="1893887" cy="1728787"/>
            <a:chOff x="0" y="0"/>
            <a:chExt cx="1697" cy="1550"/>
          </a:xfrm>
        </p:grpSpPr>
        <p:pic>
          <p:nvPicPr>
            <p:cNvPr id="27665" name="Picture 46"/>
            <p:cNvPicPr>
              <a:picLocks noChangeArrowheads="1"/>
            </p:cNvPicPr>
            <p:nvPr/>
          </p:nvPicPr>
          <p:blipFill>
            <a:blip r:embed="rId4"/>
            <a:srcRect/>
            <a:stretch>
              <a:fillRect/>
            </a:stretch>
          </p:blipFill>
          <p:spPr bwMode="auto">
            <a:xfrm>
              <a:off x="219" y="705"/>
              <a:ext cx="112" cy="417"/>
            </a:xfrm>
            <a:prstGeom prst="rect">
              <a:avLst/>
            </a:prstGeom>
            <a:noFill/>
            <a:ln w="9525">
              <a:noFill/>
              <a:round/>
              <a:headEnd/>
              <a:tailEnd/>
            </a:ln>
          </p:spPr>
        </p:pic>
        <p:pic>
          <p:nvPicPr>
            <p:cNvPr id="27666" name="Picture 47"/>
            <p:cNvPicPr>
              <a:picLocks noChangeArrowheads="1"/>
            </p:cNvPicPr>
            <p:nvPr/>
          </p:nvPicPr>
          <p:blipFill>
            <a:blip r:embed="rId4"/>
            <a:srcRect/>
            <a:stretch>
              <a:fillRect/>
            </a:stretch>
          </p:blipFill>
          <p:spPr bwMode="auto">
            <a:xfrm>
              <a:off x="312" y="586"/>
              <a:ext cx="112" cy="416"/>
            </a:xfrm>
            <a:prstGeom prst="rect">
              <a:avLst/>
            </a:prstGeom>
            <a:noFill/>
            <a:ln w="9525">
              <a:noFill/>
              <a:round/>
              <a:headEnd/>
              <a:tailEnd/>
            </a:ln>
          </p:spPr>
        </p:pic>
        <p:pic>
          <p:nvPicPr>
            <p:cNvPr id="27667" name="Picture 48"/>
            <p:cNvPicPr>
              <a:picLocks noChangeArrowheads="1"/>
            </p:cNvPicPr>
            <p:nvPr/>
          </p:nvPicPr>
          <p:blipFill>
            <a:blip r:embed="rId4"/>
            <a:srcRect/>
            <a:stretch>
              <a:fillRect/>
            </a:stretch>
          </p:blipFill>
          <p:spPr bwMode="auto">
            <a:xfrm>
              <a:off x="408" y="466"/>
              <a:ext cx="112" cy="416"/>
            </a:xfrm>
            <a:prstGeom prst="rect">
              <a:avLst/>
            </a:prstGeom>
            <a:noFill/>
            <a:ln w="9525">
              <a:noFill/>
              <a:round/>
              <a:headEnd/>
              <a:tailEnd/>
            </a:ln>
          </p:spPr>
        </p:pic>
        <p:pic>
          <p:nvPicPr>
            <p:cNvPr id="27668" name="Picture 49"/>
            <p:cNvPicPr>
              <a:picLocks noChangeArrowheads="1"/>
            </p:cNvPicPr>
            <p:nvPr/>
          </p:nvPicPr>
          <p:blipFill>
            <a:blip r:embed="rId4"/>
            <a:srcRect/>
            <a:stretch>
              <a:fillRect/>
            </a:stretch>
          </p:blipFill>
          <p:spPr bwMode="auto">
            <a:xfrm>
              <a:off x="504" y="346"/>
              <a:ext cx="112" cy="416"/>
            </a:xfrm>
            <a:prstGeom prst="rect">
              <a:avLst/>
            </a:prstGeom>
            <a:noFill/>
            <a:ln w="9525">
              <a:noFill/>
              <a:round/>
              <a:headEnd/>
              <a:tailEnd/>
            </a:ln>
          </p:spPr>
        </p:pic>
        <p:pic>
          <p:nvPicPr>
            <p:cNvPr id="27669" name="Picture 50"/>
            <p:cNvPicPr>
              <a:picLocks noChangeArrowheads="1"/>
            </p:cNvPicPr>
            <p:nvPr/>
          </p:nvPicPr>
          <p:blipFill>
            <a:blip r:embed="rId4"/>
            <a:srcRect/>
            <a:stretch>
              <a:fillRect/>
            </a:stretch>
          </p:blipFill>
          <p:spPr bwMode="auto">
            <a:xfrm>
              <a:off x="600" y="226"/>
              <a:ext cx="112" cy="416"/>
            </a:xfrm>
            <a:prstGeom prst="rect">
              <a:avLst/>
            </a:prstGeom>
            <a:noFill/>
            <a:ln w="9525">
              <a:noFill/>
              <a:round/>
              <a:headEnd/>
              <a:tailEnd/>
            </a:ln>
          </p:spPr>
        </p:pic>
        <p:pic>
          <p:nvPicPr>
            <p:cNvPr id="27670" name="Picture 51"/>
            <p:cNvPicPr>
              <a:picLocks noChangeArrowheads="1"/>
            </p:cNvPicPr>
            <p:nvPr/>
          </p:nvPicPr>
          <p:blipFill>
            <a:blip r:embed="rId4"/>
            <a:srcRect/>
            <a:stretch>
              <a:fillRect/>
            </a:stretch>
          </p:blipFill>
          <p:spPr bwMode="auto">
            <a:xfrm>
              <a:off x="315" y="705"/>
              <a:ext cx="112" cy="417"/>
            </a:xfrm>
            <a:prstGeom prst="rect">
              <a:avLst/>
            </a:prstGeom>
            <a:noFill/>
            <a:ln w="9525">
              <a:noFill/>
              <a:round/>
              <a:headEnd/>
              <a:tailEnd/>
            </a:ln>
          </p:spPr>
        </p:pic>
        <p:pic>
          <p:nvPicPr>
            <p:cNvPr id="27671" name="Picture 52"/>
            <p:cNvPicPr>
              <a:picLocks noChangeArrowheads="1"/>
            </p:cNvPicPr>
            <p:nvPr/>
          </p:nvPicPr>
          <p:blipFill>
            <a:blip r:embed="rId4"/>
            <a:srcRect/>
            <a:stretch>
              <a:fillRect/>
            </a:stretch>
          </p:blipFill>
          <p:spPr bwMode="auto">
            <a:xfrm>
              <a:off x="408" y="586"/>
              <a:ext cx="112" cy="416"/>
            </a:xfrm>
            <a:prstGeom prst="rect">
              <a:avLst/>
            </a:prstGeom>
            <a:noFill/>
            <a:ln w="9525">
              <a:noFill/>
              <a:round/>
              <a:headEnd/>
              <a:tailEnd/>
            </a:ln>
          </p:spPr>
        </p:pic>
        <p:pic>
          <p:nvPicPr>
            <p:cNvPr id="27672" name="Picture 53"/>
            <p:cNvPicPr>
              <a:picLocks noChangeArrowheads="1"/>
            </p:cNvPicPr>
            <p:nvPr/>
          </p:nvPicPr>
          <p:blipFill>
            <a:blip r:embed="rId4"/>
            <a:srcRect/>
            <a:stretch>
              <a:fillRect/>
            </a:stretch>
          </p:blipFill>
          <p:spPr bwMode="auto">
            <a:xfrm>
              <a:off x="504" y="466"/>
              <a:ext cx="112" cy="416"/>
            </a:xfrm>
            <a:prstGeom prst="rect">
              <a:avLst/>
            </a:prstGeom>
            <a:noFill/>
            <a:ln w="9525">
              <a:noFill/>
              <a:round/>
              <a:headEnd/>
              <a:tailEnd/>
            </a:ln>
          </p:spPr>
        </p:pic>
        <p:pic>
          <p:nvPicPr>
            <p:cNvPr id="27673" name="Picture 54"/>
            <p:cNvPicPr>
              <a:picLocks noChangeArrowheads="1"/>
            </p:cNvPicPr>
            <p:nvPr/>
          </p:nvPicPr>
          <p:blipFill>
            <a:blip r:embed="rId4"/>
            <a:srcRect/>
            <a:stretch>
              <a:fillRect/>
            </a:stretch>
          </p:blipFill>
          <p:spPr bwMode="auto">
            <a:xfrm>
              <a:off x="600" y="346"/>
              <a:ext cx="112" cy="416"/>
            </a:xfrm>
            <a:prstGeom prst="rect">
              <a:avLst/>
            </a:prstGeom>
            <a:noFill/>
            <a:ln w="9525">
              <a:noFill/>
              <a:round/>
              <a:headEnd/>
              <a:tailEnd/>
            </a:ln>
          </p:spPr>
        </p:pic>
        <p:pic>
          <p:nvPicPr>
            <p:cNvPr id="27674" name="Picture 55"/>
            <p:cNvPicPr>
              <a:picLocks noChangeArrowheads="1"/>
            </p:cNvPicPr>
            <p:nvPr/>
          </p:nvPicPr>
          <p:blipFill>
            <a:blip r:embed="rId4"/>
            <a:srcRect/>
            <a:stretch>
              <a:fillRect/>
            </a:stretch>
          </p:blipFill>
          <p:spPr bwMode="auto">
            <a:xfrm>
              <a:off x="696" y="226"/>
              <a:ext cx="112" cy="416"/>
            </a:xfrm>
            <a:prstGeom prst="rect">
              <a:avLst/>
            </a:prstGeom>
            <a:noFill/>
            <a:ln w="9525">
              <a:noFill/>
              <a:round/>
              <a:headEnd/>
              <a:tailEnd/>
            </a:ln>
          </p:spPr>
        </p:pic>
        <p:pic>
          <p:nvPicPr>
            <p:cNvPr id="27675" name="Picture 56"/>
            <p:cNvPicPr>
              <a:picLocks noChangeArrowheads="1"/>
            </p:cNvPicPr>
            <p:nvPr/>
          </p:nvPicPr>
          <p:blipFill>
            <a:blip r:embed="rId4"/>
            <a:srcRect/>
            <a:stretch>
              <a:fillRect/>
            </a:stretch>
          </p:blipFill>
          <p:spPr bwMode="auto">
            <a:xfrm>
              <a:off x="411" y="705"/>
              <a:ext cx="112" cy="417"/>
            </a:xfrm>
            <a:prstGeom prst="rect">
              <a:avLst/>
            </a:prstGeom>
            <a:noFill/>
            <a:ln w="9525">
              <a:noFill/>
              <a:round/>
              <a:headEnd/>
              <a:tailEnd/>
            </a:ln>
          </p:spPr>
        </p:pic>
        <p:pic>
          <p:nvPicPr>
            <p:cNvPr id="27676" name="Picture 57"/>
            <p:cNvPicPr>
              <a:picLocks noChangeArrowheads="1"/>
            </p:cNvPicPr>
            <p:nvPr/>
          </p:nvPicPr>
          <p:blipFill>
            <a:blip r:embed="rId4"/>
            <a:srcRect/>
            <a:stretch>
              <a:fillRect/>
            </a:stretch>
          </p:blipFill>
          <p:spPr bwMode="auto">
            <a:xfrm>
              <a:off x="504" y="586"/>
              <a:ext cx="112" cy="416"/>
            </a:xfrm>
            <a:prstGeom prst="rect">
              <a:avLst/>
            </a:prstGeom>
            <a:noFill/>
            <a:ln w="9525">
              <a:noFill/>
              <a:round/>
              <a:headEnd/>
              <a:tailEnd/>
            </a:ln>
          </p:spPr>
        </p:pic>
        <p:pic>
          <p:nvPicPr>
            <p:cNvPr id="27677" name="Picture 58"/>
            <p:cNvPicPr>
              <a:picLocks noChangeArrowheads="1"/>
            </p:cNvPicPr>
            <p:nvPr/>
          </p:nvPicPr>
          <p:blipFill>
            <a:blip r:embed="rId4"/>
            <a:srcRect/>
            <a:stretch>
              <a:fillRect/>
            </a:stretch>
          </p:blipFill>
          <p:spPr bwMode="auto">
            <a:xfrm>
              <a:off x="600" y="466"/>
              <a:ext cx="112" cy="416"/>
            </a:xfrm>
            <a:prstGeom prst="rect">
              <a:avLst/>
            </a:prstGeom>
            <a:noFill/>
            <a:ln w="9525">
              <a:noFill/>
              <a:round/>
              <a:headEnd/>
              <a:tailEnd/>
            </a:ln>
          </p:spPr>
        </p:pic>
        <p:pic>
          <p:nvPicPr>
            <p:cNvPr id="27678" name="Picture 59"/>
            <p:cNvPicPr>
              <a:picLocks noChangeArrowheads="1"/>
            </p:cNvPicPr>
            <p:nvPr/>
          </p:nvPicPr>
          <p:blipFill>
            <a:blip r:embed="rId4"/>
            <a:srcRect/>
            <a:stretch>
              <a:fillRect/>
            </a:stretch>
          </p:blipFill>
          <p:spPr bwMode="auto">
            <a:xfrm>
              <a:off x="696" y="346"/>
              <a:ext cx="112" cy="416"/>
            </a:xfrm>
            <a:prstGeom prst="rect">
              <a:avLst/>
            </a:prstGeom>
            <a:noFill/>
            <a:ln w="9525">
              <a:noFill/>
              <a:round/>
              <a:headEnd/>
              <a:tailEnd/>
            </a:ln>
          </p:spPr>
        </p:pic>
        <p:pic>
          <p:nvPicPr>
            <p:cNvPr id="27679" name="Picture 60"/>
            <p:cNvPicPr>
              <a:picLocks noChangeArrowheads="1"/>
            </p:cNvPicPr>
            <p:nvPr/>
          </p:nvPicPr>
          <p:blipFill>
            <a:blip r:embed="rId4"/>
            <a:srcRect/>
            <a:stretch>
              <a:fillRect/>
            </a:stretch>
          </p:blipFill>
          <p:spPr bwMode="auto">
            <a:xfrm>
              <a:off x="792" y="226"/>
              <a:ext cx="112" cy="416"/>
            </a:xfrm>
            <a:prstGeom prst="rect">
              <a:avLst/>
            </a:prstGeom>
            <a:noFill/>
            <a:ln w="9525">
              <a:noFill/>
              <a:round/>
              <a:headEnd/>
              <a:tailEnd/>
            </a:ln>
          </p:spPr>
        </p:pic>
        <p:pic>
          <p:nvPicPr>
            <p:cNvPr id="27680" name="Picture 61"/>
            <p:cNvPicPr>
              <a:picLocks noChangeArrowheads="1"/>
            </p:cNvPicPr>
            <p:nvPr/>
          </p:nvPicPr>
          <p:blipFill>
            <a:blip r:embed="rId4"/>
            <a:srcRect/>
            <a:stretch>
              <a:fillRect/>
            </a:stretch>
          </p:blipFill>
          <p:spPr bwMode="auto">
            <a:xfrm>
              <a:off x="507" y="705"/>
              <a:ext cx="112" cy="417"/>
            </a:xfrm>
            <a:prstGeom prst="rect">
              <a:avLst/>
            </a:prstGeom>
            <a:noFill/>
            <a:ln w="9525">
              <a:noFill/>
              <a:round/>
              <a:headEnd/>
              <a:tailEnd/>
            </a:ln>
          </p:spPr>
        </p:pic>
        <p:pic>
          <p:nvPicPr>
            <p:cNvPr id="27681" name="Picture 62"/>
            <p:cNvPicPr>
              <a:picLocks noChangeArrowheads="1"/>
            </p:cNvPicPr>
            <p:nvPr/>
          </p:nvPicPr>
          <p:blipFill>
            <a:blip r:embed="rId4"/>
            <a:srcRect/>
            <a:stretch>
              <a:fillRect/>
            </a:stretch>
          </p:blipFill>
          <p:spPr bwMode="auto">
            <a:xfrm>
              <a:off x="600" y="586"/>
              <a:ext cx="112" cy="416"/>
            </a:xfrm>
            <a:prstGeom prst="rect">
              <a:avLst/>
            </a:prstGeom>
            <a:noFill/>
            <a:ln w="9525">
              <a:noFill/>
              <a:round/>
              <a:headEnd/>
              <a:tailEnd/>
            </a:ln>
          </p:spPr>
        </p:pic>
        <p:pic>
          <p:nvPicPr>
            <p:cNvPr id="27682" name="Picture 63"/>
            <p:cNvPicPr>
              <a:picLocks noChangeArrowheads="1"/>
            </p:cNvPicPr>
            <p:nvPr/>
          </p:nvPicPr>
          <p:blipFill>
            <a:blip r:embed="rId4"/>
            <a:srcRect/>
            <a:stretch>
              <a:fillRect/>
            </a:stretch>
          </p:blipFill>
          <p:spPr bwMode="auto">
            <a:xfrm>
              <a:off x="696" y="466"/>
              <a:ext cx="112" cy="416"/>
            </a:xfrm>
            <a:prstGeom prst="rect">
              <a:avLst/>
            </a:prstGeom>
            <a:noFill/>
            <a:ln w="9525">
              <a:noFill/>
              <a:round/>
              <a:headEnd/>
              <a:tailEnd/>
            </a:ln>
          </p:spPr>
        </p:pic>
        <p:pic>
          <p:nvPicPr>
            <p:cNvPr id="27683" name="Picture 64"/>
            <p:cNvPicPr>
              <a:picLocks noChangeArrowheads="1"/>
            </p:cNvPicPr>
            <p:nvPr/>
          </p:nvPicPr>
          <p:blipFill>
            <a:blip r:embed="rId4"/>
            <a:srcRect/>
            <a:stretch>
              <a:fillRect/>
            </a:stretch>
          </p:blipFill>
          <p:spPr bwMode="auto">
            <a:xfrm>
              <a:off x="792" y="346"/>
              <a:ext cx="112" cy="416"/>
            </a:xfrm>
            <a:prstGeom prst="rect">
              <a:avLst/>
            </a:prstGeom>
            <a:noFill/>
            <a:ln w="9525">
              <a:noFill/>
              <a:round/>
              <a:headEnd/>
              <a:tailEnd/>
            </a:ln>
          </p:spPr>
        </p:pic>
        <p:pic>
          <p:nvPicPr>
            <p:cNvPr id="27684" name="Picture 65"/>
            <p:cNvPicPr>
              <a:picLocks noChangeArrowheads="1"/>
            </p:cNvPicPr>
            <p:nvPr/>
          </p:nvPicPr>
          <p:blipFill>
            <a:blip r:embed="rId4"/>
            <a:srcRect/>
            <a:stretch>
              <a:fillRect/>
            </a:stretch>
          </p:blipFill>
          <p:spPr bwMode="auto">
            <a:xfrm>
              <a:off x="888" y="226"/>
              <a:ext cx="112" cy="416"/>
            </a:xfrm>
            <a:prstGeom prst="rect">
              <a:avLst/>
            </a:prstGeom>
            <a:noFill/>
            <a:ln w="9525">
              <a:noFill/>
              <a:round/>
              <a:headEnd/>
              <a:tailEnd/>
            </a:ln>
          </p:spPr>
        </p:pic>
        <p:sp>
          <p:nvSpPr>
            <p:cNvPr id="27685" name="Line 66"/>
            <p:cNvSpPr>
              <a:spLocks noChangeShapeType="1"/>
            </p:cNvSpPr>
            <p:nvPr/>
          </p:nvSpPr>
          <p:spPr bwMode="auto">
            <a:xfrm rot="10800000" flipH="1">
              <a:off x="0" y="226"/>
              <a:ext cx="648" cy="828"/>
            </a:xfrm>
            <a:prstGeom prst="line">
              <a:avLst/>
            </a:prstGeom>
            <a:noFill/>
            <a:ln w="19050">
              <a:solidFill>
                <a:schemeClr val="bg1"/>
              </a:solidFill>
              <a:round/>
              <a:headEnd type="stealth" w="med" len="med"/>
              <a:tailEnd/>
            </a:ln>
          </p:spPr>
          <p:txBody>
            <a:bodyPr lIns="0" tIns="0" rIns="0" bIns="0">
              <a:prstTxWarp prst="textNoShape">
                <a:avLst/>
              </a:prstTxWarp>
            </a:bodyPr>
            <a:lstStyle/>
            <a:p>
              <a:endParaRPr lang="en-US"/>
            </a:p>
          </p:txBody>
        </p:sp>
        <p:sp>
          <p:nvSpPr>
            <p:cNvPr id="27686" name="Line 67"/>
            <p:cNvSpPr>
              <a:spLocks noChangeShapeType="1"/>
            </p:cNvSpPr>
            <p:nvPr/>
          </p:nvSpPr>
          <p:spPr bwMode="auto">
            <a:xfrm flipH="1">
              <a:off x="646" y="224"/>
              <a:ext cx="1051" cy="1"/>
            </a:xfrm>
            <a:prstGeom prst="line">
              <a:avLst/>
            </a:prstGeom>
            <a:noFill/>
            <a:ln w="19050">
              <a:solidFill>
                <a:schemeClr val="bg1"/>
              </a:solidFill>
              <a:round/>
              <a:headEnd type="stealth" w="med" len="med"/>
              <a:tailEnd/>
            </a:ln>
          </p:spPr>
          <p:txBody>
            <a:bodyPr lIns="0" tIns="0" rIns="0" bIns="0">
              <a:prstTxWarp prst="textNoShape">
                <a:avLst/>
              </a:prstTxWarp>
            </a:bodyPr>
            <a:lstStyle/>
            <a:p>
              <a:endParaRPr lang="en-US"/>
            </a:p>
          </p:txBody>
        </p:sp>
        <p:pic>
          <p:nvPicPr>
            <p:cNvPr id="27687" name="Picture 68"/>
            <p:cNvPicPr>
              <a:picLocks noChangeArrowheads="1"/>
            </p:cNvPicPr>
            <p:nvPr/>
          </p:nvPicPr>
          <p:blipFill>
            <a:blip r:embed="rId3"/>
            <a:srcRect/>
            <a:stretch>
              <a:fillRect/>
            </a:stretch>
          </p:blipFill>
          <p:spPr bwMode="auto">
            <a:xfrm rot="10800000">
              <a:off x="1305" y="0"/>
              <a:ext cx="88" cy="221"/>
            </a:xfrm>
            <a:prstGeom prst="rect">
              <a:avLst/>
            </a:prstGeom>
            <a:noFill/>
            <a:ln w="9525">
              <a:noFill/>
              <a:round/>
              <a:headEnd/>
              <a:tailEnd/>
            </a:ln>
          </p:spPr>
        </p:pic>
        <p:sp>
          <p:nvSpPr>
            <p:cNvPr id="27688" name="Rectangle 69"/>
            <p:cNvSpPr>
              <a:spLocks/>
            </p:cNvSpPr>
            <p:nvPr/>
          </p:nvSpPr>
          <p:spPr bwMode="auto">
            <a:xfrm>
              <a:off x="408" y="1274"/>
              <a:ext cx="640" cy="276"/>
            </a:xfrm>
            <a:prstGeom prst="rect">
              <a:avLst/>
            </a:prstGeom>
            <a:noFill/>
            <a:ln w="12700">
              <a:noFill/>
              <a:miter lim="800000"/>
              <a:headEnd/>
              <a:tailEnd/>
            </a:ln>
          </p:spPr>
          <p:txBody>
            <a:bodyPr wrap="none" lIns="0" tIns="0" rIns="57798" bIns="0">
              <a:prstTxWarp prst="textNoShape">
                <a:avLst/>
              </a:prstTxWarp>
              <a:spAutoFit/>
            </a:bodyPr>
            <a:lstStyle/>
            <a:p>
              <a:pPr marL="39688"/>
              <a:r>
                <a:rPr lang="en-US" sz="2000">
                  <a:solidFill>
                    <a:srgbClr val="000090"/>
                  </a:solidFill>
                  <a:ea typeface="Arial" charset="0"/>
                  <a:cs typeface="Arial" charset="0"/>
                </a:rPr>
                <a:t>SWEI</a:t>
              </a:r>
            </a:p>
          </p:txBody>
        </p:sp>
        <p:sp>
          <p:nvSpPr>
            <p:cNvPr id="27689" name="Rectangle 70"/>
            <p:cNvSpPr>
              <a:spLocks/>
            </p:cNvSpPr>
            <p:nvPr/>
          </p:nvSpPr>
          <p:spPr bwMode="auto">
            <a:xfrm>
              <a:off x="1408" y="234"/>
              <a:ext cx="228" cy="152"/>
            </a:xfrm>
            <a:prstGeom prst="rect">
              <a:avLst/>
            </a:prstGeom>
            <a:noFill/>
            <a:ln w="12700">
              <a:noFill/>
              <a:miter lim="800000"/>
              <a:headEnd/>
              <a:tailEnd/>
            </a:ln>
          </p:spPr>
          <p:txBody>
            <a:bodyPr wrap="none" lIns="0" tIns="0" rIns="57798" bIns="0">
              <a:prstTxWarp prst="textNoShape">
                <a:avLst/>
              </a:prstTxWarp>
              <a:spAutoFit/>
            </a:bodyPr>
            <a:lstStyle/>
            <a:p>
              <a:pPr marL="39688"/>
              <a:r>
                <a:rPr lang="en-US" sz="1100">
                  <a:ea typeface="Arial" charset="0"/>
                  <a:cs typeface="Arial" charset="0"/>
                </a:rPr>
                <a:t>Lat</a:t>
              </a:r>
            </a:p>
          </p:txBody>
        </p:sp>
      </p:grpSp>
      <p:grpSp>
        <p:nvGrpSpPr>
          <p:cNvPr id="7" name="Group 71"/>
          <p:cNvGrpSpPr>
            <a:grpSpLocks/>
          </p:cNvGrpSpPr>
          <p:nvPr/>
        </p:nvGrpSpPr>
        <p:grpSpPr bwMode="auto">
          <a:xfrm>
            <a:off x="6359525" y="1628775"/>
            <a:ext cx="1527175" cy="1985963"/>
            <a:chOff x="-20" y="0"/>
            <a:chExt cx="1367" cy="1779"/>
          </a:xfrm>
        </p:grpSpPr>
        <p:pic>
          <p:nvPicPr>
            <p:cNvPr id="27660" name="Picture 72"/>
            <p:cNvPicPr>
              <a:picLocks noChangeArrowheads="1"/>
            </p:cNvPicPr>
            <p:nvPr/>
          </p:nvPicPr>
          <p:blipFill>
            <a:blip r:embed="rId3"/>
            <a:srcRect/>
            <a:stretch>
              <a:fillRect/>
            </a:stretch>
          </p:blipFill>
          <p:spPr bwMode="auto">
            <a:xfrm rot="10800000">
              <a:off x="226" y="424"/>
              <a:ext cx="217" cy="544"/>
            </a:xfrm>
            <a:prstGeom prst="rect">
              <a:avLst/>
            </a:prstGeom>
            <a:noFill/>
            <a:ln w="9525">
              <a:noFill/>
              <a:round/>
              <a:headEnd/>
              <a:tailEnd/>
            </a:ln>
          </p:spPr>
        </p:pic>
        <p:pic>
          <p:nvPicPr>
            <p:cNvPr id="27661" name="Picture 73"/>
            <p:cNvPicPr>
              <a:picLocks noChangeArrowheads="1"/>
            </p:cNvPicPr>
            <p:nvPr/>
          </p:nvPicPr>
          <p:blipFill>
            <a:blip r:embed="rId3"/>
            <a:srcRect/>
            <a:stretch>
              <a:fillRect/>
            </a:stretch>
          </p:blipFill>
          <p:spPr bwMode="auto">
            <a:xfrm rot="10800000">
              <a:off x="722" y="0"/>
              <a:ext cx="217" cy="544"/>
            </a:xfrm>
            <a:prstGeom prst="rect">
              <a:avLst/>
            </a:prstGeom>
            <a:noFill/>
            <a:ln w="9525">
              <a:noFill/>
              <a:round/>
              <a:headEnd/>
              <a:tailEnd/>
            </a:ln>
          </p:spPr>
        </p:pic>
        <p:sp>
          <p:nvSpPr>
            <p:cNvPr id="27662" name="Rectangle 74"/>
            <p:cNvSpPr>
              <a:spLocks/>
            </p:cNvSpPr>
            <p:nvPr/>
          </p:nvSpPr>
          <p:spPr bwMode="auto">
            <a:xfrm>
              <a:off x="-20" y="1228"/>
              <a:ext cx="1367" cy="551"/>
            </a:xfrm>
            <a:prstGeom prst="rect">
              <a:avLst/>
            </a:prstGeom>
            <a:noFill/>
            <a:ln w="12700">
              <a:noFill/>
              <a:miter lim="800000"/>
              <a:headEnd/>
              <a:tailEnd/>
            </a:ln>
          </p:spPr>
          <p:txBody>
            <a:bodyPr wrap="none" lIns="0" tIns="0" rIns="57798" bIns="0">
              <a:prstTxWarp prst="textNoShape">
                <a:avLst/>
              </a:prstTxWarp>
              <a:spAutoFit/>
            </a:bodyPr>
            <a:lstStyle/>
            <a:p>
              <a:pPr marL="39688" algn="ctr"/>
              <a:r>
                <a:rPr lang="en-US" sz="2000">
                  <a:solidFill>
                    <a:srgbClr val="000090"/>
                  </a:solidFill>
                  <a:ea typeface="Arial" charset="0"/>
                  <a:cs typeface="Arial" charset="0"/>
                </a:rPr>
                <a:t>Double F/1.5</a:t>
              </a:r>
            </a:p>
            <a:p>
              <a:pPr marL="39688" algn="ctr"/>
              <a:r>
                <a:rPr lang="en-US" sz="2000">
                  <a:solidFill>
                    <a:srgbClr val="000090"/>
                  </a:solidFill>
                  <a:ea typeface="Arial" charset="0"/>
                  <a:cs typeface="Arial" charset="0"/>
                </a:rPr>
                <a:t>(DP)</a:t>
              </a:r>
            </a:p>
          </p:txBody>
        </p:sp>
        <p:sp>
          <p:nvSpPr>
            <p:cNvPr id="27663" name="Line 75"/>
            <p:cNvSpPr>
              <a:spLocks noChangeShapeType="1"/>
            </p:cNvSpPr>
            <p:nvPr/>
          </p:nvSpPr>
          <p:spPr bwMode="auto">
            <a:xfrm rot="10800000" flipH="1">
              <a:off x="329" y="540"/>
              <a:ext cx="504" cy="424"/>
            </a:xfrm>
            <a:prstGeom prst="line">
              <a:avLst/>
            </a:prstGeom>
            <a:noFill/>
            <a:ln w="19050">
              <a:solidFill>
                <a:schemeClr val="bg1"/>
              </a:solidFill>
              <a:round/>
              <a:headEnd/>
              <a:tailEnd/>
            </a:ln>
          </p:spPr>
          <p:txBody>
            <a:bodyPr lIns="0" tIns="0" rIns="0" bIns="0">
              <a:prstTxWarp prst="textNoShape">
                <a:avLst/>
              </a:prstTxWarp>
            </a:bodyPr>
            <a:lstStyle/>
            <a:p>
              <a:endParaRPr lang="en-US"/>
            </a:p>
          </p:txBody>
        </p:sp>
        <p:sp>
          <p:nvSpPr>
            <p:cNvPr id="27664" name="Rectangle 76"/>
            <p:cNvSpPr>
              <a:spLocks/>
            </p:cNvSpPr>
            <p:nvPr/>
          </p:nvSpPr>
          <p:spPr bwMode="auto">
            <a:xfrm>
              <a:off x="625" y="716"/>
              <a:ext cx="176" cy="152"/>
            </a:xfrm>
            <a:prstGeom prst="rect">
              <a:avLst/>
            </a:prstGeom>
            <a:solidFill>
              <a:schemeClr val="bg1"/>
            </a:solidFill>
            <a:ln w="12700">
              <a:noFill/>
              <a:miter lim="800000"/>
              <a:headEnd/>
              <a:tailEnd/>
            </a:ln>
          </p:spPr>
          <p:txBody>
            <a:bodyPr wrap="none" lIns="0" tIns="0" rIns="57798" bIns="0">
              <a:prstTxWarp prst="textNoShape">
                <a:avLst/>
              </a:prstTxWarp>
              <a:spAutoFit/>
            </a:bodyPr>
            <a:lstStyle/>
            <a:p>
              <a:pPr marL="39688"/>
              <a:r>
                <a:rPr lang="en-US" sz="1100">
                  <a:ea typeface="Arial" charset="0"/>
                  <a:cs typeface="Arial" charset="0"/>
                </a:rPr>
                <a:t>∆t</a:t>
              </a:r>
            </a:p>
          </p:txBody>
        </p:sp>
      </p:grpSp>
      <p:sp>
        <p:nvSpPr>
          <p:cNvPr id="50253" name="Rectangle 77"/>
          <p:cNvSpPr>
            <a:spLocks/>
          </p:cNvSpPr>
          <p:nvPr/>
        </p:nvSpPr>
        <p:spPr bwMode="auto">
          <a:xfrm>
            <a:off x="268288" y="3724275"/>
            <a:ext cx="2271712" cy="276225"/>
          </a:xfrm>
          <a:prstGeom prst="rect">
            <a:avLst/>
          </a:prstGeom>
          <a:noFill/>
          <a:ln w="12700">
            <a:noFill/>
            <a:miter lim="800000"/>
            <a:headEnd/>
            <a:tailEnd/>
          </a:ln>
        </p:spPr>
        <p:txBody>
          <a:bodyPr wrap="none" lIns="0" tIns="0" rIns="40638" bIns="0">
            <a:prstTxWarp prst="textNoShape">
              <a:avLst/>
            </a:prstTxWarp>
            <a:spAutoFit/>
          </a:bodyPr>
          <a:lstStyle/>
          <a:p>
            <a:pPr marL="268288" indent="-239713">
              <a:spcBef>
                <a:spcPts val="550"/>
              </a:spcBef>
              <a:buClr>
                <a:srgbClr val="909090"/>
              </a:buClr>
              <a:buSzPct val="100000"/>
              <a:buFont typeface="Arial" charset="0"/>
              <a:buChar char="•"/>
            </a:pPr>
            <a:r>
              <a:rPr lang="en-US">
                <a:solidFill>
                  <a:srgbClr val="335FB7"/>
                </a:solidFill>
                <a:ea typeface="Arial" charset="0"/>
                <a:cs typeface="Arial" charset="0"/>
              </a:rPr>
              <a:t>3 Types of Tracking</a:t>
            </a:r>
          </a:p>
        </p:txBody>
      </p:sp>
      <p:sp>
        <p:nvSpPr>
          <p:cNvPr id="50254" name="Rectangle 78"/>
          <p:cNvSpPr>
            <a:spLocks/>
          </p:cNvSpPr>
          <p:nvPr/>
        </p:nvSpPr>
        <p:spPr bwMode="auto">
          <a:xfrm>
            <a:off x="268288" y="6197600"/>
            <a:ext cx="3490912" cy="276225"/>
          </a:xfrm>
          <a:prstGeom prst="rect">
            <a:avLst/>
          </a:prstGeom>
          <a:noFill/>
          <a:ln w="12700">
            <a:noFill/>
            <a:miter lim="800000"/>
            <a:headEnd/>
            <a:tailEnd/>
          </a:ln>
        </p:spPr>
        <p:txBody>
          <a:bodyPr wrap="none" lIns="0" tIns="0" rIns="40638" bIns="0">
            <a:prstTxWarp prst="textNoShape">
              <a:avLst/>
            </a:prstTxWarp>
            <a:spAutoFit/>
          </a:bodyPr>
          <a:lstStyle/>
          <a:p>
            <a:pPr marL="268288" indent="-239713">
              <a:spcBef>
                <a:spcPts val="550"/>
              </a:spcBef>
              <a:buClr>
                <a:srgbClr val="909090"/>
              </a:buClr>
              <a:buSzPct val="100000"/>
              <a:buFont typeface="Arial" charset="0"/>
              <a:buChar char="•"/>
            </a:pPr>
            <a:r>
              <a:rPr lang="en-US">
                <a:solidFill>
                  <a:srgbClr val="335FB7"/>
                </a:solidFill>
                <a:ea typeface="Arial" charset="0"/>
                <a:cs typeface="Arial" charset="0"/>
              </a:rPr>
              <a:t>Combine for 9 Total Sequences</a:t>
            </a:r>
          </a:p>
        </p:txBody>
      </p:sp>
      <p:sp>
        <p:nvSpPr>
          <p:cNvPr id="50255" name="Rectangle 79"/>
          <p:cNvSpPr>
            <a:spLocks/>
          </p:cNvSpPr>
          <p:nvPr/>
        </p:nvSpPr>
        <p:spPr bwMode="auto">
          <a:xfrm>
            <a:off x="268288" y="1660525"/>
            <a:ext cx="2400300" cy="277813"/>
          </a:xfrm>
          <a:prstGeom prst="rect">
            <a:avLst/>
          </a:prstGeom>
          <a:noFill/>
          <a:ln w="12700">
            <a:noFill/>
            <a:miter lim="800000"/>
            <a:headEnd/>
            <a:tailEnd/>
          </a:ln>
        </p:spPr>
        <p:txBody>
          <a:bodyPr wrap="none" lIns="0" tIns="0" rIns="40638" bIns="0">
            <a:prstTxWarp prst="textNoShape">
              <a:avLst/>
            </a:prstTxWarp>
            <a:spAutoFit/>
          </a:bodyPr>
          <a:lstStyle/>
          <a:p>
            <a:pPr marL="268288" indent="-239713">
              <a:spcBef>
                <a:spcPts val="550"/>
              </a:spcBef>
              <a:buClr>
                <a:srgbClr val="909090"/>
              </a:buClr>
              <a:buSzPct val="100000"/>
              <a:buFont typeface="Arial" charset="0"/>
              <a:buChar char="•"/>
            </a:pPr>
            <a:r>
              <a:rPr lang="en-US">
                <a:solidFill>
                  <a:srgbClr val="335FB7"/>
                </a:solidFill>
                <a:ea typeface="Arial" charset="0"/>
                <a:cs typeface="Arial" charset="0"/>
              </a:rPr>
              <a:t>3 Types of Excitation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2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02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50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53" grpId="0" autoUpdateAnimBg="0"/>
      <p:bldP spid="50254" grpId="0" autoUpdateAnimBg="0"/>
      <p:bldP spid="50255" grpId="0" autoUpdateAnimBg="0"/>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algn="ctr"/>
            <a:r>
              <a:rPr lang="en-US" sz="2800" dirty="0" smtClean="0">
                <a:solidFill>
                  <a:srgbClr val="000090"/>
                </a:solidFill>
                <a:latin typeface="Arial" charset="0"/>
                <a:ea typeface="Arial" charset="0"/>
                <a:cs typeface="Arial" charset="0"/>
              </a:rPr>
              <a:t>ROC</a:t>
            </a:r>
          </a:p>
        </p:txBody>
      </p:sp>
      <p:pic>
        <p:nvPicPr>
          <p:cNvPr id="34819" name="Content Placeholder 5" descr="Phantom_box_Allloc.pdf"/>
          <p:cNvPicPr>
            <a:picLocks noGrp="1" noChangeAspect="1"/>
          </p:cNvPicPr>
          <p:nvPr>
            <p:ph idx="1"/>
          </p:nvPr>
        </p:nvPicPr>
        <p:blipFill>
          <a:blip r:embed="rId2"/>
          <a:srcRect l="-11823" r="-11823"/>
          <a:stretch>
            <a:fillRect/>
          </a:stretch>
        </p:blipFill>
        <p:spPr>
          <a:xfrm>
            <a:off x="609600" y="1676400"/>
            <a:ext cx="7770813" cy="4999038"/>
          </a:xfrm>
        </p:spPr>
      </p:pic>
      <p:sp>
        <p:nvSpPr>
          <p:cNvPr id="34820" name="TextBox 6"/>
          <p:cNvSpPr txBox="1">
            <a:spLocks noChangeArrowheads="1"/>
          </p:cNvSpPr>
          <p:nvPr/>
        </p:nvSpPr>
        <p:spPr bwMode="auto">
          <a:xfrm>
            <a:off x="7804150" y="5732463"/>
            <a:ext cx="1339850" cy="588962"/>
          </a:xfrm>
          <a:prstGeom prst="rect">
            <a:avLst/>
          </a:prstGeom>
          <a:noFill/>
          <a:ln w="9525">
            <a:noFill/>
            <a:miter lim="800000"/>
            <a:headEnd/>
            <a:tailEnd/>
          </a:ln>
        </p:spPr>
        <p:txBody>
          <a:bodyPr lIns="64291" tIns="32146" rIns="64291" bIns="32146">
            <a:prstTxWarp prst="textNoShape">
              <a:avLst/>
            </a:prstTxWarp>
            <a:spAutoFit/>
          </a:bodyPr>
          <a:lstStyle/>
          <a:p>
            <a:pPr>
              <a:tabLst>
                <a:tab pos="320675" algn="l"/>
              </a:tabLst>
            </a:pPr>
            <a:r>
              <a:rPr lang="en-US" sz="1700">
                <a:solidFill>
                  <a:srgbClr val="000000"/>
                </a:solidFill>
              </a:rPr>
              <a:t>**	p&lt;0.02</a:t>
            </a:r>
          </a:p>
          <a:p>
            <a:pPr>
              <a:tabLst>
                <a:tab pos="320675" algn="l"/>
              </a:tabLst>
            </a:pPr>
            <a:r>
              <a:rPr lang="en-US" sz="1700">
                <a:solidFill>
                  <a:srgbClr val="000000"/>
                </a:solidFill>
              </a:rPr>
              <a:t>*** 	p&lt;0.005</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533400" y="2057400"/>
            <a:ext cx="7924800" cy="531813"/>
          </a:xfrm>
        </p:spPr>
        <p:txBody>
          <a:bodyPr/>
          <a:lstStyle/>
          <a:p>
            <a:pPr marL="381000" indent="-381000">
              <a:defRPr/>
            </a:pPr>
            <a:r>
              <a:rPr lang="en-US" sz="2800" dirty="0" smtClean="0">
                <a:solidFill>
                  <a:srgbClr val="000090"/>
                </a:solidFill>
                <a:effectLst>
                  <a:outerShdw blurRad="38100" dist="38100" dir="2700000" algn="tl">
                    <a:srgbClr val="DDDDDD"/>
                  </a:outerShdw>
                </a:effectLst>
                <a:latin typeface="Arial" charset="0"/>
                <a:ea typeface="Arial" charset="0"/>
                <a:cs typeface="Arial" charset="0"/>
              </a:rPr>
              <a:t>           </a:t>
            </a:r>
            <a:endParaRPr lang="en-US" sz="2800" dirty="0" smtClean="0">
              <a:solidFill>
                <a:srgbClr val="000090"/>
              </a:solidFill>
              <a:effectLst>
                <a:outerShdw blurRad="38100" dist="38100" dir="2700000" algn="tl">
                  <a:srgbClr val="DDDDDD"/>
                </a:outerShdw>
              </a:effectLst>
              <a:ea typeface="ＭＳ Ｐゴシック" charset="-128"/>
              <a:cs typeface="ＭＳ Ｐゴシック" charset="-128"/>
            </a:endParaRPr>
          </a:p>
        </p:txBody>
      </p:sp>
      <p:cxnSp>
        <p:nvCxnSpPr>
          <p:cNvPr id="38915"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5" name="Text Box 26"/>
          <p:cNvSpPr txBox="1">
            <a:spLocks noChangeArrowheads="1"/>
          </p:cNvSpPr>
          <p:nvPr/>
        </p:nvSpPr>
        <p:spPr bwMode="auto">
          <a:xfrm>
            <a:off x="381000" y="1752600"/>
            <a:ext cx="3429000" cy="1016000"/>
          </a:xfrm>
          <a:prstGeom prst="rect">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a:prstTxWarp prst="textNoShape">
              <a:avLst/>
            </a:prstTxWarp>
            <a:spAutoFit/>
          </a:bodyPr>
          <a:lstStyle/>
          <a:p>
            <a:pPr>
              <a:defRPr/>
            </a:pPr>
            <a:r>
              <a:rPr lang="en-US" sz="2000" b="1" dirty="0">
                <a:solidFill>
                  <a:srgbClr val="FF0066"/>
                </a:solidFill>
              </a:rPr>
              <a:t>  A</a:t>
            </a:r>
            <a:r>
              <a:rPr lang="en-US" sz="2000" b="1" dirty="0">
                <a:solidFill>
                  <a:srgbClr val="000099"/>
                </a:solidFill>
              </a:rPr>
              <a:t>cquisition</a:t>
            </a:r>
            <a:r>
              <a:rPr lang="en-US" sz="2000" b="1" dirty="0">
                <a:solidFill>
                  <a:srgbClr val="FF0066"/>
                </a:solidFill>
              </a:rPr>
              <a:t> S</a:t>
            </a:r>
            <a:r>
              <a:rPr lang="en-US" sz="2000" b="1" dirty="0">
                <a:solidFill>
                  <a:srgbClr val="000099"/>
                </a:solidFill>
              </a:rPr>
              <a:t>cheme</a:t>
            </a:r>
          </a:p>
          <a:p>
            <a:pPr>
              <a:defRPr/>
            </a:pPr>
            <a:r>
              <a:rPr lang="en-US" sz="2000" b="1" dirty="0">
                <a:solidFill>
                  <a:srgbClr val="FF0000"/>
                </a:solidFill>
              </a:rPr>
              <a:t>  (Imaging Parameters)</a:t>
            </a:r>
          </a:p>
          <a:p>
            <a:pPr>
              <a:defRPr/>
            </a:pPr>
            <a:endParaRPr lang="en-US" sz="2000" b="1" dirty="0">
              <a:solidFill>
                <a:srgbClr val="000099"/>
              </a:solidFill>
            </a:endParaRPr>
          </a:p>
        </p:txBody>
      </p:sp>
      <p:grpSp>
        <p:nvGrpSpPr>
          <p:cNvPr id="38917" name="Group 17"/>
          <p:cNvGrpSpPr>
            <a:grpSpLocks/>
          </p:cNvGrpSpPr>
          <p:nvPr/>
        </p:nvGrpSpPr>
        <p:grpSpPr bwMode="auto">
          <a:xfrm>
            <a:off x="4495800" y="3429000"/>
            <a:ext cx="4191000" cy="1371600"/>
            <a:chOff x="1296" y="1296"/>
            <a:chExt cx="1776" cy="576"/>
          </a:xfrm>
        </p:grpSpPr>
        <p:pic>
          <p:nvPicPr>
            <p:cNvPr id="38929" name="Picture 18"/>
            <p:cNvPicPr>
              <a:picLocks noChangeAspect="1" noChangeArrowheads="1"/>
            </p:cNvPicPr>
            <p:nvPr/>
          </p:nvPicPr>
          <p:blipFill>
            <a:blip r:embed="rId2"/>
            <a:srcRect/>
            <a:stretch>
              <a:fillRect/>
            </a:stretch>
          </p:blipFill>
          <p:spPr bwMode="auto">
            <a:xfrm>
              <a:off x="1296" y="1296"/>
              <a:ext cx="543" cy="576"/>
            </a:xfrm>
            <a:prstGeom prst="rect">
              <a:avLst/>
            </a:prstGeom>
            <a:noFill/>
            <a:ln w="9525">
              <a:noFill/>
              <a:miter lim="800000"/>
              <a:headEnd/>
              <a:tailEnd/>
            </a:ln>
          </p:spPr>
        </p:pic>
        <p:pic>
          <p:nvPicPr>
            <p:cNvPr id="38930" name="Picture 19"/>
            <p:cNvPicPr>
              <a:picLocks noChangeAspect="1" noChangeArrowheads="1"/>
            </p:cNvPicPr>
            <p:nvPr/>
          </p:nvPicPr>
          <p:blipFill>
            <a:blip r:embed="rId3"/>
            <a:srcRect/>
            <a:stretch>
              <a:fillRect/>
            </a:stretch>
          </p:blipFill>
          <p:spPr bwMode="auto">
            <a:xfrm>
              <a:off x="1920" y="1296"/>
              <a:ext cx="562" cy="576"/>
            </a:xfrm>
            <a:prstGeom prst="rect">
              <a:avLst/>
            </a:prstGeom>
            <a:noFill/>
            <a:ln w="9525">
              <a:noFill/>
              <a:miter lim="800000"/>
              <a:headEnd/>
              <a:tailEnd/>
            </a:ln>
          </p:spPr>
        </p:pic>
        <p:pic>
          <p:nvPicPr>
            <p:cNvPr id="38931" name="Picture 20"/>
            <p:cNvPicPr>
              <a:picLocks noChangeAspect="1" noChangeArrowheads="1"/>
            </p:cNvPicPr>
            <p:nvPr/>
          </p:nvPicPr>
          <p:blipFill>
            <a:blip r:embed="rId4"/>
            <a:srcRect/>
            <a:stretch>
              <a:fillRect/>
            </a:stretch>
          </p:blipFill>
          <p:spPr bwMode="auto">
            <a:xfrm>
              <a:off x="2544" y="1296"/>
              <a:ext cx="528" cy="570"/>
            </a:xfrm>
            <a:prstGeom prst="rect">
              <a:avLst/>
            </a:prstGeom>
            <a:noFill/>
            <a:ln w="9525">
              <a:noFill/>
              <a:miter lim="800000"/>
              <a:headEnd/>
              <a:tailEnd/>
            </a:ln>
          </p:spPr>
        </p:pic>
      </p:grpSp>
      <p:sp>
        <p:nvSpPr>
          <p:cNvPr id="11" name="Text Box 26"/>
          <p:cNvSpPr txBox="1">
            <a:spLocks noChangeArrowheads="1"/>
          </p:cNvSpPr>
          <p:nvPr/>
        </p:nvSpPr>
        <p:spPr bwMode="auto">
          <a:xfrm>
            <a:off x="381000" y="3429000"/>
            <a:ext cx="3429000" cy="708025"/>
          </a:xfrm>
          <a:prstGeom prst="rect">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a:prstTxWarp prst="textNoShape">
              <a:avLst/>
            </a:prstTxWarp>
            <a:spAutoFit/>
          </a:bodyPr>
          <a:lstStyle/>
          <a:p>
            <a:pPr>
              <a:defRPr/>
            </a:pPr>
            <a:r>
              <a:rPr lang="en-US" sz="2000" b="1" dirty="0">
                <a:solidFill>
                  <a:srgbClr val="FF0000"/>
                </a:solidFill>
              </a:rPr>
              <a:t>  N</a:t>
            </a:r>
            <a:r>
              <a:rPr lang="en-US" sz="2000" b="1" dirty="0">
                <a:solidFill>
                  <a:srgbClr val="000090"/>
                </a:solidFill>
              </a:rPr>
              <a:t>oisy</a:t>
            </a:r>
            <a:r>
              <a:rPr lang="en-US" sz="2000" b="1" dirty="0">
                <a:solidFill>
                  <a:srgbClr val="FF0000"/>
                </a:solidFill>
              </a:rPr>
              <a:t>  I</a:t>
            </a:r>
            <a:r>
              <a:rPr lang="en-US" sz="2000" b="1" dirty="0">
                <a:solidFill>
                  <a:srgbClr val="000090"/>
                </a:solidFill>
              </a:rPr>
              <a:t>mages</a:t>
            </a:r>
          </a:p>
          <a:p>
            <a:pPr>
              <a:defRPr/>
            </a:pPr>
            <a:endParaRPr lang="en-US" sz="2000" b="1" dirty="0">
              <a:solidFill>
                <a:srgbClr val="000090"/>
              </a:solidFill>
            </a:endParaRPr>
          </a:p>
        </p:txBody>
      </p:sp>
      <p:sp>
        <p:nvSpPr>
          <p:cNvPr id="12" name="Text Box 26"/>
          <p:cNvSpPr txBox="1">
            <a:spLocks noChangeArrowheads="1"/>
          </p:cNvSpPr>
          <p:nvPr/>
        </p:nvSpPr>
        <p:spPr bwMode="auto">
          <a:xfrm>
            <a:off x="381000" y="4953000"/>
            <a:ext cx="3429000" cy="708025"/>
          </a:xfrm>
          <a:prstGeom prst="rect">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a:prstTxWarp prst="textNoShape">
              <a:avLst/>
            </a:prstTxWarp>
            <a:spAutoFit/>
          </a:bodyPr>
          <a:lstStyle/>
          <a:p>
            <a:pPr>
              <a:defRPr/>
            </a:pPr>
            <a:r>
              <a:rPr lang="en-US" sz="2000" b="1" dirty="0">
                <a:solidFill>
                  <a:srgbClr val="FF0000"/>
                </a:solidFill>
              </a:rPr>
              <a:t>  I</a:t>
            </a:r>
            <a:r>
              <a:rPr lang="en-US" sz="2000" b="1" dirty="0">
                <a:solidFill>
                  <a:srgbClr val="000090"/>
                </a:solidFill>
              </a:rPr>
              <a:t>mages  </a:t>
            </a:r>
            <a:r>
              <a:rPr lang="en-US" sz="2000" b="1" dirty="0">
                <a:solidFill>
                  <a:srgbClr val="FF0000"/>
                </a:solidFill>
              </a:rPr>
              <a:t>R</a:t>
            </a:r>
            <a:r>
              <a:rPr lang="en-US" sz="2000" b="1" dirty="0">
                <a:solidFill>
                  <a:srgbClr val="000090"/>
                </a:solidFill>
              </a:rPr>
              <a:t>econstruction</a:t>
            </a:r>
          </a:p>
          <a:p>
            <a:pPr>
              <a:defRPr/>
            </a:pPr>
            <a:endParaRPr lang="en-US" sz="2000" b="1" dirty="0">
              <a:solidFill>
                <a:srgbClr val="000090"/>
              </a:solidFill>
            </a:endParaRPr>
          </a:p>
        </p:txBody>
      </p:sp>
      <p:pic>
        <p:nvPicPr>
          <p:cNvPr id="38920" name="Picture 22"/>
          <p:cNvPicPr>
            <a:picLocks noChangeAspect="1" noChangeArrowheads="1"/>
          </p:cNvPicPr>
          <p:nvPr/>
        </p:nvPicPr>
        <p:blipFill>
          <a:blip r:embed="rId5"/>
          <a:srcRect/>
          <a:stretch>
            <a:fillRect/>
          </a:stretch>
        </p:blipFill>
        <p:spPr bwMode="auto">
          <a:xfrm>
            <a:off x="4495800" y="4953000"/>
            <a:ext cx="1295400" cy="1447800"/>
          </a:xfrm>
          <a:prstGeom prst="rect">
            <a:avLst/>
          </a:prstGeom>
          <a:noFill/>
          <a:ln w="9525">
            <a:noFill/>
            <a:miter lim="800000"/>
            <a:headEnd/>
            <a:tailEnd/>
          </a:ln>
        </p:spPr>
      </p:pic>
      <p:grpSp>
        <p:nvGrpSpPr>
          <p:cNvPr id="38921" name="Group 23"/>
          <p:cNvGrpSpPr>
            <a:grpSpLocks/>
          </p:cNvGrpSpPr>
          <p:nvPr/>
        </p:nvGrpSpPr>
        <p:grpSpPr bwMode="auto">
          <a:xfrm>
            <a:off x="5943600" y="4953000"/>
            <a:ext cx="1295400" cy="1371600"/>
            <a:chOff x="2880" y="1248"/>
            <a:chExt cx="2736" cy="2480"/>
          </a:xfrm>
        </p:grpSpPr>
        <p:pic>
          <p:nvPicPr>
            <p:cNvPr id="38925" name="Picture 24" descr="cingulate1"/>
            <p:cNvPicPr>
              <a:picLocks noChangeAspect="1" noChangeArrowheads="1"/>
            </p:cNvPicPr>
            <p:nvPr/>
          </p:nvPicPr>
          <p:blipFill>
            <a:blip r:embed="rId6">
              <a:lum bright="12000" contrast="22000"/>
            </a:blip>
            <a:srcRect l="22023" t="23224" r="18452" b="10541"/>
            <a:stretch>
              <a:fillRect/>
            </a:stretch>
          </p:blipFill>
          <p:spPr bwMode="auto">
            <a:xfrm>
              <a:off x="2880" y="1248"/>
              <a:ext cx="2736" cy="2480"/>
            </a:xfrm>
            <a:prstGeom prst="rect">
              <a:avLst/>
            </a:prstGeom>
            <a:noFill/>
            <a:ln w="38100">
              <a:solidFill>
                <a:srgbClr val="000000"/>
              </a:solidFill>
              <a:miter lim="800000"/>
              <a:headEnd/>
              <a:tailEnd/>
            </a:ln>
          </p:spPr>
        </p:pic>
        <p:sp>
          <p:nvSpPr>
            <p:cNvPr id="38926" name="AutoShape 25"/>
            <p:cNvSpPr>
              <a:spLocks noChangeArrowheads="1"/>
            </p:cNvSpPr>
            <p:nvPr/>
          </p:nvSpPr>
          <p:spPr bwMode="auto">
            <a:xfrm>
              <a:off x="4139" y="1620"/>
              <a:ext cx="218" cy="263"/>
            </a:xfrm>
            <a:prstGeom prst="downArrow">
              <a:avLst>
                <a:gd name="adj1" fmla="val 50000"/>
                <a:gd name="adj2" fmla="val 30161"/>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38927" name="AutoShape 26"/>
            <p:cNvSpPr>
              <a:spLocks noChangeArrowheads="1"/>
            </p:cNvSpPr>
            <p:nvPr/>
          </p:nvSpPr>
          <p:spPr bwMode="auto">
            <a:xfrm>
              <a:off x="3044" y="2098"/>
              <a:ext cx="274" cy="206"/>
            </a:xfrm>
            <a:prstGeom prst="rightArrow">
              <a:avLst>
                <a:gd name="adj1" fmla="val 50000"/>
                <a:gd name="adj2" fmla="val 33252"/>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38928" name="AutoShape 27"/>
            <p:cNvSpPr>
              <a:spLocks noChangeArrowheads="1"/>
            </p:cNvSpPr>
            <p:nvPr/>
          </p:nvSpPr>
          <p:spPr bwMode="auto">
            <a:xfrm>
              <a:off x="5288" y="2098"/>
              <a:ext cx="280" cy="211"/>
            </a:xfrm>
            <a:prstGeom prst="leftArrow">
              <a:avLst>
                <a:gd name="adj1" fmla="val 50000"/>
                <a:gd name="adj2" fmla="val 33175"/>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grpSp>
      <p:pic>
        <p:nvPicPr>
          <p:cNvPr id="38922" name="Picture 5" descr="figExFib-2"/>
          <p:cNvPicPr>
            <a:picLocks noChangeAspect="1" noChangeArrowheads="1"/>
          </p:cNvPicPr>
          <p:nvPr/>
        </p:nvPicPr>
        <p:blipFill>
          <a:blip r:embed="rId7"/>
          <a:srcRect l="15298" t="24553" r="13747" b="21678"/>
          <a:stretch>
            <a:fillRect/>
          </a:stretch>
        </p:blipFill>
        <p:spPr bwMode="auto">
          <a:xfrm>
            <a:off x="7391400" y="4876800"/>
            <a:ext cx="1295400" cy="1450975"/>
          </a:xfrm>
          <a:prstGeom prst="rect">
            <a:avLst/>
          </a:prstGeom>
          <a:noFill/>
          <a:ln w="9525">
            <a:noFill/>
            <a:miter lim="800000"/>
            <a:headEnd/>
            <a:tailEnd/>
          </a:ln>
        </p:spPr>
      </p:pic>
      <p:sp>
        <p:nvSpPr>
          <p:cNvPr id="38923" name="Text Box 28"/>
          <p:cNvSpPr txBox="1">
            <a:spLocks noChangeArrowheads="1"/>
          </p:cNvSpPr>
          <p:nvPr/>
        </p:nvSpPr>
        <p:spPr bwMode="auto">
          <a:xfrm>
            <a:off x="4800600" y="3124200"/>
            <a:ext cx="3392488" cy="366713"/>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altLang="zh-CN" sz="1200" b="1">
                <a:solidFill>
                  <a:srgbClr val="000099"/>
                </a:solidFill>
                <a:ea typeface="宋体" charset="-122"/>
                <a:cs typeface="宋体" charset="-122"/>
              </a:rPr>
              <a:t>Puled-gradient spin-echo (PGSE) sequence</a:t>
            </a:r>
            <a:r>
              <a:rPr lang="en-US" altLang="zh-CN">
                <a:ea typeface="宋体" charset="-122"/>
                <a:cs typeface="宋体" charset="-122"/>
              </a:rPr>
              <a:t> </a:t>
            </a:r>
            <a:endParaRPr lang="en-US"/>
          </a:p>
        </p:txBody>
      </p:sp>
      <p:pic>
        <p:nvPicPr>
          <p:cNvPr id="38924" name="Picture 20"/>
          <p:cNvPicPr>
            <a:picLocks noChangeAspect="1"/>
          </p:cNvPicPr>
          <p:nvPr/>
        </p:nvPicPr>
        <p:blipFill>
          <a:blip r:embed="rId8"/>
          <a:srcRect/>
          <a:stretch>
            <a:fillRect/>
          </a:stretch>
        </p:blipFill>
        <p:spPr bwMode="auto">
          <a:xfrm>
            <a:off x="4419600" y="1676400"/>
            <a:ext cx="4191000" cy="1600200"/>
          </a:xfrm>
          <a:prstGeom prst="rect">
            <a:avLst/>
          </a:prstGeom>
          <a:noFill/>
          <a:ln w="9525">
            <a:noFill/>
            <a:miter lim="800000"/>
            <a:headEnd/>
            <a:tailEnd/>
          </a:ln>
        </p:spPr>
      </p:pic>
      <p:sp>
        <p:nvSpPr>
          <p:cNvPr id="20" name="Rectangle 1"/>
          <p:cNvSpPr txBox="1">
            <a:spLocks noChangeArrowheads="1"/>
          </p:cNvSpPr>
          <p:nvPr/>
        </p:nvSpPr>
        <p:spPr bwMode="auto">
          <a:xfrm>
            <a:off x="455613" y="588963"/>
            <a:ext cx="8232775" cy="1063625"/>
          </a:xfrm>
          <a:prstGeom prst="rect">
            <a:avLst/>
          </a:prstGeom>
          <a:noFill/>
          <a:ln w="9525">
            <a:noFill/>
            <a:miter lim="800000"/>
            <a:headEnd/>
            <a:tailEnd/>
          </a:ln>
        </p:spPr>
        <p:txBody>
          <a:bodyPr vert="horz" wrap="square" lIns="91440" tIns="45720" rIns="81276" bIns="45720" numCol="1" anchor="ctr" anchorCtr="0" compatLnSpc="1">
            <a:prstTxWarp prst="textNoShape">
              <a:avLst/>
            </a:prstTxWarp>
          </a:bodyPr>
          <a:lstStyle/>
          <a:p>
            <a:pPr marL="39688"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bg2"/>
                </a:solidFill>
                <a:effectLst/>
                <a:uLnTx/>
                <a:uFillTx/>
                <a:latin typeface="Arial" charset="0"/>
                <a:ea typeface="Arial" charset="0"/>
                <a:cs typeface="Arial" charset="0"/>
              </a:rPr>
              <a:t> </a:t>
            </a:r>
            <a:r>
              <a:rPr kumimoji="0" lang="en-US" sz="2800" b="1" i="0" u="none" strike="noStrike" kern="0" cap="none" spc="0" normalizeH="0" baseline="0" noProof="0" dirty="0" smtClean="0">
                <a:ln>
                  <a:noFill/>
                </a:ln>
                <a:solidFill>
                  <a:srgbClr val="000090"/>
                </a:solidFill>
                <a:effectLst/>
                <a:uLnTx/>
                <a:uFillTx/>
                <a:latin typeface="Arial" charset="0"/>
                <a:ea typeface="Arial" charset="0"/>
                <a:cs typeface="Arial" charset="0"/>
              </a:rPr>
              <a:t>Optimization</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533400" y="2057400"/>
            <a:ext cx="7924800" cy="531813"/>
          </a:xfrm>
        </p:spPr>
        <p:txBody>
          <a:bodyPr/>
          <a:lstStyle/>
          <a:p>
            <a:pPr marL="381000" indent="-381000">
              <a:defRPr/>
            </a:pPr>
            <a:r>
              <a:rPr lang="en-US" sz="2800" dirty="0" smtClean="0">
                <a:solidFill>
                  <a:srgbClr val="000090"/>
                </a:solidFill>
                <a:effectLst>
                  <a:outerShdw blurRad="38100" dist="38100" dir="2700000" algn="tl">
                    <a:srgbClr val="DDDDDD"/>
                  </a:outerShdw>
                </a:effectLst>
                <a:latin typeface="Arial" charset="0"/>
                <a:ea typeface="Arial" charset="0"/>
                <a:cs typeface="Arial" charset="0"/>
              </a:rPr>
              <a:t>           </a:t>
            </a:r>
            <a:endParaRPr lang="en-US" sz="2800" dirty="0" smtClean="0">
              <a:solidFill>
                <a:srgbClr val="000090"/>
              </a:solidFill>
              <a:effectLst>
                <a:outerShdw blurRad="38100" dist="38100" dir="2700000" algn="tl">
                  <a:srgbClr val="DDDDDD"/>
                </a:outerShdw>
              </a:effectLst>
              <a:ea typeface="ＭＳ Ｐゴシック" charset="-128"/>
              <a:cs typeface="ＭＳ Ｐゴシック" charset="-128"/>
            </a:endParaRPr>
          </a:p>
        </p:txBody>
      </p:sp>
      <p:cxnSp>
        <p:nvCxnSpPr>
          <p:cNvPr id="39941"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21" name="Text Box 5"/>
          <p:cNvSpPr txBox="1">
            <a:spLocks noChangeArrowheads="1"/>
          </p:cNvSpPr>
          <p:nvPr/>
        </p:nvSpPr>
        <p:spPr bwMode="auto">
          <a:xfrm>
            <a:off x="381000" y="1905000"/>
            <a:ext cx="4572000" cy="5842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prstTxWarp prst="textNoShape">
              <a:avLst/>
            </a:prstTxWarp>
            <a:spAutoFit/>
          </a:bodyPr>
          <a:lstStyle/>
          <a:p>
            <a:pPr>
              <a:defRPr/>
            </a:pPr>
            <a:r>
              <a:rPr lang="en-US" sz="3200" b="1" dirty="0">
                <a:solidFill>
                  <a:srgbClr val="000090"/>
                </a:solidFill>
                <a:effectLst>
                  <a:outerShdw blurRad="38100" dist="38100" dir="2700000" algn="tl">
                    <a:srgbClr val="000000"/>
                  </a:outerShdw>
                </a:effectLst>
                <a:latin typeface="Arial" charset="0"/>
              </a:rPr>
              <a:t>    </a:t>
            </a:r>
            <a:r>
              <a:rPr lang="en-US" sz="2800" b="1" cap="small" dirty="0">
                <a:solidFill>
                  <a:srgbClr val="FF0000"/>
                </a:solidFill>
                <a:effectLst>
                  <a:outerShdw blurRad="38100" dist="38100" dir="2700000" algn="tl">
                    <a:srgbClr val="000000"/>
                  </a:outerShdw>
                </a:effectLst>
                <a:latin typeface="Arial" charset="0"/>
              </a:rPr>
              <a:t>S</a:t>
            </a:r>
            <a:r>
              <a:rPr lang="en-US" sz="2800" b="1" cap="small" dirty="0">
                <a:solidFill>
                  <a:srgbClr val="0000FF"/>
                </a:solidFill>
                <a:effectLst>
                  <a:outerShdw blurRad="38100" dist="38100" dir="2700000" algn="tl">
                    <a:srgbClr val="000000"/>
                  </a:outerShdw>
                </a:effectLst>
                <a:latin typeface="Arial" charset="0"/>
              </a:rPr>
              <a:t>tatistical  </a:t>
            </a:r>
            <a:r>
              <a:rPr lang="en-US" sz="2800" b="1" cap="small" dirty="0">
                <a:solidFill>
                  <a:srgbClr val="FF0000"/>
                </a:solidFill>
                <a:effectLst>
                  <a:outerShdw blurRad="38100" dist="38100" dir="2700000" algn="tl">
                    <a:srgbClr val="000000"/>
                  </a:outerShdw>
                </a:effectLst>
                <a:latin typeface="Arial" charset="0"/>
              </a:rPr>
              <a:t>M</a:t>
            </a:r>
            <a:r>
              <a:rPr lang="en-US" sz="2800" b="1" cap="small" dirty="0">
                <a:solidFill>
                  <a:srgbClr val="0000FF"/>
                </a:solidFill>
                <a:effectLst>
                  <a:outerShdw blurRad="38100" dist="38100" dir="2700000" algn="tl">
                    <a:srgbClr val="000000"/>
                  </a:outerShdw>
                </a:effectLst>
                <a:latin typeface="Arial" charset="0"/>
              </a:rPr>
              <a:t>odel</a:t>
            </a:r>
          </a:p>
        </p:txBody>
      </p:sp>
      <p:graphicFrame>
        <p:nvGraphicFramePr>
          <p:cNvPr id="39938" name="Object 2"/>
          <p:cNvGraphicFramePr>
            <a:graphicFrameLocks noChangeAspect="1"/>
          </p:cNvGraphicFramePr>
          <p:nvPr/>
        </p:nvGraphicFramePr>
        <p:xfrm>
          <a:off x="5334000" y="1752600"/>
          <a:ext cx="3136900" cy="609600"/>
        </p:xfrm>
        <a:graphic>
          <a:graphicData uri="http://schemas.openxmlformats.org/presentationml/2006/ole">
            <p:oleObj spid="_x0000_s39938" name="Equation" r:id="rId3" imgW="1409400" imgH="266400" progId="">
              <p:embed/>
            </p:oleObj>
          </a:graphicData>
        </a:graphic>
      </p:graphicFrame>
      <p:graphicFrame>
        <p:nvGraphicFramePr>
          <p:cNvPr id="39939" name="Object 3"/>
          <p:cNvGraphicFramePr>
            <a:graphicFrameLocks noChangeAspect="1"/>
          </p:cNvGraphicFramePr>
          <p:nvPr/>
        </p:nvGraphicFramePr>
        <p:xfrm>
          <a:off x="5486400" y="2362200"/>
          <a:ext cx="2895600" cy="633413"/>
        </p:xfrm>
        <a:graphic>
          <a:graphicData uri="http://schemas.openxmlformats.org/presentationml/2006/ole">
            <p:oleObj spid="_x0000_s39939" name="Equation" r:id="rId4" imgW="1028520" imgH="228600" progId="">
              <p:embed/>
            </p:oleObj>
          </a:graphicData>
        </a:graphic>
      </p:graphicFrame>
      <p:sp>
        <p:nvSpPr>
          <p:cNvPr id="24" name="Rectangle 5"/>
          <p:cNvSpPr>
            <a:spLocks noChangeArrowheads="1"/>
          </p:cNvSpPr>
          <p:nvPr/>
        </p:nvSpPr>
        <p:spPr bwMode="auto">
          <a:xfrm>
            <a:off x="381000" y="2895600"/>
            <a:ext cx="4572000" cy="762000"/>
          </a:xfrm>
          <a:prstGeom prst="rect">
            <a:avLst/>
          </a:prstGeom>
          <a:solidFill>
            <a:schemeClr val="accent6">
              <a:lumMod val="60000"/>
              <a:lumOff val="40000"/>
            </a:schemeClr>
          </a:solidFill>
          <a:ln w="25400">
            <a:noFill/>
            <a:miter lim="800000"/>
            <a:headEnd type="none" w="sm" len="sm"/>
            <a:tailEnd type="none" w="sm" len="sm"/>
          </a:ln>
          <a:effectLst/>
        </p:spPr>
        <p:txBody>
          <a:bodyPr wrap="none" anchor="ctr">
            <a:prstTxWarp prst="textNoShape">
              <a:avLst/>
            </a:prstTxWarp>
          </a:bodyPr>
          <a:lstStyle/>
          <a:p>
            <a:pPr algn="ctr">
              <a:defRPr/>
            </a:pPr>
            <a:r>
              <a:rPr lang="en-US" sz="2400" b="1" dirty="0">
                <a:solidFill>
                  <a:srgbClr val="FF0066"/>
                </a:solidFill>
              </a:rPr>
              <a:t>G</a:t>
            </a:r>
            <a:r>
              <a:rPr lang="en-US" sz="2400" b="1" dirty="0">
                <a:solidFill>
                  <a:srgbClr val="000090"/>
                </a:solidFill>
              </a:rPr>
              <a:t>radient</a:t>
            </a:r>
            <a:r>
              <a:rPr lang="en-US" sz="2400" b="1" dirty="0">
                <a:solidFill>
                  <a:srgbClr val="000099"/>
                </a:solidFill>
              </a:rPr>
              <a:t> </a:t>
            </a:r>
            <a:r>
              <a:rPr lang="en-US" sz="2400" b="1" dirty="0">
                <a:solidFill>
                  <a:srgbClr val="FF0066"/>
                </a:solidFill>
              </a:rPr>
              <a:t>O</a:t>
            </a:r>
            <a:r>
              <a:rPr lang="en-US" sz="2400" b="1" dirty="0">
                <a:solidFill>
                  <a:srgbClr val="000099"/>
                </a:solidFill>
              </a:rPr>
              <a:t>rientations &amp; </a:t>
            </a:r>
          </a:p>
          <a:p>
            <a:pPr algn="ctr">
              <a:defRPr/>
            </a:pPr>
            <a:r>
              <a:rPr lang="en-US" sz="2400" b="1" dirty="0" err="1">
                <a:solidFill>
                  <a:srgbClr val="FF0000"/>
                </a:solidFill>
              </a:rPr>
              <a:t>b</a:t>
            </a:r>
            <a:r>
              <a:rPr lang="en-US" sz="2400" b="1" dirty="0">
                <a:solidFill>
                  <a:srgbClr val="000099"/>
                </a:solidFill>
              </a:rPr>
              <a:t> factors</a:t>
            </a:r>
          </a:p>
        </p:txBody>
      </p:sp>
      <p:sp>
        <p:nvSpPr>
          <p:cNvPr id="25" name="Rectangle 7"/>
          <p:cNvSpPr>
            <a:spLocks noChangeArrowheads="1"/>
          </p:cNvSpPr>
          <p:nvPr/>
        </p:nvSpPr>
        <p:spPr bwMode="auto">
          <a:xfrm>
            <a:off x="381000" y="4038600"/>
            <a:ext cx="4572000" cy="533400"/>
          </a:xfrm>
          <a:prstGeom prst="rect">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wrap="none" anchor="ctr">
            <a:prstTxWarp prst="textNoShape">
              <a:avLst/>
            </a:prstTxWarp>
          </a:bodyPr>
          <a:lstStyle/>
          <a:p>
            <a:pPr algn="ctr">
              <a:defRPr/>
            </a:pPr>
            <a:r>
              <a:rPr lang="en-US" sz="2400" b="1" dirty="0">
                <a:solidFill>
                  <a:srgbClr val="FF0066"/>
                </a:solidFill>
                <a:latin typeface="Arial"/>
                <a:cs typeface="Arial"/>
              </a:rPr>
              <a:t>D</a:t>
            </a:r>
            <a:r>
              <a:rPr lang="en-US" sz="2400" b="1" dirty="0">
                <a:solidFill>
                  <a:srgbClr val="000099"/>
                </a:solidFill>
                <a:latin typeface="Arial"/>
                <a:cs typeface="Arial"/>
              </a:rPr>
              <a:t>esign </a:t>
            </a:r>
            <a:r>
              <a:rPr lang="en-US" sz="2400" b="1" dirty="0">
                <a:solidFill>
                  <a:srgbClr val="FF0066"/>
                </a:solidFill>
                <a:latin typeface="Arial"/>
                <a:cs typeface="Arial"/>
              </a:rPr>
              <a:t>C</a:t>
            </a:r>
            <a:r>
              <a:rPr lang="en-US" sz="2400" b="1" dirty="0">
                <a:solidFill>
                  <a:srgbClr val="000099"/>
                </a:solidFill>
                <a:latin typeface="Arial"/>
                <a:cs typeface="Arial"/>
              </a:rPr>
              <a:t>riterion</a:t>
            </a:r>
          </a:p>
        </p:txBody>
      </p:sp>
      <p:sp>
        <p:nvSpPr>
          <p:cNvPr id="26" name="Rectangle 16"/>
          <p:cNvSpPr>
            <a:spLocks noChangeArrowheads="1"/>
          </p:cNvSpPr>
          <p:nvPr/>
        </p:nvSpPr>
        <p:spPr bwMode="auto">
          <a:xfrm>
            <a:off x="381000" y="5029200"/>
            <a:ext cx="4572000" cy="533400"/>
          </a:xfrm>
          <a:prstGeom prst="rect">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wrap="none" anchor="ctr">
            <a:prstTxWarp prst="textNoShape">
              <a:avLst/>
            </a:prstTxWarp>
          </a:bodyPr>
          <a:lstStyle/>
          <a:p>
            <a:pPr algn="ctr">
              <a:defRPr/>
            </a:pPr>
            <a:endParaRPr lang="en-US" b="1" dirty="0">
              <a:solidFill>
                <a:srgbClr val="FF0066"/>
              </a:solidFill>
            </a:endParaRPr>
          </a:p>
          <a:p>
            <a:pPr algn="ctr">
              <a:defRPr/>
            </a:pPr>
            <a:r>
              <a:rPr lang="en-US" sz="2400" b="1" dirty="0">
                <a:solidFill>
                  <a:srgbClr val="FF0066"/>
                </a:solidFill>
              </a:rPr>
              <a:t>G</a:t>
            </a:r>
            <a:r>
              <a:rPr lang="en-US" sz="2400" b="1" dirty="0">
                <a:solidFill>
                  <a:srgbClr val="000099"/>
                </a:solidFill>
              </a:rPr>
              <a:t>lobal</a:t>
            </a:r>
            <a:r>
              <a:rPr lang="en-US" sz="2400" b="1" dirty="0">
                <a:solidFill>
                  <a:srgbClr val="FF0066"/>
                </a:solidFill>
              </a:rPr>
              <a:t> O</a:t>
            </a:r>
            <a:r>
              <a:rPr lang="en-US" sz="2400" b="1" dirty="0">
                <a:solidFill>
                  <a:srgbClr val="000099"/>
                </a:solidFill>
              </a:rPr>
              <a:t>ptimization</a:t>
            </a:r>
          </a:p>
          <a:p>
            <a:pPr algn="ctr">
              <a:defRPr/>
            </a:pPr>
            <a:endParaRPr lang="en-US" b="1" dirty="0">
              <a:solidFill>
                <a:srgbClr val="000099"/>
              </a:solidFill>
            </a:endParaRPr>
          </a:p>
        </p:txBody>
      </p:sp>
      <p:sp>
        <p:nvSpPr>
          <p:cNvPr id="39946" name="Rectangle 30"/>
          <p:cNvSpPr>
            <a:spLocks noChangeArrowheads="1"/>
          </p:cNvSpPr>
          <p:nvPr/>
        </p:nvSpPr>
        <p:spPr bwMode="auto">
          <a:xfrm>
            <a:off x="5334000" y="6019800"/>
            <a:ext cx="3511550" cy="461963"/>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altLang="zh-CN" sz="1200" b="1">
                <a:solidFill>
                  <a:srgbClr val="000099"/>
                </a:solidFill>
                <a:ea typeface="宋体" charset="-122"/>
                <a:cs typeface="宋体" charset="-122"/>
              </a:rPr>
              <a:t>Gradient directions (Hasan &amp; Narayana, 2005, </a:t>
            </a:r>
          </a:p>
          <a:p>
            <a:r>
              <a:rPr lang="en-US" altLang="zh-CN" sz="1200" b="1">
                <a:solidFill>
                  <a:srgbClr val="000099"/>
                </a:solidFill>
                <a:ea typeface="宋体" charset="-122"/>
                <a:cs typeface="宋体" charset="-122"/>
              </a:rPr>
              <a:t>MedicaMundi)</a:t>
            </a:r>
            <a:endParaRPr lang="en-US" sz="1200" b="1">
              <a:solidFill>
                <a:srgbClr val="000099"/>
              </a:solidFill>
            </a:endParaRPr>
          </a:p>
        </p:txBody>
      </p:sp>
      <p:pic>
        <p:nvPicPr>
          <p:cNvPr id="39947" name="Picture 27"/>
          <p:cNvPicPr>
            <a:picLocks noChangeAspect="1"/>
          </p:cNvPicPr>
          <p:nvPr/>
        </p:nvPicPr>
        <p:blipFill>
          <a:blip r:embed="rId5"/>
          <a:srcRect/>
          <a:stretch>
            <a:fillRect/>
          </a:stretch>
        </p:blipFill>
        <p:spPr bwMode="auto">
          <a:xfrm>
            <a:off x="5715000" y="3200400"/>
            <a:ext cx="2571750" cy="27638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228600" y="2362200"/>
            <a:ext cx="8153400" cy="836613"/>
          </a:xfrm>
        </p:spPr>
        <p:txBody>
          <a:bodyPr/>
          <a:lstStyle/>
          <a:p>
            <a:pPr marL="381000" indent="-381000" algn="ctr">
              <a:defRPr/>
            </a:pPr>
            <a:r>
              <a:rPr lang="en-US" sz="2800" dirty="0" smtClean="0">
                <a:solidFill>
                  <a:srgbClr val="000090"/>
                </a:solidFill>
                <a:effectLst>
                  <a:outerShdw blurRad="38100" dist="38100" dir="2700000" algn="tl">
                    <a:srgbClr val="DDDDDD"/>
                  </a:outerShdw>
                </a:effectLst>
                <a:latin typeface="Arial" charset="0"/>
                <a:ea typeface="Arial" charset="0"/>
                <a:cs typeface="Arial" charset="0"/>
              </a:rPr>
              <a:t>         Imaging Reconstruction</a:t>
            </a:r>
            <a:endParaRPr lang="en-US" sz="2800" dirty="0" smtClean="0">
              <a:solidFill>
                <a:srgbClr val="000090"/>
              </a:solidFill>
              <a:effectLst>
                <a:outerShdw blurRad="38100" dist="38100" dir="2700000" algn="tl">
                  <a:srgbClr val="DDDDDD"/>
                </a:outerShdw>
              </a:effectLst>
              <a:ea typeface="ＭＳ Ｐゴシック" charset="-128"/>
              <a:cs typeface="ＭＳ Ｐゴシック" charset="-128"/>
            </a:endParaRPr>
          </a:p>
        </p:txBody>
      </p:sp>
      <p:cxnSp>
        <p:nvCxnSpPr>
          <p:cNvPr id="23555"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8" name="TextBox 7"/>
          <p:cNvSpPr txBox="1"/>
          <p:nvPr/>
        </p:nvSpPr>
        <p:spPr>
          <a:xfrm>
            <a:off x="1524000" y="3962400"/>
            <a:ext cx="6629400" cy="4619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2400" b="1" dirty="0">
                <a:solidFill>
                  <a:srgbClr val="0000FF"/>
                </a:solidFill>
                <a:latin typeface="Arial"/>
                <a:cs typeface="Arial"/>
              </a:rPr>
              <a:t> </a:t>
            </a:r>
            <a:r>
              <a:rPr lang="en-US" sz="2400" b="1" dirty="0" smtClean="0">
                <a:solidFill>
                  <a:srgbClr val="0000FF"/>
                </a:solidFill>
                <a:latin typeface="Arial"/>
                <a:cs typeface="Arial"/>
              </a:rPr>
              <a:t> Optimization</a:t>
            </a:r>
            <a:endParaRPr lang="en-US" sz="2400" b="1" dirty="0">
              <a:solidFill>
                <a:srgbClr val="0000FF"/>
              </a:solidFill>
              <a:latin typeface="Arial"/>
              <a:cs typeface="Arial"/>
            </a:endParaRPr>
          </a:p>
        </p:txBody>
      </p:sp>
      <p:sp>
        <p:nvSpPr>
          <p:cNvPr id="9" name="TextBox 8"/>
          <p:cNvSpPr txBox="1"/>
          <p:nvPr/>
        </p:nvSpPr>
        <p:spPr>
          <a:xfrm>
            <a:off x="1524000" y="3352800"/>
            <a:ext cx="6629400" cy="4619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2400" b="1" dirty="0" smtClean="0">
                <a:solidFill>
                  <a:srgbClr val="0000FF"/>
                </a:solidFill>
                <a:latin typeface="Arial"/>
                <a:cs typeface="Arial"/>
              </a:rPr>
              <a:t>Variable Selection Problem</a:t>
            </a:r>
            <a:endParaRPr lang="en-US" sz="2400" b="1" dirty="0">
              <a:solidFill>
                <a:srgbClr val="0000FF"/>
              </a:solidFill>
              <a:latin typeface="Arial"/>
              <a:cs typeface="Arial"/>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Box 9"/>
          <p:cNvSpPr txBox="1"/>
          <p:nvPr/>
        </p:nvSpPr>
        <p:spPr>
          <a:xfrm>
            <a:off x="1752600" y="914400"/>
            <a:ext cx="4995879" cy="584776"/>
          </a:xfrm>
          <a:prstGeom prst="rect">
            <a:avLst/>
          </a:prstGeom>
          <a:noFill/>
        </p:spPr>
        <p:txBody>
          <a:bodyPr wrap="none" rtlCol="0">
            <a:spAutoFit/>
          </a:bodyPr>
          <a:lstStyle/>
          <a:p>
            <a:r>
              <a:rPr lang="en-US" sz="3200" b="1" dirty="0" smtClean="0">
                <a:solidFill>
                  <a:srgbClr val="000090"/>
                </a:solidFill>
              </a:rPr>
              <a:t>MRI Measurement Model</a:t>
            </a:r>
            <a:endParaRPr lang="en-US" sz="3200" b="1" dirty="0">
              <a:solidFill>
                <a:srgbClr val="000090"/>
              </a:solidFill>
            </a:endParaRPr>
          </a:p>
        </p:txBody>
      </p:sp>
      <p:graphicFrame>
        <p:nvGraphicFramePr>
          <p:cNvPr id="11" name="Object 10"/>
          <p:cNvGraphicFramePr>
            <a:graphicFrameLocks noChangeAspect="1"/>
          </p:cNvGraphicFramePr>
          <p:nvPr/>
        </p:nvGraphicFramePr>
        <p:xfrm>
          <a:off x="1030288" y="1652588"/>
          <a:ext cx="6800850" cy="3175000"/>
        </p:xfrm>
        <a:graphic>
          <a:graphicData uri="http://schemas.openxmlformats.org/presentationml/2006/ole">
            <p:oleObj spid="_x0000_s235522" name="Equation" r:id="rId3" imgW="3238500" imgH="1511300" progId="Equation.3">
              <p:embed/>
            </p:oleObj>
          </a:graphicData>
        </a:graphic>
      </p:graphicFrame>
      <p:graphicFrame>
        <p:nvGraphicFramePr>
          <p:cNvPr id="714755" name="Object 3"/>
          <p:cNvGraphicFramePr>
            <a:graphicFrameLocks noChangeAspect="1"/>
          </p:cNvGraphicFramePr>
          <p:nvPr/>
        </p:nvGraphicFramePr>
        <p:xfrm>
          <a:off x="1219200" y="5029200"/>
          <a:ext cx="5360987" cy="373062"/>
        </p:xfrm>
        <a:graphic>
          <a:graphicData uri="http://schemas.openxmlformats.org/presentationml/2006/ole">
            <p:oleObj spid="_x0000_s235523" name="Equation" r:id="rId4" imgW="2552700" imgH="177800" progId="Equation.3">
              <p:embed/>
            </p:oleObj>
          </a:graphicData>
        </a:graphic>
      </p:graphicFrame>
      <p:sp>
        <p:nvSpPr>
          <p:cNvPr id="14" name="TextBox 13"/>
          <p:cNvSpPr txBox="1"/>
          <p:nvPr/>
        </p:nvSpPr>
        <p:spPr>
          <a:xfrm>
            <a:off x="1143000" y="5558135"/>
            <a:ext cx="4134966" cy="461665"/>
          </a:xfrm>
          <a:prstGeom prst="rect">
            <a:avLst/>
          </a:prstGeom>
          <a:noFill/>
        </p:spPr>
        <p:txBody>
          <a:bodyPr wrap="none" rtlCol="0">
            <a:spAutoFit/>
          </a:bodyPr>
          <a:lstStyle/>
          <a:p>
            <a:r>
              <a:rPr lang="en-US" sz="2400" b="1" dirty="0" smtClean="0">
                <a:solidFill>
                  <a:srgbClr val="000090"/>
                </a:solidFill>
              </a:rPr>
              <a:t>Under-determined problem</a:t>
            </a:r>
            <a:endParaRPr lang="en-US" sz="2400" b="1" dirty="0">
              <a:solidFill>
                <a:srgbClr val="000090"/>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Rectangle 5"/>
          <p:cNvSpPr>
            <a:spLocks noChangeArrowheads="1"/>
          </p:cNvSpPr>
          <p:nvPr/>
        </p:nvSpPr>
        <p:spPr bwMode="auto">
          <a:xfrm>
            <a:off x="381000" y="4191000"/>
            <a:ext cx="6553200" cy="954088"/>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2000" b="1" dirty="0">
                <a:solidFill>
                  <a:srgbClr val="000090"/>
                </a:solidFill>
              </a:rPr>
              <a:t> </a:t>
            </a:r>
            <a:r>
              <a:rPr lang="en-US" sz="2000" b="1" dirty="0" err="1">
                <a:solidFill>
                  <a:srgbClr val="000090"/>
                </a:solidFill>
              </a:rPr>
              <a:t>NeuroStat</a:t>
            </a:r>
            <a:r>
              <a:rPr lang="en-US" sz="2000" b="1" dirty="0">
                <a:solidFill>
                  <a:srgbClr val="000090"/>
                </a:solidFill>
              </a:rPr>
              <a:t> Google Group</a:t>
            </a:r>
          </a:p>
          <a:p>
            <a:endParaRPr lang="en-US" b="1" dirty="0">
              <a:solidFill>
                <a:srgbClr val="000090"/>
              </a:solidFill>
            </a:endParaRPr>
          </a:p>
          <a:p>
            <a:r>
              <a:rPr lang="en-US" b="1" u="sng" dirty="0">
                <a:solidFill>
                  <a:srgbClr val="000090"/>
                </a:solidFill>
              </a:rPr>
              <a:t>http://</a:t>
            </a:r>
            <a:r>
              <a:rPr lang="en-US" b="1" u="sng" dirty="0" err="1">
                <a:solidFill>
                  <a:srgbClr val="000090"/>
                </a:solidFill>
              </a:rPr>
              <a:t>groups.google.com/group/neurostat</a:t>
            </a:r>
            <a:r>
              <a:rPr lang="en-US" b="1" u="sng" dirty="0">
                <a:solidFill>
                  <a:srgbClr val="000090"/>
                </a:solidFill>
              </a:rPr>
              <a:t>/ </a:t>
            </a:r>
            <a:endParaRPr lang="en-US" dirty="0">
              <a:solidFill>
                <a:srgbClr val="000090"/>
              </a:solidFill>
            </a:endParaRPr>
          </a:p>
        </p:txBody>
      </p:sp>
      <p:sp>
        <p:nvSpPr>
          <p:cNvPr id="6" name="TextBox 5"/>
          <p:cNvSpPr txBox="1"/>
          <p:nvPr/>
        </p:nvSpPr>
        <p:spPr>
          <a:xfrm>
            <a:off x="304800" y="1752600"/>
            <a:ext cx="3912549" cy="461665"/>
          </a:xfrm>
          <a:prstGeom prst="rect">
            <a:avLst/>
          </a:prstGeom>
          <a:noFill/>
        </p:spPr>
        <p:txBody>
          <a:bodyPr wrap="none" rtlCol="0">
            <a:spAutoFit/>
          </a:bodyPr>
          <a:lstStyle/>
          <a:p>
            <a:r>
              <a:rPr lang="en-US" sz="2400" b="1" dirty="0" smtClean="0">
                <a:solidFill>
                  <a:srgbClr val="FF0000"/>
                </a:solidFill>
              </a:rPr>
              <a:t>Acting Officers for the SI:</a:t>
            </a:r>
            <a:endParaRPr lang="en-US" sz="2400" b="1" dirty="0">
              <a:solidFill>
                <a:srgbClr val="FF0000"/>
              </a:solidFill>
            </a:endParaRPr>
          </a:p>
        </p:txBody>
      </p:sp>
      <p:sp>
        <p:nvSpPr>
          <p:cNvPr id="7" name="TextBox 6"/>
          <p:cNvSpPr txBox="1">
            <a:spLocks noChangeArrowheads="1"/>
          </p:cNvSpPr>
          <p:nvPr/>
        </p:nvSpPr>
        <p:spPr bwMode="auto">
          <a:xfrm>
            <a:off x="304800" y="2286000"/>
            <a:ext cx="8610600" cy="1231106"/>
          </a:xfrm>
          <a:prstGeom prst="rect">
            <a:avLst/>
          </a:prstGeom>
          <a:noFill/>
          <a:ln w="9525">
            <a:noFill/>
            <a:miter lim="800000"/>
            <a:headEnd/>
            <a:tailEnd/>
          </a:ln>
        </p:spPr>
        <p:txBody>
          <a:bodyPr wrap="square">
            <a:prstTxWarp prst="textNoShape">
              <a:avLst/>
            </a:prstTxWarp>
            <a:spAutoFit/>
          </a:bodyPr>
          <a:lstStyle/>
          <a:p>
            <a:pPr>
              <a:buFont typeface="Arial" charset="0"/>
              <a:buChar char="•"/>
            </a:pPr>
            <a:r>
              <a:rPr lang="en-US" sz="2000" b="1" dirty="0" smtClean="0">
                <a:solidFill>
                  <a:srgbClr val="000099"/>
                </a:solidFill>
              </a:rPr>
              <a:t> </a:t>
            </a:r>
            <a:r>
              <a:rPr lang="en-US" b="1" dirty="0">
                <a:solidFill>
                  <a:srgbClr val="000099"/>
                </a:solidFill>
              </a:rPr>
              <a:t>2010-11: Chair Daniel Rowe, Secretary Brian </a:t>
            </a:r>
            <a:r>
              <a:rPr lang="en-US" b="1" dirty="0" err="1">
                <a:solidFill>
                  <a:srgbClr val="000099"/>
                </a:solidFill>
              </a:rPr>
              <a:t>Caffo</a:t>
            </a:r>
            <a:r>
              <a:rPr lang="en-US" b="1" dirty="0">
                <a:solidFill>
                  <a:srgbClr val="000099"/>
                </a:solidFill>
              </a:rPr>
              <a:t>, Treasurer </a:t>
            </a:r>
            <a:r>
              <a:rPr lang="en-US" b="1" dirty="0" err="1">
                <a:solidFill>
                  <a:srgbClr val="000099"/>
                </a:solidFill>
              </a:rPr>
              <a:t>DuBois</a:t>
            </a:r>
            <a:r>
              <a:rPr lang="en-US" b="1" dirty="0">
                <a:solidFill>
                  <a:srgbClr val="000099"/>
                </a:solidFill>
              </a:rPr>
              <a:t> Bowman, Rep to COS </a:t>
            </a:r>
            <a:r>
              <a:rPr lang="en-US" b="1" dirty="0" err="1">
                <a:solidFill>
                  <a:srgbClr val="000099"/>
                </a:solidFill>
              </a:rPr>
              <a:t>Kary</a:t>
            </a:r>
            <a:r>
              <a:rPr lang="en-US" b="1" dirty="0">
                <a:solidFill>
                  <a:srgbClr val="000099"/>
                </a:solidFill>
              </a:rPr>
              <a:t> Myers, Program Chair </a:t>
            </a:r>
            <a:r>
              <a:rPr lang="en-US" b="1" dirty="0" err="1">
                <a:solidFill>
                  <a:srgbClr val="000099"/>
                </a:solidFill>
              </a:rPr>
              <a:t>Ranjan</a:t>
            </a:r>
            <a:r>
              <a:rPr lang="en-US" b="1" dirty="0">
                <a:solidFill>
                  <a:srgbClr val="000099"/>
                </a:solidFill>
              </a:rPr>
              <a:t> </a:t>
            </a:r>
            <a:r>
              <a:rPr lang="en-US" b="1" dirty="0" err="1">
                <a:solidFill>
                  <a:srgbClr val="000099"/>
                </a:solidFill>
              </a:rPr>
              <a:t>Maitra</a:t>
            </a:r>
            <a:r>
              <a:rPr lang="en-US" b="1" dirty="0" smtClean="0">
                <a:solidFill>
                  <a:srgbClr val="000099"/>
                </a:solidFill>
              </a:rPr>
              <a:t> </a:t>
            </a:r>
          </a:p>
          <a:p>
            <a:pPr>
              <a:buFont typeface="Arial" charset="0"/>
              <a:buChar char="•"/>
            </a:pPr>
            <a:r>
              <a:rPr lang="en-US" b="1" dirty="0" smtClean="0">
                <a:solidFill>
                  <a:srgbClr val="000099"/>
                </a:solidFill>
              </a:rPr>
              <a:t> 2011-12</a:t>
            </a:r>
            <a:r>
              <a:rPr lang="en-US" b="1" dirty="0">
                <a:solidFill>
                  <a:srgbClr val="000099"/>
                </a:solidFill>
              </a:rPr>
              <a:t>: Chair </a:t>
            </a:r>
            <a:r>
              <a:rPr lang="en-US" b="1" dirty="0" err="1">
                <a:solidFill>
                  <a:srgbClr val="000099"/>
                </a:solidFill>
              </a:rPr>
              <a:t>Hongtu</a:t>
            </a:r>
            <a:r>
              <a:rPr lang="en-US" b="1" dirty="0">
                <a:solidFill>
                  <a:srgbClr val="000099"/>
                </a:solidFill>
              </a:rPr>
              <a:t> Zhu, Secretary Brian </a:t>
            </a:r>
            <a:r>
              <a:rPr lang="en-US" b="1" dirty="0" err="1">
                <a:solidFill>
                  <a:srgbClr val="000099"/>
                </a:solidFill>
              </a:rPr>
              <a:t>Caffo</a:t>
            </a:r>
            <a:r>
              <a:rPr lang="en-US" b="1" dirty="0">
                <a:solidFill>
                  <a:srgbClr val="000099"/>
                </a:solidFill>
              </a:rPr>
              <a:t>, Treasurer </a:t>
            </a:r>
            <a:r>
              <a:rPr lang="en-US" b="1" dirty="0" err="1">
                <a:solidFill>
                  <a:srgbClr val="000099"/>
                </a:solidFill>
              </a:rPr>
              <a:t>DuBois</a:t>
            </a:r>
            <a:r>
              <a:rPr lang="en-US" b="1" dirty="0">
                <a:solidFill>
                  <a:srgbClr val="000099"/>
                </a:solidFill>
              </a:rPr>
              <a:t> Bowman, Rep to COS </a:t>
            </a:r>
            <a:r>
              <a:rPr lang="en-US" b="1" dirty="0" err="1">
                <a:solidFill>
                  <a:srgbClr val="000099"/>
                </a:solidFill>
              </a:rPr>
              <a:t>Kary</a:t>
            </a:r>
            <a:r>
              <a:rPr lang="en-US" b="1" dirty="0">
                <a:solidFill>
                  <a:srgbClr val="000099"/>
                </a:solidFill>
              </a:rPr>
              <a:t> Myers Program Chair Martin </a:t>
            </a:r>
            <a:r>
              <a:rPr lang="en-US" b="1" dirty="0" smtClean="0">
                <a:solidFill>
                  <a:srgbClr val="000099"/>
                </a:solidFill>
              </a:rPr>
              <a:t>Lindquist.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228600" y="1600200"/>
            <a:ext cx="4724370" cy="461665"/>
          </a:xfrm>
          <a:prstGeom prst="rect">
            <a:avLst/>
          </a:prstGeom>
          <a:noFill/>
        </p:spPr>
        <p:txBody>
          <a:bodyPr wrap="none" rtlCol="0">
            <a:spAutoFit/>
          </a:bodyPr>
          <a:lstStyle/>
          <a:p>
            <a:pPr>
              <a:buFont typeface="Arial"/>
              <a:buChar char="•"/>
            </a:pPr>
            <a:r>
              <a:rPr lang="en-US" sz="2400" b="1" dirty="0" smtClean="0">
                <a:solidFill>
                  <a:srgbClr val="000090"/>
                </a:solidFill>
              </a:rPr>
              <a:t> Discrete-discrete Formulation</a:t>
            </a:r>
            <a:endParaRPr lang="en-US" sz="2400" b="1" dirty="0">
              <a:solidFill>
                <a:srgbClr val="000090"/>
              </a:solidFill>
            </a:endParaRPr>
          </a:p>
        </p:txBody>
      </p:sp>
      <p:sp>
        <p:nvSpPr>
          <p:cNvPr id="11" name="TextBox 10"/>
          <p:cNvSpPr txBox="1"/>
          <p:nvPr/>
        </p:nvSpPr>
        <p:spPr>
          <a:xfrm>
            <a:off x="381000" y="2814935"/>
            <a:ext cx="2921293" cy="461665"/>
          </a:xfrm>
          <a:prstGeom prst="rect">
            <a:avLst/>
          </a:prstGeom>
          <a:noFill/>
        </p:spPr>
        <p:txBody>
          <a:bodyPr wrap="none" rtlCol="0">
            <a:spAutoFit/>
          </a:bodyPr>
          <a:lstStyle/>
          <a:p>
            <a:r>
              <a:rPr lang="en-US" sz="2400" b="1" dirty="0" smtClean="0">
                <a:solidFill>
                  <a:srgbClr val="000090"/>
                </a:solidFill>
              </a:rPr>
              <a:t>Goal is to estimate </a:t>
            </a:r>
            <a:endParaRPr lang="en-US" sz="2400" b="1" dirty="0">
              <a:solidFill>
                <a:srgbClr val="000090"/>
              </a:solidFill>
            </a:endParaRPr>
          </a:p>
        </p:txBody>
      </p:sp>
      <p:pic>
        <p:nvPicPr>
          <p:cNvPr id="716803" name="Picture 3"/>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487363" y="2133600"/>
            <a:ext cx="8588375" cy="479425"/>
          </a:xfrm>
          <a:prstGeom prst="rect">
            <a:avLst/>
          </a:prstGeom>
          <a:noFill/>
        </p:spPr>
      </p:pic>
      <p:pic>
        <p:nvPicPr>
          <p:cNvPr id="716804" name="Picture 4"/>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3302000" y="2895600"/>
            <a:ext cx="2081213" cy="425450"/>
          </a:xfrm>
          <a:prstGeom prst="rect">
            <a:avLst/>
          </a:prstGeom>
          <a:noFill/>
        </p:spPr>
      </p:pic>
      <p:sp>
        <p:nvSpPr>
          <p:cNvPr id="15" name="TextBox 14"/>
          <p:cNvSpPr txBox="1"/>
          <p:nvPr/>
        </p:nvSpPr>
        <p:spPr>
          <a:xfrm>
            <a:off x="431507" y="3424535"/>
            <a:ext cx="6973634" cy="461665"/>
          </a:xfrm>
          <a:prstGeom prst="rect">
            <a:avLst/>
          </a:prstGeom>
          <a:noFill/>
        </p:spPr>
        <p:txBody>
          <a:bodyPr wrap="none" rtlCol="0">
            <a:spAutoFit/>
          </a:bodyPr>
          <a:lstStyle/>
          <a:p>
            <a:r>
              <a:rPr lang="en-US" sz="2400" b="1" dirty="0" smtClean="0">
                <a:solidFill>
                  <a:srgbClr val="000090"/>
                </a:solidFill>
              </a:rPr>
              <a:t>Estimate object by minimizing a cost function: </a:t>
            </a:r>
            <a:endParaRPr lang="en-US" sz="2400" b="1" dirty="0">
              <a:solidFill>
                <a:srgbClr val="000090"/>
              </a:solidFill>
            </a:endParaRPr>
          </a:p>
        </p:txBody>
      </p:sp>
      <p:pic>
        <p:nvPicPr>
          <p:cNvPr id="716806" name="Picture 6"/>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2819400" y="3886200"/>
            <a:ext cx="2962275" cy="452438"/>
          </a:xfrm>
          <a:prstGeom prst="rect">
            <a:avLst/>
          </a:prstGeom>
          <a:noFill/>
        </p:spPr>
      </p:pic>
      <p:sp>
        <p:nvSpPr>
          <p:cNvPr id="8" name="TextBox 7"/>
          <p:cNvSpPr txBox="1"/>
          <p:nvPr/>
        </p:nvSpPr>
        <p:spPr>
          <a:xfrm>
            <a:off x="533400" y="4343400"/>
            <a:ext cx="5844456" cy="923330"/>
          </a:xfrm>
          <a:prstGeom prst="rect">
            <a:avLst/>
          </a:prstGeom>
          <a:noFill/>
        </p:spPr>
        <p:txBody>
          <a:bodyPr wrap="none" rtlCol="0">
            <a:spAutoFit/>
          </a:bodyPr>
          <a:lstStyle/>
          <a:p>
            <a:r>
              <a:rPr lang="en-US" b="1" dirty="0" smtClean="0">
                <a:solidFill>
                  <a:srgbClr val="000090"/>
                </a:solidFill>
              </a:rPr>
              <a:t>• Negative log-likelihood of Gaussian distribution</a:t>
            </a:r>
          </a:p>
          <a:p>
            <a:r>
              <a:rPr lang="en-US" b="1" dirty="0" smtClean="0">
                <a:solidFill>
                  <a:srgbClr val="000090"/>
                </a:solidFill>
              </a:rPr>
              <a:t>• Equivalent to maximum-likelihood (ML) estimation</a:t>
            </a:r>
          </a:p>
          <a:p>
            <a:r>
              <a:rPr lang="en-US" b="1" i="1" dirty="0" smtClean="0">
                <a:solidFill>
                  <a:srgbClr val="000090"/>
                </a:solidFill>
              </a:rPr>
              <a:t> </a:t>
            </a:r>
            <a:endParaRPr lang="en-US" b="1" i="1" dirty="0">
              <a:solidFill>
                <a:srgbClr val="000090"/>
              </a:solidFill>
            </a:endParaRPr>
          </a:p>
        </p:txBody>
      </p:sp>
      <p:sp>
        <p:nvSpPr>
          <p:cNvPr id="10" name="TextBox 9"/>
          <p:cNvSpPr txBox="1"/>
          <p:nvPr/>
        </p:nvSpPr>
        <p:spPr>
          <a:xfrm>
            <a:off x="457200" y="5029200"/>
            <a:ext cx="4495800" cy="1292662"/>
          </a:xfrm>
          <a:prstGeom prst="rect">
            <a:avLst/>
          </a:prstGeom>
          <a:noFill/>
        </p:spPr>
        <p:txBody>
          <a:bodyPr wrap="square" rtlCol="0">
            <a:spAutoFit/>
          </a:bodyPr>
          <a:lstStyle/>
          <a:p>
            <a:r>
              <a:rPr lang="en-US" sz="2400" b="1" dirty="0" smtClean="0">
                <a:solidFill>
                  <a:srgbClr val="000090"/>
                </a:solidFill>
              </a:rPr>
              <a:t>Issues:</a:t>
            </a:r>
          </a:p>
          <a:p>
            <a:r>
              <a:rPr lang="en-US" b="1" dirty="0" smtClean="0">
                <a:solidFill>
                  <a:srgbClr val="000090"/>
                </a:solidFill>
              </a:rPr>
              <a:t>   • computing </a:t>
            </a:r>
            <a:r>
              <a:rPr lang="en-US" b="1" dirty="0" err="1" smtClean="0">
                <a:solidFill>
                  <a:srgbClr val="000090"/>
                </a:solidFill>
              </a:rPr>
              <a:t>minimizer</a:t>
            </a:r>
            <a:r>
              <a:rPr lang="en-US" b="1" dirty="0" smtClean="0">
                <a:solidFill>
                  <a:srgbClr val="000090"/>
                </a:solidFill>
              </a:rPr>
              <a:t> rapidly </a:t>
            </a:r>
          </a:p>
          <a:p>
            <a:r>
              <a:rPr lang="en-US" b="1" dirty="0" smtClean="0">
                <a:solidFill>
                  <a:srgbClr val="000090"/>
                </a:solidFill>
              </a:rPr>
              <a:t>   • stopping iteration (?) </a:t>
            </a:r>
          </a:p>
          <a:p>
            <a:r>
              <a:rPr lang="en-US" b="1" dirty="0" smtClean="0">
                <a:solidFill>
                  <a:srgbClr val="000090"/>
                </a:solidFill>
              </a:rPr>
              <a:t>   • image quality</a:t>
            </a:r>
            <a:endParaRPr lang="en-US" dirty="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371600" y="1600200"/>
            <a:ext cx="6544134" cy="4870449"/>
          </a:xfrm>
          <a:prstGeom prst="rect">
            <a:avLst/>
          </a:prstGeom>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716803" name="Object 3"/>
          <p:cNvGraphicFramePr>
            <a:graphicFrameLocks noChangeAspect="1"/>
          </p:cNvGraphicFramePr>
          <p:nvPr/>
        </p:nvGraphicFramePr>
        <p:xfrm>
          <a:off x="461963" y="2133600"/>
          <a:ext cx="8640762" cy="479425"/>
        </p:xfrm>
        <a:graphic>
          <a:graphicData uri="http://schemas.openxmlformats.org/presentationml/2006/ole">
            <p:oleObj spid="_x0000_s237570" name="Equation" r:id="rId3" imgW="4114800" imgH="228600" progId="Equation.3">
              <p:embed/>
            </p:oleObj>
          </a:graphicData>
        </a:graphic>
      </p:graphicFrame>
      <p:graphicFrame>
        <p:nvGraphicFramePr>
          <p:cNvPr id="716804" name="Object 4"/>
          <p:cNvGraphicFramePr>
            <a:graphicFrameLocks noChangeAspect="1"/>
          </p:cNvGraphicFramePr>
          <p:nvPr/>
        </p:nvGraphicFramePr>
        <p:xfrm>
          <a:off x="3302000" y="2895600"/>
          <a:ext cx="2081213" cy="425450"/>
        </p:xfrm>
        <a:graphic>
          <a:graphicData uri="http://schemas.openxmlformats.org/presentationml/2006/ole">
            <p:oleObj spid="_x0000_s237571" name="Equation" r:id="rId4" imgW="990600" imgH="203200" progId="Equation.3">
              <p:embed/>
            </p:oleObj>
          </a:graphicData>
        </a:graphic>
      </p:graphicFrame>
      <p:sp>
        <p:nvSpPr>
          <p:cNvPr id="15" name="TextBox 14"/>
          <p:cNvSpPr txBox="1"/>
          <p:nvPr/>
        </p:nvSpPr>
        <p:spPr>
          <a:xfrm>
            <a:off x="431507" y="3424535"/>
            <a:ext cx="6973634" cy="461665"/>
          </a:xfrm>
          <a:prstGeom prst="rect">
            <a:avLst/>
          </a:prstGeom>
          <a:noFill/>
        </p:spPr>
        <p:txBody>
          <a:bodyPr wrap="none" rtlCol="0">
            <a:spAutoFit/>
          </a:bodyPr>
          <a:lstStyle/>
          <a:p>
            <a:r>
              <a:rPr lang="en-US" sz="2400" b="1" dirty="0" smtClean="0">
                <a:solidFill>
                  <a:srgbClr val="000090"/>
                </a:solidFill>
              </a:rPr>
              <a:t>Estimate object by minimizing a cost function: </a:t>
            </a:r>
            <a:endParaRPr lang="en-US" sz="2400" b="1" dirty="0">
              <a:solidFill>
                <a:srgbClr val="000090"/>
              </a:solidFill>
            </a:endParaRPr>
          </a:p>
        </p:txBody>
      </p:sp>
      <p:graphicFrame>
        <p:nvGraphicFramePr>
          <p:cNvPr id="716806" name="Object 6"/>
          <p:cNvGraphicFramePr>
            <a:graphicFrameLocks noChangeAspect="1"/>
          </p:cNvGraphicFramePr>
          <p:nvPr/>
        </p:nvGraphicFramePr>
        <p:xfrm>
          <a:off x="1590675" y="4041775"/>
          <a:ext cx="6486525" cy="1597025"/>
        </p:xfrm>
        <a:graphic>
          <a:graphicData uri="http://schemas.openxmlformats.org/presentationml/2006/ole">
            <p:oleObj spid="_x0000_s237572" name="Equation" r:id="rId5" imgW="3086100" imgH="762000" progId="Equation.3">
              <p:embed/>
            </p:oleObj>
          </a:graphicData>
        </a:graphic>
      </p:graphicFrame>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1676400"/>
            <a:ext cx="8465679" cy="400110"/>
          </a:xfrm>
          <a:prstGeom prst="rect">
            <a:avLst/>
          </a:prstGeom>
          <a:noFill/>
        </p:spPr>
        <p:txBody>
          <a:bodyPr wrap="none" rtlCol="0">
            <a:spAutoFit/>
          </a:bodyPr>
          <a:lstStyle/>
          <a:p>
            <a:r>
              <a:rPr lang="en-US" sz="2000" b="1" dirty="0" smtClean="0">
                <a:solidFill>
                  <a:srgbClr val="000090"/>
                </a:solidFill>
              </a:rPr>
              <a:t>1D example: squared differences between neighboring pixel values:</a:t>
            </a:r>
            <a:endParaRPr lang="en-US" sz="2000" b="1" dirty="0">
              <a:solidFill>
                <a:srgbClr val="000090"/>
              </a:solidFill>
            </a:endParaRPr>
          </a:p>
        </p:txBody>
      </p:sp>
      <p:sp>
        <p:nvSpPr>
          <p:cNvPr id="3" name="TextBox 2"/>
          <p:cNvSpPr txBox="1"/>
          <p:nvPr/>
        </p:nvSpPr>
        <p:spPr>
          <a:xfrm>
            <a:off x="304800" y="2971800"/>
            <a:ext cx="925930" cy="400110"/>
          </a:xfrm>
          <a:prstGeom prst="rect">
            <a:avLst/>
          </a:prstGeom>
          <a:noFill/>
        </p:spPr>
        <p:txBody>
          <a:bodyPr wrap="none" rtlCol="0">
            <a:spAutoFit/>
          </a:bodyPr>
          <a:lstStyle/>
          <a:p>
            <a:r>
              <a:rPr lang="en-US" sz="2000" b="1" dirty="0" smtClean="0">
                <a:solidFill>
                  <a:srgbClr val="000090"/>
                </a:solidFill>
              </a:rPr>
              <a:t>where</a:t>
            </a:r>
            <a:endParaRPr lang="en-US" sz="2000" b="1" dirty="0">
              <a:solidFill>
                <a:srgbClr val="000090"/>
              </a:solidFill>
            </a:endParaRPr>
          </a:p>
        </p:txBody>
      </p:sp>
      <p:sp>
        <p:nvSpPr>
          <p:cNvPr id="4" name="TextBox 3"/>
          <p:cNvSpPr txBox="1"/>
          <p:nvPr/>
        </p:nvSpPr>
        <p:spPr>
          <a:xfrm>
            <a:off x="381000" y="4191000"/>
            <a:ext cx="8250901" cy="1015663"/>
          </a:xfrm>
          <a:prstGeom prst="rect">
            <a:avLst/>
          </a:prstGeom>
          <a:noFill/>
        </p:spPr>
        <p:txBody>
          <a:bodyPr wrap="none" rtlCol="0">
            <a:spAutoFit/>
          </a:bodyPr>
          <a:lstStyle/>
          <a:p>
            <a:r>
              <a:rPr lang="en-US" sz="2000" b="1" dirty="0" smtClean="0">
                <a:solidFill>
                  <a:srgbClr val="000090"/>
                </a:solidFill>
              </a:rPr>
              <a:t>For 2D and higher-order differences, modify differencing matrix C. </a:t>
            </a:r>
          </a:p>
          <a:p>
            <a:endParaRPr lang="en-US" sz="2000" b="1" dirty="0" smtClean="0">
              <a:solidFill>
                <a:srgbClr val="000090"/>
              </a:solidFill>
            </a:endParaRPr>
          </a:p>
          <a:p>
            <a:r>
              <a:rPr lang="en-US" sz="2000" b="1" dirty="0" smtClean="0">
                <a:solidFill>
                  <a:srgbClr val="000090"/>
                </a:solidFill>
              </a:rPr>
              <a:t>Leads to closed-form solution (a formula of limited practical use):</a:t>
            </a:r>
            <a:endParaRPr lang="en-US" sz="2000" b="1" dirty="0">
              <a:solidFill>
                <a:srgbClr val="000090"/>
              </a:solidFill>
            </a:endParaRPr>
          </a:p>
        </p:txBody>
      </p:sp>
      <p:graphicFrame>
        <p:nvGraphicFramePr>
          <p:cNvPr id="754690" name="Object 2"/>
          <p:cNvGraphicFramePr>
            <a:graphicFrameLocks noChangeAspect="1"/>
          </p:cNvGraphicFramePr>
          <p:nvPr/>
        </p:nvGraphicFramePr>
        <p:xfrm>
          <a:off x="1524000" y="1905000"/>
          <a:ext cx="4576763" cy="882650"/>
        </p:xfrm>
        <a:graphic>
          <a:graphicData uri="http://schemas.openxmlformats.org/presentationml/2006/ole">
            <p:oleObj spid="_x0000_s238594" name="Equation" r:id="rId3" imgW="2362200" imgH="457200" progId="Equation.3">
              <p:embed/>
            </p:oleObj>
          </a:graphicData>
        </a:graphic>
      </p:graphicFrame>
      <p:pic>
        <p:nvPicPr>
          <p:cNvPr id="7" name="Picture 6"/>
          <p:cNvPicPr>
            <a:picLocks noChangeAspect="1"/>
          </p:cNvPicPr>
          <p:nvPr/>
        </p:nvPicPr>
        <p:blipFill>
          <a:blip r:embed="rId4"/>
          <a:stretch>
            <a:fillRect/>
          </a:stretch>
        </p:blipFill>
        <p:spPr>
          <a:xfrm>
            <a:off x="2209800" y="2895600"/>
            <a:ext cx="2692400" cy="1177925"/>
          </a:xfrm>
          <a:prstGeom prst="rect">
            <a:avLst/>
          </a:prstGeom>
        </p:spPr>
      </p:pic>
      <p:sp>
        <p:nvSpPr>
          <p:cNvPr id="9" name="TextBox 8"/>
          <p:cNvSpPr txBox="1"/>
          <p:nvPr/>
        </p:nvSpPr>
        <p:spPr>
          <a:xfrm>
            <a:off x="2438400" y="990600"/>
            <a:ext cx="4055567" cy="523220"/>
          </a:xfrm>
          <a:prstGeom prst="rect">
            <a:avLst/>
          </a:prstGeom>
          <a:noFill/>
        </p:spPr>
        <p:txBody>
          <a:bodyPr wrap="none" rtlCol="0">
            <a:spAutoFit/>
          </a:bodyPr>
          <a:lstStyle/>
          <a:p>
            <a:r>
              <a:rPr lang="en-US" sz="2800" b="1" dirty="0" smtClean="0">
                <a:solidFill>
                  <a:srgbClr val="000090"/>
                </a:solidFill>
              </a:rPr>
              <a:t>Quadratic Penalization</a:t>
            </a:r>
            <a:endParaRPr lang="en-US" sz="2800" b="1" dirty="0">
              <a:solidFill>
                <a:srgbClr val="000090"/>
              </a:solidFill>
            </a:endParaRPr>
          </a:p>
        </p:txBody>
      </p:sp>
      <p:pic>
        <p:nvPicPr>
          <p:cNvPr id="10" name="Picture 9"/>
          <p:cNvPicPr>
            <a:picLocks noChangeAspect="1"/>
          </p:cNvPicPr>
          <p:nvPr/>
        </p:nvPicPr>
        <p:blipFill>
          <a:blip r:embed="rId5"/>
          <a:stretch>
            <a:fillRect/>
          </a:stretch>
        </p:blipFill>
        <p:spPr>
          <a:xfrm>
            <a:off x="2209800" y="5257800"/>
            <a:ext cx="4622800" cy="1193800"/>
          </a:xfrm>
          <a:prstGeom prst="rect">
            <a:avLst/>
          </a:prstGeom>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990600" y="914400"/>
            <a:ext cx="8034321" cy="646331"/>
          </a:xfrm>
          <a:prstGeom prst="rect">
            <a:avLst/>
          </a:prstGeom>
          <a:noFill/>
        </p:spPr>
        <p:txBody>
          <a:bodyPr wrap="none" rtlCol="0">
            <a:spAutoFit/>
          </a:bodyPr>
          <a:lstStyle/>
          <a:p>
            <a:r>
              <a:rPr lang="en-US" sz="3600" b="1" dirty="0" smtClean="0">
                <a:solidFill>
                  <a:srgbClr val="000090"/>
                </a:solidFill>
              </a:rPr>
              <a:t>Model-Based Image Reconstruction</a:t>
            </a:r>
            <a:endParaRPr lang="en-US" sz="3600" b="1" dirty="0">
              <a:solidFill>
                <a:srgbClr val="000090"/>
              </a:solidFill>
            </a:endParaRPr>
          </a:p>
        </p:txBody>
      </p:sp>
      <p:sp>
        <p:nvSpPr>
          <p:cNvPr id="3" name="TextBox 2"/>
          <p:cNvSpPr txBox="1"/>
          <p:nvPr/>
        </p:nvSpPr>
        <p:spPr>
          <a:xfrm>
            <a:off x="609600" y="1752600"/>
            <a:ext cx="6127423" cy="400110"/>
          </a:xfrm>
          <a:prstGeom prst="rect">
            <a:avLst/>
          </a:prstGeom>
          <a:noFill/>
        </p:spPr>
        <p:txBody>
          <a:bodyPr wrap="none" rtlCol="0">
            <a:spAutoFit/>
          </a:bodyPr>
          <a:lstStyle/>
          <a:p>
            <a:r>
              <a:rPr lang="en-US" sz="2000" b="1" dirty="0" smtClean="0">
                <a:solidFill>
                  <a:srgbClr val="000090"/>
                </a:solidFill>
              </a:rPr>
              <a:t>MR signal equation with more complete physics:</a:t>
            </a:r>
            <a:endParaRPr lang="en-US" sz="2000" b="1" dirty="0">
              <a:solidFill>
                <a:srgbClr val="000090"/>
              </a:solidFill>
            </a:endParaRPr>
          </a:p>
        </p:txBody>
      </p:sp>
      <p:pic>
        <p:nvPicPr>
          <p:cNvPr id="4" name="Picture 3"/>
          <p:cNvPicPr>
            <a:picLocks noChangeAspect="1"/>
          </p:cNvPicPr>
          <p:nvPr/>
        </p:nvPicPr>
        <p:blipFill>
          <a:blip r:embed="rId3"/>
          <a:stretch>
            <a:fillRect/>
          </a:stretch>
        </p:blipFill>
        <p:spPr>
          <a:xfrm>
            <a:off x="2514600" y="2209800"/>
            <a:ext cx="6121400" cy="596900"/>
          </a:xfrm>
          <a:prstGeom prst="rect">
            <a:avLst/>
          </a:prstGeom>
        </p:spPr>
      </p:pic>
      <p:graphicFrame>
        <p:nvGraphicFramePr>
          <p:cNvPr id="770050" name="Object 2"/>
          <p:cNvGraphicFramePr>
            <a:graphicFrameLocks noChangeAspect="1"/>
          </p:cNvGraphicFramePr>
          <p:nvPr/>
        </p:nvGraphicFramePr>
        <p:xfrm>
          <a:off x="304800" y="2286000"/>
          <a:ext cx="8382000" cy="4114800"/>
        </p:xfrm>
        <a:graphic>
          <a:graphicData uri="http://schemas.openxmlformats.org/presentationml/2006/ole">
            <p:oleObj spid="_x0000_s233474" name="Equation" r:id="rId4" imgW="4610100" imgH="2146300" progId="Equation.3">
              <p:embed/>
            </p:oleObj>
          </a:graphicData>
        </a:graphic>
      </p:graphicFrame>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7848600" cy="838200"/>
          </a:xfrm>
        </p:spPr>
        <p:txBody>
          <a:bodyPr/>
          <a:lstStyle/>
          <a:p>
            <a:r>
              <a:rPr lang="en-US" sz="3200" dirty="0" smtClean="0">
                <a:solidFill>
                  <a:srgbClr val="000090"/>
                </a:solidFill>
                <a:latin typeface="Arial"/>
                <a:cs typeface="Arial"/>
              </a:rPr>
              <a:t/>
            </a:r>
            <a:br>
              <a:rPr lang="en-US" sz="3200" dirty="0" smtClean="0">
                <a:solidFill>
                  <a:srgbClr val="000090"/>
                </a:solidFill>
                <a:latin typeface="Arial"/>
                <a:cs typeface="Arial"/>
              </a:rPr>
            </a:br>
            <a:r>
              <a:rPr lang="en-US" sz="2800" dirty="0" smtClean="0">
                <a:solidFill>
                  <a:srgbClr val="000090"/>
                </a:solidFill>
                <a:latin typeface="Arial"/>
                <a:cs typeface="Arial"/>
              </a:rPr>
              <a:t>Sensitivity encoded (SENSE)</a:t>
            </a:r>
            <a:r>
              <a:rPr lang="en-US" sz="2800" dirty="0" smtClean="0">
                <a:solidFill>
                  <a:srgbClr val="000090"/>
                </a:solidFill>
                <a:latin typeface="Arial"/>
                <a:cs typeface="Arial"/>
              </a:rPr>
              <a:t> –</a:t>
            </a:r>
            <a:r>
              <a:rPr lang="en-US" sz="2800" dirty="0" smtClean="0">
                <a:solidFill>
                  <a:srgbClr val="FF0000"/>
                </a:solidFill>
                <a:latin typeface="Arial"/>
                <a:cs typeface="Arial"/>
              </a:rPr>
              <a:t>SENSE-ITIVE</a:t>
            </a:r>
            <a:r>
              <a:rPr lang="en-US" dirty="0" smtClean="0">
                <a:solidFill>
                  <a:srgbClr val="FF0000"/>
                </a:solidFill>
              </a:rPr>
              <a:t/>
            </a:r>
            <a:br>
              <a:rPr lang="en-US" dirty="0" smtClean="0">
                <a:solidFill>
                  <a:srgbClr val="FF0000"/>
                </a:solidFill>
              </a:rPr>
            </a:br>
            <a:endParaRPr lang="en-US" dirty="0">
              <a:solidFill>
                <a:srgbClr val="FF0000"/>
              </a:solidFill>
            </a:endParaRPr>
          </a:p>
        </p:txBody>
      </p:sp>
      <p:sp>
        <p:nvSpPr>
          <p:cNvPr id="3" name="TextBox 2"/>
          <p:cNvSpPr txBox="1"/>
          <p:nvPr/>
        </p:nvSpPr>
        <p:spPr>
          <a:xfrm>
            <a:off x="304800" y="1600200"/>
            <a:ext cx="8001000" cy="1323439"/>
          </a:xfrm>
          <a:prstGeom prst="rect">
            <a:avLst/>
          </a:prstGeom>
          <a:noFill/>
        </p:spPr>
        <p:txBody>
          <a:bodyPr wrap="square" rtlCol="0">
            <a:spAutoFit/>
          </a:bodyPr>
          <a:lstStyle/>
          <a:p>
            <a:r>
              <a:rPr lang="en-US" sz="2000" b="1" dirty="0" smtClean="0">
                <a:solidFill>
                  <a:srgbClr val="000090"/>
                </a:solidFill>
              </a:rPr>
              <a:t>Use multiple receive coils (requires multiple RF channels). </a:t>
            </a:r>
          </a:p>
          <a:p>
            <a:r>
              <a:rPr lang="en-US" sz="2000" b="1" dirty="0" smtClean="0">
                <a:solidFill>
                  <a:srgbClr val="000090"/>
                </a:solidFill>
              </a:rPr>
              <a:t>Exploit spatial localization of sensitivity pattern of each coil.</a:t>
            </a:r>
          </a:p>
          <a:p>
            <a:r>
              <a:rPr lang="en-US" sz="2000" b="1" dirty="0" smtClean="0">
                <a:solidFill>
                  <a:srgbClr val="000090"/>
                </a:solidFill>
              </a:rPr>
              <a:t> </a:t>
            </a:r>
          </a:p>
          <a:p>
            <a:r>
              <a:rPr lang="en-US" sz="2000" b="1" dirty="0" smtClean="0">
                <a:solidFill>
                  <a:srgbClr val="000090"/>
                </a:solidFill>
              </a:rPr>
              <a:t>RF coil sensitivity patterns</a:t>
            </a:r>
            <a:endParaRPr lang="en-US" sz="2000" dirty="0">
              <a:solidFill>
                <a:srgbClr val="000090"/>
              </a:solidFill>
            </a:endParaRPr>
          </a:p>
        </p:txBody>
      </p:sp>
      <p:pic>
        <p:nvPicPr>
          <p:cNvPr id="4" name="Picture 3"/>
          <p:cNvPicPr>
            <a:picLocks noChangeAspect="1"/>
          </p:cNvPicPr>
          <p:nvPr/>
        </p:nvPicPr>
        <p:blipFill>
          <a:blip r:embed="rId2"/>
          <a:stretch>
            <a:fillRect/>
          </a:stretch>
        </p:blipFill>
        <p:spPr>
          <a:xfrm>
            <a:off x="228600" y="3124200"/>
            <a:ext cx="3149600" cy="3327400"/>
          </a:xfrm>
          <a:prstGeom prst="rect">
            <a:avLst/>
          </a:prstGeom>
        </p:spPr>
      </p:pic>
      <p:pic>
        <p:nvPicPr>
          <p:cNvPr id="7" name="Picture 6"/>
          <p:cNvPicPr>
            <a:picLocks noChangeAspect="1"/>
          </p:cNvPicPr>
          <p:nvPr/>
        </p:nvPicPr>
        <p:blipFill>
          <a:blip r:embed="rId3"/>
          <a:stretch>
            <a:fillRect/>
          </a:stretch>
        </p:blipFill>
        <p:spPr>
          <a:xfrm>
            <a:off x="4495800" y="2514600"/>
            <a:ext cx="3661576" cy="39497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1066800" y="2371725"/>
            <a:ext cx="5770805" cy="523220"/>
          </a:xfrm>
          <a:prstGeom prst="rect">
            <a:avLst/>
          </a:prstGeom>
        </p:spPr>
        <p:txBody>
          <a:bodyPr wrap="none">
            <a:spAutoFit/>
          </a:bodyPr>
          <a:lstStyle/>
          <a:p>
            <a:pPr marL="381000" indent="-381000">
              <a:buClr>
                <a:srgbClr val="000090"/>
              </a:buClr>
              <a:defRPr/>
            </a:pPr>
            <a:r>
              <a:rPr lang="en-US" sz="2800" b="1" dirty="0" smtClean="0">
                <a:solidFill>
                  <a:srgbClr val="000090"/>
                </a:solidFill>
                <a:effectLst>
                  <a:outerShdw blurRad="38100" dist="38100" dir="2700000" algn="tl">
                    <a:srgbClr val="DDDDDD"/>
                  </a:outerShdw>
                </a:effectLst>
                <a:ea typeface="Arial" charset="0"/>
                <a:cs typeface="Arial" charset="0"/>
              </a:rPr>
              <a:t>                   </a:t>
            </a:r>
            <a:r>
              <a:rPr lang="en-US" sz="2800" b="1" dirty="0">
                <a:solidFill>
                  <a:srgbClr val="000090"/>
                </a:solidFill>
                <a:effectLst>
                  <a:outerShdw blurRad="38100" dist="38100" dir="2700000" algn="tl">
                    <a:srgbClr val="DDDDDD"/>
                  </a:outerShdw>
                </a:effectLst>
                <a:ea typeface="Arial" charset="0"/>
                <a:cs typeface="Arial" charset="0"/>
              </a:rPr>
              <a:t>Imaging Signal Model</a:t>
            </a:r>
          </a:p>
        </p:txBody>
      </p:sp>
      <p:sp>
        <p:nvSpPr>
          <p:cNvPr id="10" name="TextBox 9"/>
          <p:cNvSpPr txBox="1"/>
          <p:nvPr/>
        </p:nvSpPr>
        <p:spPr>
          <a:xfrm>
            <a:off x="1371600" y="3048000"/>
            <a:ext cx="6629400" cy="46166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2400" b="1" dirty="0" smtClean="0">
                <a:solidFill>
                  <a:srgbClr val="0000FF"/>
                </a:solidFill>
                <a:latin typeface="Arial"/>
                <a:cs typeface="Arial"/>
              </a:rPr>
              <a:t> Parametric Models</a:t>
            </a:r>
            <a:endParaRPr lang="en-US" sz="2400" b="1" dirty="0">
              <a:solidFill>
                <a:srgbClr val="0000FF"/>
              </a:solidFill>
              <a:latin typeface="Arial"/>
              <a:cs typeface="Arial"/>
            </a:endParaRPr>
          </a:p>
        </p:txBody>
      </p:sp>
      <p:sp>
        <p:nvSpPr>
          <p:cNvPr id="5" name="TextBox 4"/>
          <p:cNvSpPr txBox="1"/>
          <p:nvPr/>
        </p:nvSpPr>
        <p:spPr>
          <a:xfrm>
            <a:off x="1371600" y="3657600"/>
            <a:ext cx="6629400" cy="46166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2400" b="1" dirty="0" smtClean="0">
                <a:solidFill>
                  <a:srgbClr val="0000FF"/>
                </a:solidFill>
                <a:latin typeface="Arial"/>
                <a:cs typeface="Arial"/>
              </a:rPr>
              <a:t> Nonparametric Models</a:t>
            </a:r>
            <a:endParaRPr lang="en-US" sz="2400" b="1" dirty="0">
              <a:solidFill>
                <a:srgbClr val="0000FF"/>
              </a:solidFill>
              <a:latin typeface="Arial"/>
              <a:cs typeface="Aria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304800" y="2514600"/>
            <a:ext cx="4114800" cy="830263"/>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en-US" sz="2400" b="1" dirty="0" err="1">
                <a:solidFill>
                  <a:srgbClr val="000090"/>
                </a:solidFill>
                <a:effectLst>
                  <a:outerShdw blurRad="38100" dist="38100" dir="2700000" algn="tl">
                    <a:srgbClr val="DDDDDD"/>
                  </a:outerShdw>
                </a:effectLst>
                <a:latin typeface="Arial"/>
                <a:cs typeface="Arial"/>
              </a:rPr>
              <a:t>Rician</a:t>
            </a:r>
            <a:r>
              <a:rPr lang="en-US" sz="2400" b="1" dirty="0">
                <a:solidFill>
                  <a:srgbClr val="000090"/>
                </a:solidFill>
                <a:effectLst>
                  <a:outerShdw blurRad="38100" dist="38100" dir="2700000" algn="tl">
                    <a:srgbClr val="DDDDDD"/>
                  </a:outerShdw>
                </a:effectLst>
                <a:latin typeface="Arial"/>
                <a:cs typeface="Arial"/>
              </a:rPr>
              <a:t> Regression or</a:t>
            </a:r>
          </a:p>
          <a:p>
            <a:pPr algn="ctr">
              <a:defRPr/>
            </a:pPr>
            <a:r>
              <a:rPr lang="en-US" sz="2400" b="1" dirty="0">
                <a:solidFill>
                  <a:srgbClr val="000090"/>
                </a:solidFill>
                <a:effectLst>
                  <a:outerShdw blurRad="38100" dist="38100" dir="2700000" algn="tl">
                    <a:srgbClr val="DDDDDD"/>
                  </a:outerShdw>
                </a:effectLst>
                <a:latin typeface="Arial"/>
                <a:cs typeface="Arial"/>
              </a:rPr>
              <a:t> Log-linear Model </a:t>
            </a:r>
          </a:p>
        </p:txBody>
      </p:sp>
      <p:graphicFrame>
        <p:nvGraphicFramePr>
          <p:cNvPr id="44034" name="Object 2"/>
          <p:cNvGraphicFramePr>
            <a:graphicFrameLocks noChangeAspect="1"/>
          </p:cNvGraphicFramePr>
          <p:nvPr/>
        </p:nvGraphicFramePr>
        <p:xfrm>
          <a:off x="4648200" y="1828800"/>
          <a:ext cx="3948113" cy="457200"/>
        </p:xfrm>
        <a:graphic>
          <a:graphicData uri="http://schemas.openxmlformats.org/presentationml/2006/ole">
            <p:oleObj spid="_x0000_s44034" name="Equation" r:id="rId3" imgW="1892300" imgH="177800" progId="Equation.3">
              <p:embed/>
            </p:oleObj>
          </a:graphicData>
        </a:graphic>
      </p:graphicFrame>
      <p:sp>
        <p:nvSpPr>
          <p:cNvPr id="12" name="Rectangle 11"/>
          <p:cNvSpPr/>
          <p:nvPr/>
        </p:nvSpPr>
        <p:spPr>
          <a:xfrm>
            <a:off x="304800" y="1828800"/>
            <a:ext cx="4114800" cy="461963"/>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en-US" sz="2400" b="1" dirty="0">
                <a:solidFill>
                  <a:srgbClr val="000090"/>
                </a:solidFill>
                <a:effectLst>
                  <a:outerShdw blurRad="38100" dist="38100" dir="2700000" algn="tl">
                    <a:srgbClr val="DDDDDD"/>
                  </a:outerShdw>
                </a:effectLst>
                <a:latin typeface="Arial"/>
                <a:cs typeface="Arial"/>
              </a:rPr>
              <a:t>Data</a:t>
            </a:r>
          </a:p>
        </p:txBody>
      </p:sp>
      <p:graphicFrame>
        <p:nvGraphicFramePr>
          <p:cNvPr id="44035" name="Object 3"/>
          <p:cNvGraphicFramePr>
            <a:graphicFrameLocks noChangeAspect="1"/>
          </p:cNvGraphicFramePr>
          <p:nvPr/>
        </p:nvGraphicFramePr>
        <p:xfrm>
          <a:off x="4648200" y="2667000"/>
          <a:ext cx="4460875" cy="477838"/>
        </p:xfrm>
        <a:graphic>
          <a:graphicData uri="http://schemas.openxmlformats.org/presentationml/2006/ole">
            <p:oleObj spid="_x0000_s44035" name="Equation" r:id="rId4" imgW="2336800" imgH="203200" progId="Equation.3">
              <p:embed/>
            </p:oleObj>
          </a:graphicData>
        </a:graphic>
      </p:graphicFrame>
      <p:sp>
        <p:nvSpPr>
          <p:cNvPr id="13" name="Rectangle 12"/>
          <p:cNvSpPr/>
          <p:nvPr/>
        </p:nvSpPr>
        <p:spPr>
          <a:xfrm>
            <a:off x="304800" y="3589338"/>
            <a:ext cx="4114800" cy="830262"/>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en-US" sz="2400" b="1" dirty="0">
                <a:solidFill>
                  <a:srgbClr val="000090"/>
                </a:solidFill>
                <a:effectLst>
                  <a:outerShdw blurRad="38100" dist="38100" dir="2700000" algn="tl">
                    <a:srgbClr val="DDDDDD"/>
                  </a:outerShdw>
                </a:effectLst>
                <a:latin typeface="Arial"/>
                <a:cs typeface="Arial"/>
              </a:rPr>
              <a:t>Estimated Diffusion Tensor</a:t>
            </a:r>
          </a:p>
        </p:txBody>
      </p:sp>
      <p:graphicFrame>
        <p:nvGraphicFramePr>
          <p:cNvPr id="44036" name="Object 4"/>
          <p:cNvGraphicFramePr>
            <a:graphicFrameLocks noChangeAspect="1"/>
          </p:cNvGraphicFramePr>
          <p:nvPr/>
        </p:nvGraphicFramePr>
        <p:xfrm>
          <a:off x="4724400" y="3592513"/>
          <a:ext cx="663575" cy="522287"/>
        </p:xfrm>
        <a:graphic>
          <a:graphicData uri="http://schemas.openxmlformats.org/presentationml/2006/ole">
            <p:oleObj spid="_x0000_s44036" name="Equation" r:id="rId5" imgW="317500" imgH="203200" progId="Equation.3">
              <p:embed/>
            </p:oleObj>
          </a:graphicData>
        </a:graphic>
      </p:graphicFrame>
      <p:sp>
        <p:nvSpPr>
          <p:cNvPr id="15" name="Rectangle 14"/>
          <p:cNvSpPr/>
          <p:nvPr/>
        </p:nvSpPr>
        <p:spPr>
          <a:xfrm>
            <a:off x="304800" y="4648200"/>
            <a:ext cx="4114800" cy="830263"/>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en-US" sz="2400" b="1" dirty="0">
                <a:solidFill>
                  <a:srgbClr val="000090"/>
                </a:solidFill>
                <a:effectLst>
                  <a:outerShdw blurRad="38100" dist="38100" dir="2700000" algn="tl">
                    <a:srgbClr val="DDDDDD"/>
                  </a:outerShdw>
                </a:effectLst>
                <a:latin typeface="Arial"/>
                <a:cs typeface="Arial"/>
              </a:rPr>
              <a:t>Estimated </a:t>
            </a:r>
            <a:r>
              <a:rPr lang="en-US" sz="2400" b="1" dirty="0" err="1">
                <a:solidFill>
                  <a:srgbClr val="000090"/>
                </a:solidFill>
                <a:effectLst>
                  <a:outerShdw blurRad="38100" dist="38100" dir="2700000" algn="tl">
                    <a:srgbClr val="DDDDDD"/>
                  </a:outerShdw>
                </a:effectLst>
                <a:latin typeface="Arial"/>
                <a:cs typeface="Arial"/>
              </a:rPr>
              <a:t>Eigenvalues</a:t>
            </a:r>
            <a:r>
              <a:rPr lang="en-US" sz="2400" b="1" dirty="0">
                <a:solidFill>
                  <a:srgbClr val="000090"/>
                </a:solidFill>
                <a:effectLst>
                  <a:outerShdw blurRad="38100" dist="38100" dir="2700000" algn="tl">
                    <a:srgbClr val="DDDDDD"/>
                  </a:outerShdw>
                </a:effectLst>
                <a:latin typeface="Arial"/>
                <a:cs typeface="Arial"/>
              </a:rPr>
              <a:t> or</a:t>
            </a:r>
          </a:p>
          <a:p>
            <a:pPr algn="ctr">
              <a:defRPr/>
            </a:pPr>
            <a:r>
              <a:rPr lang="en-US" sz="2400" b="1" dirty="0">
                <a:solidFill>
                  <a:srgbClr val="000090"/>
                </a:solidFill>
                <a:effectLst>
                  <a:outerShdw blurRad="38100" dist="38100" dir="2700000" algn="tl">
                    <a:srgbClr val="DDDDDD"/>
                  </a:outerShdw>
                </a:effectLst>
                <a:latin typeface="Arial"/>
                <a:cs typeface="Arial"/>
              </a:rPr>
              <a:t>Eigenvectors</a:t>
            </a:r>
          </a:p>
        </p:txBody>
      </p:sp>
      <p:graphicFrame>
        <p:nvGraphicFramePr>
          <p:cNvPr id="44037" name="Object 5"/>
          <p:cNvGraphicFramePr>
            <a:graphicFrameLocks noChangeAspect="1"/>
          </p:cNvGraphicFramePr>
          <p:nvPr/>
        </p:nvGraphicFramePr>
        <p:xfrm>
          <a:off x="4694238" y="4702175"/>
          <a:ext cx="2468562" cy="555625"/>
        </p:xfrm>
        <a:graphic>
          <a:graphicData uri="http://schemas.openxmlformats.org/presentationml/2006/ole">
            <p:oleObj spid="_x0000_s44037" name="Equation" r:id="rId6" imgW="1181100" imgH="215900" progId="Equation.3">
              <p:embed/>
            </p:oleObj>
          </a:graphicData>
        </a:graphic>
      </p:graphicFrame>
      <p:grpSp>
        <p:nvGrpSpPr>
          <p:cNvPr id="44043" name="Group 43"/>
          <p:cNvGrpSpPr>
            <a:grpSpLocks/>
          </p:cNvGrpSpPr>
          <p:nvPr/>
        </p:nvGrpSpPr>
        <p:grpSpPr bwMode="auto">
          <a:xfrm>
            <a:off x="6850063" y="3886200"/>
            <a:ext cx="2293937" cy="2495550"/>
            <a:chOff x="968" y="1761"/>
            <a:chExt cx="2018" cy="2100"/>
          </a:xfrm>
        </p:grpSpPr>
        <p:grpSp>
          <p:nvGrpSpPr>
            <p:cNvPr id="44044" name="Group 44"/>
            <p:cNvGrpSpPr>
              <a:grpSpLocks/>
            </p:cNvGrpSpPr>
            <p:nvPr/>
          </p:nvGrpSpPr>
          <p:grpSpPr bwMode="auto">
            <a:xfrm>
              <a:off x="1516" y="2187"/>
              <a:ext cx="723" cy="1378"/>
              <a:chOff x="1572" y="2201"/>
              <a:chExt cx="723" cy="1378"/>
            </a:xfrm>
          </p:grpSpPr>
          <p:sp>
            <p:nvSpPr>
              <p:cNvPr id="44059" name="Oval 45"/>
              <p:cNvSpPr>
                <a:spLocks noChangeArrowheads="1"/>
              </p:cNvSpPr>
              <p:nvPr/>
            </p:nvSpPr>
            <p:spPr bwMode="auto">
              <a:xfrm rot="1750689">
                <a:off x="1572" y="2201"/>
                <a:ext cx="710" cy="1378"/>
              </a:xfrm>
              <a:prstGeom prst="ellipse">
                <a:avLst/>
              </a:prstGeom>
              <a:solidFill>
                <a:srgbClr val="FFFF00"/>
              </a:solidFill>
              <a:ln w="9525">
                <a:solidFill>
                  <a:schemeClr val="tx1"/>
                </a:solidFill>
                <a:round/>
                <a:headEnd/>
                <a:tailEnd/>
              </a:ln>
            </p:spPr>
            <p:txBody>
              <a:bodyPr wrap="none" anchor="ctr">
                <a:prstTxWarp prst="textNoShape">
                  <a:avLst/>
                </a:prstTxWarp>
              </a:bodyPr>
              <a:lstStyle/>
              <a:p>
                <a:endParaRPr lang="en-US"/>
              </a:p>
            </p:txBody>
          </p:sp>
          <p:sp>
            <p:nvSpPr>
              <p:cNvPr id="44060" name="Oval 46"/>
              <p:cNvSpPr>
                <a:spLocks noChangeArrowheads="1"/>
              </p:cNvSpPr>
              <p:nvPr/>
            </p:nvSpPr>
            <p:spPr bwMode="auto">
              <a:xfrm rot="1951493">
                <a:off x="1576" y="2712"/>
                <a:ext cx="719" cy="328"/>
              </a:xfrm>
              <a:prstGeom prst="ellipse">
                <a:avLst/>
              </a:prstGeom>
              <a:solidFill>
                <a:srgbClr val="99CC00"/>
              </a:solidFill>
              <a:ln w="9525">
                <a:solidFill>
                  <a:schemeClr val="tx1"/>
                </a:solidFill>
                <a:round/>
                <a:headEnd/>
                <a:tailEnd/>
              </a:ln>
            </p:spPr>
            <p:txBody>
              <a:bodyPr wrap="none" anchor="ctr">
                <a:prstTxWarp prst="textNoShape">
                  <a:avLst/>
                </a:prstTxWarp>
              </a:bodyPr>
              <a:lstStyle/>
              <a:p>
                <a:endParaRPr lang="en-US"/>
              </a:p>
            </p:txBody>
          </p:sp>
        </p:grpSp>
        <p:grpSp>
          <p:nvGrpSpPr>
            <p:cNvPr id="44045" name="Group 47"/>
            <p:cNvGrpSpPr>
              <a:grpSpLocks/>
            </p:cNvGrpSpPr>
            <p:nvPr/>
          </p:nvGrpSpPr>
          <p:grpSpPr bwMode="auto">
            <a:xfrm>
              <a:off x="1082" y="1844"/>
              <a:ext cx="1654" cy="2017"/>
              <a:chOff x="1082" y="1844"/>
              <a:chExt cx="1654" cy="2017"/>
            </a:xfrm>
          </p:grpSpPr>
          <p:sp>
            <p:nvSpPr>
              <p:cNvPr id="44056" name="Line 48"/>
              <p:cNvSpPr>
                <a:spLocks noChangeShapeType="1"/>
              </p:cNvSpPr>
              <p:nvPr/>
            </p:nvSpPr>
            <p:spPr bwMode="auto">
              <a:xfrm flipV="1">
                <a:off x="1092" y="2244"/>
                <a:ext cx="1530" cy="1294"/>
              </a:xfrm>
              <a:prstGeom prst="line">
                <a:avLst/>
              </a:prstGeom>
              <a:noFill/>
              <a:ln w="9525">
                <a:solidFill>
                  <a:srgbClr val="3366FF"/>
                </a:solidFill>
                <a:round/>
                <a:headEnd type="triangle" w="lg" len="lg"/>
                <a:tailEnd type="triangle" w="lg" len="lg"/>
              </a:ln>
            </p:spPr>
            <p:txBody>
              <a:bodyPr>
                <a:prstTxWarp prst="textNoShape">
                  <a:avLst/>
                </a:prstTxWarp>
              </a:bodyPr>
              <a:lstStyle/>
              <a:p>
                <a:endParaRPr lang="en-US"/>
              </a:p>
            </p:txBody>
          </p:sp>
          <p:sp>
            <p:nvSpPr>
              <p:cNvPr id="44057" name="Line 49"/>
              <p:cNvSpPr>
                <a:spLocks noChangeShapeType="1"/>
              </p:cNvSpPr>
              <p:nvPr/>
            </p:nvSpPr>
            <p:spPr bwMode="auto">
              <a:xfrm flipV="1">
                <a:off x="1082" y="2848"/>
                <a:ext cx="1654" cy="10"/>
              </a:xfrm>
              <a:prstGeom prst="line">
                <a:avLst/>
              </a:prstGeom>
              <a:noFill/>
              <a:ln w="9525">
                <a:solidFill>
                  <a:srgbClr val="0000FF"/>
                </a:solidFill>
                <a:round/>
                <a:headEnd type="triangle" w="lg" len="lg"/>
                <a:tailEnd type="triangle" w="lg" len="lg"/>
              </a:ln>
            </p:spPr>
            <p:txBody>
              <a:bodyPr>
                <a:prstTxWarp prst="textNoShape">
                  <a:avLst/>
                </a:prstTxWarp>
              </a:bodyPr>
              <a:lstStyle/>
              <a:p>
                <a:endParaRPr lang="en-US"/>
              </a:p>
            </p:txBody>
          </p:sp>
          <p:sp>
            <p:nvSpPr>
              <p:cNvPr id="44058" name="Line 50"/>
              <p:cNvSpPr>
                <a:spLocks noChangeShapeType="1"/>
              </p:cNvSpPr>
              <p:nvPr/>
            </p:nvSpPr>
            <p:spPr bwMode="auto">
              <a:xfrm flipH="1" flipV="1">
                <a:off x="1900" y="1844"/>
                <a:ext cx="4" cy="2017"/>
              </a:xfrm>
              <a:prstGeom prst="line">
                <a:avLst/>
              </a:prstGeom>
              <a:noFill/>
              <a:ln w="9525">
                <a:solidFill>
                  <a:srgbClr val="0000FF"/>
                </a:solidFill>
                <a:round/>
                <a:headEnd type="triangle" w="lg" len="lg"/>
                <a:tailEnd type="triangle" w="lg" len="lg"/>
              </a:ln>
            </p:spPr>
            <p:txBody>
              <a:bodyPr>
                <a:prstTxWarp prst="textNoShape">
                  <a:avLst/>
                </a:prstTxWarp>
              </a:bodyPr>
              <a:lstStyle/>
              <a:p>
                <a:endParaRPr lang="en-US"/>
              </a:p>
            </p:txBody>
          </p:sp>
        </p:grpSp>
        <p:grpSp>
          <p:nvGrpSpPr>
            <p:cNvPr id="44046" name="Group 51"/>
            <p:cNvGrpSpPr>
              <a:grpSpLocks/>
            </p:cNvGrpSpPr>
            <p:nvPr/>
          </p:nvGrpSpPr>
          <p:grpSpPr bwMode="auto">
            <a:xfrm>
              <a:off x="1538" y="2297"/>
              <a:ext cx="686" cy="1166"/>
              <a:chOff x="1538" y="2297"/>
              <a:chExt cx="686" cy="1166"/>
            </a:xfrm>
          </p:grpSpPr>
          <p:sp>
            <p:nvSpPr>
              <p:cNvPr id="44053" name="Line 52"/>
              <p:cNvSpPr>
                <a:spLocks noChangeShapeType="1"/>
              </p:cNvSpPr>
              <p:nvPr/>
            </p:nvSpPr>
            <p:spPr bwMode="auto">
              <a:xfrm flipV="1">
                <a:off x="1538" y="2297"/>
                <a:ext cx="686" cy="1166"/>
              </a:xfrm>
              <a:prstGeom prst="line">
                <a:avLst/>
              </a:prstGeom>
              <a:noFill/>
              <a:ln w="31750">
                <a:solidFill>
                  <a:srgbClr val="FF0000"/>
                </a:solidFill>
                <a:round/>
                <a:headEnd type="triangle" w="lg" len="lg"/>
                <a:tailEnd type="triangle" w="lg" len="lg"/>
              </a:ln>
            </p:spPr>
            <p:txBody>
              <a:bodyPr>
                <a:prstTxWarp prst="textNoShape">
                  <a:avLst/>
                </a:prstTxWarp>
              </a:bodyPr>
              <a:lstStyle/>
              <a:p>
                <a:endParaRPr lang="en-US"/>
              </a:p>
            </p:txBody>
          </p:sp>
          <p:sp>
            <p:nvSpPr>
              <p:cNvPr id="44054" name="Line 53"/>
              <p:cNvSpPr>
                <a:spLocks noChangeShapeType="1"/>
              </p:cNvSpPr>
              <p:nvPr/>
            </p:nvSpPr>
            <p:spPr bwMode="auto">
              <a:xfrm>
                <a:off x="1590" y="2655"/>
                <a:ext cx="597" cy="392"/>
              </a:xfrm>
              <a:prstGeom prst="line">
                <a:avLst/>
              </a:prstGeom>
              <a:noFill/>
              <a:ln w="25400">
                <a:solidFill>
                  <a:srgbClr val="FF0000"/>
                </a:solidFill>
                <a:round/>
                <a:headEnd type="triangle" w="lg" len="lg"/>
                <a:tailEnd type="triangle" w="lg" len="lg"/>
              </a:ln>
            </p:spPr>
            <p:txBody>
              <a:bodyPr>
                <a:prstTxWarp prst="textNoShape">
                  <a:avLst/>
                </a:prstTxWarp>
              </a:bodyPr>
              <a:lstStyle/>
              <a:p>
                <a:endParaRPr lang="en-US"/>
              </a:p>
            </p:txBody>
          </p:sp>
          <p:sp>
            <p:nvSpPr>
              <p:cNvPr id="44055" name="Line 54"/>
              <p:cNvSpPr>
                <a:spLocks noChangeShapeType="1"/>
              </p:cNvSpPr>
              <p:nvPr/>
            </p:nvSpPr>
            <p:spPr bwMode="auto">
              <a:xfrm flipV="1">
                <a:off x="1750" y="2763"/>
                <a:ext cx="299" cy="190"/>
              </a:xfrm>
              <a:prstGeom prst="line">
                <a:avLst/>
              </a:prstGeom>
              <a:noFill/>
              <a:ln w="9525">
                <a:solidFill>
                  <a:srgbClr val="FF0000"/>
                </a:solidFill>
                <a:round/>
                <a:headEnd type="triangle" w="lg" len="lg"/>
                <a:tailEnd type="triangle" w="lg" len="lg"/>
              </a:ln>
            </p:spPr>
            <p:txBody>
              <a:bodyPr>
                <a:prstTxWarp prst="textNoShape">
                  <a:avLst/>
                </a:prstTxWarp>
              </a:bodyPr>
              <a:lstStyle/>
              <a:p>
                <a:endParaRPr lang="en-US"/>
              </a:p>
            </p:txBody>
          </p:sp>
        </p:grpSp>
        <p:sp>
          <p:nvSpPr>
            <p:cNvPr id="44047" name="Rectangle 55"/>
            <p:cNvSpPr>
              <a:spLocks noChangeArrowheads="1"/>
            </p:cNvSpPr>
            <p:nvPr/>
          </p:nvSpPr>
          <p:spPr bwMode="auto">
            <a:xfrm>
              <a:off x="2168" y="2083"/>
              <a:ext cx="162" cy="309"/>
            </a:xfrm>
            <a:prstGeom prst="rect">
              <a:avLst/>
            </a:prstGeom>
            <a:noFill/>
            <a:ln w="9525">
              <a:noFill/>
              <a:miter lim="800000"/>
              <a:headEnd/>
              <a:tailEnd/>
            </a:ln>
          </p:spPr>
          <p:txBody>
            <a:bodyPr wrap="none">
              <a:prstTxWarp prst="textNoShape">
                <a:avLst/>
              </a:prstTxWarp>
              <a:spAutoFit/>
            </a:bodyPr>
            <a:lstStyle/>
            <a:p>
              <a:pPr eaLnBrk="1" hangingPunct="1"/>
              <a:endParaRPr lang="el-GR">
                <a:solidFill>
                  <a:srgbClr val="FFFF00"/>
                </a:solidFill>
                <a:ea typeface="Arial" charset="0"/>
                <a:cs typeface="Arial" charset="0"/>
              </a:endParaRPr>
            </a:p>
          </p:txBody>
        </p:sp>
        <p:sp>
          <p:nvSpPr>
            <p:cNvPr id="44048" name="Rectangle 56"/>
            <p:cNvSpPr>
              <a:spLocks noChangeArrowheads="1"/>
            </p:cNvSpPr>
            <p:nvPr/>
          </p:nvSpPr>
          <p:spPr bwMode="auto">
            <a:xfrm>
              <a:off x="2186" y="2942"/>
              <a:ext cx="162" cy="309"/>
            </a:xfrm>
            <a:prstGeom prst="rect">
              <a:avLst/>
            </a:prstGeom>
            <a:noFill/>
            <a:ln w="9525">
              <a:noFill/>
              <a:miter lim="800000"/>
              <a:headEnd/>
              <a:tailEnd/>
            </a:ln>
          </p:spPr>
          <p:txBody>
            <a:bodyPr wrap="none">
              <a:prstTxWarp prst="textNoShape">
                <a:avLst/>
              </a:prstTxWarp>
              <a:spAutoFit/>
            </a:bodyPr>
            <a:lstStyle/>
            <a:p>
              <a:pPr eaLnBrk="1" hangingPunct="1"/>
              <a:endParaRPr lang="el-GR">
                <a:solidFill>
                  <a:srgbClr val="FFFF00"/>
                </a:solidFill>
                <a:ea typeface="Arial" charset="0"/>
                <a:cs typeface="Arial" charset="0"/>
              </a:endParaRPr>
            </a:p>
          </p:txBody>
        </p:sp>
        <p:sp>
          <p:nvSpPr>
            <p:cNvPr id="44049" name="Rectangle 57"/>
            <p:cNvSpPr>
              <a:spLocks noChangeArrowheads="1"/>
            </p:cNvSpPr>
            <p:nvPr/>
          </p:nvSpPr>
          <p:spPr bwMode="auto">
            <a:xfrm>
              <a:off x="1384" y="2836"/>
              <a:ext cx="162" cy="309"/>
            </a:xfrm>
            <a:prstGeom prst="rect">
              <a:avLst/>
            </a:prstGeom>
            <a:noFill/>
            <a:ln w="9525">
              <a:noFill/>
              <a:miter lim="800000"/>
              <a:headEnd/>
              <a:tailEnd/>
            </a:ln>
          </p:spPr>
          <p:txBody>
            <a:bodyPr wrap="none">
              <a:prstTxWarp prst="textNoShape">
                <a:avLst/>
              </a:prstTxWarp>
              <a:spAutoFit/>
            </a:bodyPr>
            <a:lstStyle/>
            <a:p>
              <a:pPr eaLnBrk="1" hangingPunct="1"/>
              <a:endParaRPr lang="el-GR">
                <a:solidFill>
                  <a:srgbClr val="FFFF00"/>
                </a:solidFill>
                <a:ea typeface="Arial" charset="0"/>
                <a:cs typeface="Arial" charset="0"/>
              </a:endParaRPr>
            </a:p>
          </p:txBody>
        </p:sp>
        <p:sp>
          <p:nvSpPr>
            <p:cNvPr id="44050" name="Rectangle 58"/>
            <p:cNvSpPr>
              <a:spLocks noChangeArrowheads="1"/>
            </p:cNvSpPr>
            <p:nvPr/>
          </p:nvSpPr>
          <p:spPr bwMode="auto">
            <a:xfrm>
              <a:off x="2723" y="2635"/>
              <a:ext cx="263" cy="308"/>
            </a:xfrm>
            <a:prstGeom prst="rect">
              <a:avLst/>
            </a:prstGeom>
            <a:noFill/>
            <a:ln w="9525">
              <a:noFill/>
              <a:miter lim="800000"/>
              <a:headEnd/>
              <a:tailEnd/>
            </a:ln>
          </p:spPr>
          <p:txBody>
            <a:bodyPr wrap="none">
              <a:prstTxWarp prst="textNoShape">
                <a:avLst/>
              </a:prstTxWarp>
              <a:spAutoFit/>
            </a:bodyPr>
            <a:lstStyle/>
            <a:p>
              <a:pPr eaLnBrk="1" hangingPunct="1"/>
              <a:r>
                <a:rPr lang="en-US">
                  <a:solidFill>
                    <a:srgbClr val="000099"/>
                  </a:solidFill>
                  <a:ea typeface="Arial" charset="0"/>
                  <a:cs typeface="Arial" charset="0"/>
                </a:rPr>
                <a:t>x</a:t>
              </a:r>
              <a:endParaRPr lang="el-GR">
                <a:solidFill>
                  <a:srgbClr val="000099"/>
                </a:solidFill>
                <a:ea typeface="Arial" charset="0"/>
                <a:cs typeface="Arial" charset="0"/>
              </a:endParaRPr>
            </a:p>
          </p:txBody>
        </p:sp>
        <p:sp>
          <p:nvSpPr>
            <p:cNvPr id="44051" name="Rectangle 59"/>
            <p:cNvSpPr>
              <a:spLocks noChangeArrowheads="1"/>
            </p:cNvSpPr>
            <p:nvPr/>
          </p:nvSpPr>
          <p:spPr bwMode="auto">
            <a:xfrm>
              <a:off x="1955" y="1761"/>
              <a:ext cx="263" cy="309"/>
            </a:xfrm>
            <a:prstGeom prst="rect">
              <a:avLst/>
            </a:prstGeom>
            <a:noFill/>
            <a:ln w="9525">
              <a:noFill/>
              <a:miter lim="800000"/>
              <a:headEnd/>
              <a:tailEnd/>
            </a:ln>
          </p:spPr>
          <p:txBody>
            <a:bodyPr wrap="none">
              <a:prstTxWarp prst="textNoShape">
                <a:avLst/>
              </a:prstTxWarp>
              <a:spAutoFit/>
            </a:bodyPr>
            <a:lstStyle/>
            <a:p>
              <a:pPr eaLnBrk="1" hangingPunct="1"/>
              <a:r>
                <a:rPr lang="en-US">
                  <a:solidFill>
                    <a:schemeClr val="bg1"/>
                  </a:solidFill>
                  <a:ea typeface="Arial" charset="0"/>
                  <a:cs typeface="Arial" charset="0"/>
                </a:rPr>
                <a:t>y</a:t>
              </a:r>
              <a:endParaRPr lang="el-GR">
                <a:solidFill>
                  <a:schemeClr val="bg1"/>
                </a:solidFill>
                <a:ea typeface="Arial" charset="0"/>
                <a:cs typeface="Arial" charset="0"/>
              </a:endParaRPr>
            </a:p>
          </p:txBody>
        </p:sp>
        <p:sp>
          <p:nvSpPr>
            <p:cNvPr id="44052" name="Rectangle 60"/>
            <p:cNvSpPr>
              <a:spLocks noChangeArrowheads="1"/>
            </p:cNvSpPr>
            <p:nvPr/>
          </p:nvSpPr>
          <p:spPr bwMode="auto">
            <a:xfrm>
              <a:off x="968" y="3259"/>
              <a:ext cx="263" cy="308"/>
            </a:xfrm>
            <a:prstGeom prst="rect">
              <a:avLst/>
            </a:prstGeom>
            <a:noFill/>
            <a:ln w="9525">
              <a:noFill/>
              <a:miter lim="800000"/>
              <a:headEnd/>
              <a:tailEnd/>
            </a:ln>
          </p:spPr>
          <p:txBody>
            <a:bodyPr wrap="none">
              <a:prstTxWarp prst="textNoShape">
                <a:avLst/>
              </a:prstTxWarp>
              <a:spAutoFit/>
            </a:bodyPr>
            <a:lstStyle/>
            <a:p>
              <a:pPr eaLnBrk="1" hangingPunct="1"/>
              <a:r>
                <a:rPr lang="en-US">
                  <a:solidFill>
                    <a:schemeClr val="bg1"/>
                  </a:solidFill>
                  <a:ea typeface="Arial" charset="0"/>
                  <a:cs typeface="Arial" charset="0"/>
                </a:rPr>
                <a:t>z</a:t>
              </a:r>
              <a:endParaRPr lang="el-GR">
                <a:solidFill>
                  <a:schemeClr val="bg1"/>
                </a:solidFill>
                <a:ea typeface="Arial" charset="0"/>
                <a:cs typeface="Arial" charset="0"/>
              </a:endParaRPr>
            </a:p>
          </p:txBody>
        </p:sp>
      </p:grpSp>
      <p:graphicFrame>
        <p:nvGraphicFramePr>
          <p:cNvPr id="44038" name="Object 6"/>
          <p:cNvGraphicFramePr>
            <a:graphicFrameLocks noChangeAspect="1"/>
          </p:cNvGraphicFramePr>
          <p:nvPr/>
        </p:nvGraphicFramePr>
        <p:xfrm>
          <a:off x="7315200" y="5943600"/>
          <a:ext cx="265113" cy="457200"/>
        </p:xfrm>
        <a:graphic>
          <a:graphicData uri="http://schemas.openxmlformats.org/presentationml/2006/ole">
            <p:oleObj spid="_x0000_s44038" name="Equation" r:id="rId7" imgW="127000" imgH="177800" progId="Equation.3">
              <p:embed/>
            </p:oleObj>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0" name="Picture 4" descr="bootstrap"/>
          <p:cNvPicPr>
            <a:picLocks noChangeAspect="1" noChangeArrowheads="1"/>
          </p:cNvPicPr>
          <p:nvPr/>
        </p:nvPicPr>
        <p:blipFill>
          <a:blip r:embed="rId2"/>
          <a:srcRect/>
          <a:stretch>
            <a:fillRect/>
          </a:stretch>
        </p:blipFill>
        <p:spPr bwMode="auto">
          <a:xfrm>
            <a:off x="228600" y="2057400"/>
            <a:ext cx="3200400" cy="3249613"/>
          </a:xfrm>
          <a:prstGeom prst="rect">
            <a:avLst/>
          </a:prstGeom>
          <a:noFill/>
          <a:ln w="9525">
            <a:noFill/>
            <a:miter lim="800000"/>
            <a:headEnd/>
            <a:tailEnd/>
          </a:ln>
        </p:spPr>
      </p:pic>
      <p:sp>
        <p:nvSpPr>
          <p:cNvPr id="48131" name="Oval 5"/>
          <p:cNvSpPr>
            <a:spLocks noChangeArrowheads="1"/>
          </p:cNvSpPr>
          <p:nvPr/>
        </p:nvSpPr>
        <p:spPr bwMode="auto">
          <a:xfrm>
            <a:off x="533400" y="3048000"/>
            <a:ext cx="152400" cy="152400"/>
          </a:xfrm>
          <a:prstGeom prst="ellipse">
            <a:avLst/>
          </a:prstGeom>
          <a:solidFill>
            <a:schemeClr val="tx1">
              <a:alpha val="0"/>
            </a:schemeClr>
          </a:solidFill>
          <a:ln w="25400" cap="sq">
            <a:solidFill>
              <a:srgbClr val="FF0000"/>
            </a:solidFill>
            <a:round/>
            <a:headEnd type="none" w="sm" len="sm"/>
            <a:tailEnd type="none" w="sm" len="sm"/>
          </a:ln>
        </p:spPr>
        <p:txBody>
          <a:bodyPr wrap="none" anchor="ctr">
            <a:prstTxWarp prst="textNoShape">
              <a:avLst/>
            </a:prstTxWarp>
          </a:bodyPr>
          <a:lstStyle/>
          <a:p>
            <a:endParaRPr lang="en-US"/>
          </a:p>
        </p:txBody>
      </p:sp>
      <p:sp>
        <p:nvSpPr>
          <p:cNvPr id="48132" name="Oval 6"/>
          <p:cNvSpPr>
            <a:spLocks noChangeArrowheads="1"/>
          </p:cNvSpPr>
          <p:nvPr/>
        </p:nvSpPr>
        <p:spPr bwMode="auto">
          <a:xfrm>
            <a:off x="685800" y="4419600"/>
            <a:ext cx="228600" cy="228600"/>
          </a:xfrm>
          <a:prstGeom prst="ellipse">
            <a:avLst/>
          </a:prstGeom>
          <a:solidFill>
            <a:schemeClr val="tx1">
              <a:alpha val="0"/>
            </a:schemeClr>
          </a:solidFill>
          <a:ln w="25400" cap="sq">
            <a:solidFill>
              <a:srgbClr val="FF0000"/>
            </a:solidFill>
            <a:round/>
            <a:headEnd type="none" w="sm" len="sm"/>
            <a:tailEnd type="none" w="sm" len="sm"/>
          </a:ln>
        </p:spPr>
        <p:txBody>
          <a:bodyPr wrap="none" anchor="ctr">
            <a:prstTxWarp prst="textNoShape">
              <a:avLst/>
            </a:prstTxWarp>
          </a:bodyPr>
          <a:lstStyle/>
          <a:p>
            <a:endParaRPr lang="en-US"/>
          </a:p>
        </p:txBody>
      </p:sp>
      <p:sp>
        <p:nvSpPr>
          <p:cNvPr id="48133" name="Oval 7"/>
          <p:cNvSpPr>
            <a:spLocks noChangeArrowheads="1"/>
          </p:cNvSpPr>
          <p:nvPr/>
        </p:nvSpPr>
        <p:spPr bwMode="auto">
          <a:xfrm>
            <a:off x="2057400" y="3048000"/>
            <a:ext cx="152400" cy="152400"/>
          </a:xfrm>
          <a:prstGeom prst="ellipse">
            <a:avLst/>
          </a:prstGeom>
          <a:solidFill>
            <a:schemeClr val="tx1">
              <a:alpha val="0"/>
            </a:schemeClr>
          </a:solidFill>
          <a:ln w="25400" cap="sq">
            <a:solidFill>
              <a:srgbClr val="FF0000"/>
            </a:solidFill>
            <a:round/>
            <a:headEnd type="none" w="sm" len="sm"/>
            <a:tailEnd type="none" w="sm" len="sm"/>
          </a:ln>
        </p:spPr>
        <p:txBody>
          <a:bodyPr wrap="none" anchor="ctr">
            <a:prstTxWarp prst="textNoShape">
              <a:avLst/>
            </a:prstTxWarp>
          </a:bodyPr>
          <a:lstStyle/>
          <a:p>
            <a:endParaRPr lang="en-US"/>
          </a:p>
        </p:txBody>
      </p:sp>
      <p:sp>
        <p:nvSpPr>
          <p:cNvPr id="48134" name="Oval 8"/>
          <p:cNvSpPr>
            <a:spLocks noChangeArrowheads="1"/>
          </p:cNvSpPr>
          <p:nvPr/>
        </p:nvSpPr>
        <p:spPr bwMode="auto">
          <a:xfrm>
            <a:off x="2286000" y="4495800"/>
            <a:ext cx="152400" cy="152400"/>
          </a:xfrm>
          <a:prstGeom prst="ellipse">
            <a:avLst/>
          </a:prstGeom>
          <a:solidFill>
            <a:schemeClr val="tx1">
              <a:alpha val="0"/>
            </a:schemeClr>
          </a:solidFill>
          <a:ln w="25400" cap="sq">
            <a:solidFill>
              <a:srgbClr val="FF0000"/>
            </a:solidFill>
            <a:round/>
            <a:headEnd type="none" w="sm" len="sm"/>
            <a:tailEnd type="none" w="sm" len="sm"/>
          </a:ln>
        </p:spPr>
        <p:txBody>
          <a:bodyPr wrap="none" anchor="ctr">
            <a:prstTxWarp prst="textNoShape">
              <a:avLst/>
            </a:prstTxWarp>
          </a:bodyPr>
          <a:lstStyle/>
          <a:p>
            <a:endParaRPr lang="en-US"/>
          </a:p>
        </p:txBody>
      </p:sp>
      <p:sp>
        <p:nvSpPr>
          <p:cNvPr id="48135" name="Text Box 9"/>
          <p:cNvSpPr txBox="1">
            <a:spLocks noChangeArrowheads="1"/>
          </p:cNvSpPr>
          <p:nvPr/>
        </p:nvSpPr>
        <p:spPr bwMode="auto">
          <a:xfrm>
            <a:off x="609600" y="2819400"/>
            <a:ext cx="336550" cy="366713"/>
          </a:xfrm>
          <a:prstGeom prst="rect">
            <a:avLst/>
          </a:prstGeom>
          <a:noFill/>
          <a:ln w="12700" cap="sq">
            <a:noFill/>
            <a:miter lim="800000"/>
            <a:headEnd type="none" w="sm" len="sm"/>
            <a:tailEnd type="none" w="sm" len="sm"/>
          </a:ln>
        </p:spPr>
        <p:txBody>
          <a:bodyPr>
            <a:prstTxWarp prst="textNoShape">
              <a:avLst/>
            </a:prstTxWarp>
            <a:spAutoFit/>
          </a:bodyPr>
          <a:lstStyle/>
          <a:p>
            <a:r>
              <a:rPr lang="en-US"/>
              <a:t>A</a:t>
            </a:r>
          </a:p>
        </p:txBody>
      </p:sp>
      <p:sp>
        <p:nvSpPr>
          <p:cNvPr id="48136" name="Text Box 10"/>
          <p:cNvSpPr txBox="1">
            <a:spLocks noChangeArrowheads="1"/>
          </p:cNvSpPr>
          <p:nvPr/>
        </p:nvSpPr>
        <p:spPr bwMode="auto">
          <a:xfrm>
            <a:off x="2209800" y="3048000"/>
            <a:ext cx="336550" cy="366713"/>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a:t>A</a:t>
            </a:r>
          </a:p>
        </p:txBody>
      </p:sp>
      <p:sp>
        <p:nvSpPr>
          <p:cNvPr id="48137" name="Text Box 11"/>
          <p:cNvSpPr txBox="1">
            <a:spLocks noChangeArrowheads="1"/>
          </p:cNvSpPr>
          <p:nvPr/>
        </p:nvSpPr>
        <p:spPr bwMode="auto">
          <a:xfrm>
            <a:off x="838200" y="4648200"/>
            <a:ext cx="336550" cy="366713"/>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a:t>B</a:t>
            </a:r>
          </a:p>
        </p:txBody>
      </p:sp>
      <p:sp>
        <p:nvSpPr>
          <p:cNvPr id="48138" name="Text Box 12"/>
          <p:cNvSpPr txBox="1">
            <a:spLocks noChangeArrowheads="1"/>
          </p:cNvSpPr>
          <p:nvPr/>
        </p:nvSpPr>
        <p:spPr bwMode="auto">
          <a:xfrm>
            <a:off x="2362200" y="4724400"/>
            <a:ext cx="336550" cy="366713"/>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a:t>B</a:t>
            </a:r>
          </a:p>
        </p:txBody>
      </p:sp>
      <p:sp>
        <p:nvSpPr>
          <p:cNvPr id="48139" name="Text Box 14"/>
          <p:cNvSpPr txBox="1">
            <a:spLocks noChangeArrowheads="1"/>
          </p:cNvSpPr>
          <p:nvPr/>
        </p:nvSpPr>
        <p:spPr bwMode="auto">
          <a:xfrm>
            <a:off x="457200" y="5334000"/>
            <a:ext cx="1049338" cy="304800"/>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400" b="1">
                <a:solidFill>
                  <a:srgbClr val="000099"/>
                </a:solidFill>
              </a:rPr>
              <a:t>Repetition</a:t>
            </a:r>
          </a:p>
        </p:txBody>
      </p:sp>
      <p:sp>
        <p:nvSpPr>
          <p:cNvPr id="48140" name="Rectangle 15"/>
          <p:cNvSpPr>
            <a:spLocks noChangeArrowheads="1"/>
          </p:cNvSpPr>
          <p:nvPr/>
        </p:nvSpPr>
        <p:spPr bwMode="auto">
          <a:xfrm>
            <a:off x="2209800" y="5334000"/>
            <a:ext cx="558800" cy="304800"/>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400" b="1">
                <a:solidFill>
                  <a:srgbClr val="000099"/>
                </a:solidFill>
              </a:rPr>
              <a:t>Wild</a:t>
            </a:r>
          </a:p>
        </p:txBody>
      </p:sp>
      <p:sp>
        <p:nvSpPr>
          <p:cNvPr id="48141" name="Line 16"/>
          <p:cNvSpPr>
            <a:spLocks noChangeShapeType="1"/>
          </p:cNvSpPr>
          <p:nvPr/>
        </p:nvSpPr>
        <p:spPr bwMode="auto">
          <a:xfrm flipH="1">
            <a:off x="1295400" y="3276600"/>
            <a:ext cx="381000" cy="609600"/>
          </a:xfrm>
          <a:prstGeom prst="line">
            <a:avLst/>
          </a:prstGeom>
          <a:noFill/>
          <a:ln w="31750" cap="sq">
            <a:solidFill>
              <a:srgbClr val="FF0066"/>
            </a:solidFill>
            <a:round/>
            <a:headEnd type="none" w="sm" len="sm"/>
            <a:tailEnd type="triangle" w="lg" len="lg"/>
          </a:ln>
        </p:spPr>
        <p:txBody>
          <a:bodyPr>
            <a:prstTxWarp prst="textNoShape">
              <a:avLst/>
            </a:prstTxWarp>
          </a:bodyPr>
          <a:lstStyle/>
          <a:p>
            <a:endParaRPr lang="en-US"/>
          </a:p>
        </p:txBody>
      </p:sp>
      <p:sp>
        <p:nvSpPr>
          <p:cNvPr id="48142" name="Line 17"/>
          <p:cNvSpPr>
            <a:spLocks noChangeShapeType="1"/>
          </p:cNvSpPr>
          <p:nvPr/>
        </p:nvSpPr>
        <p:spPr bwMode="auto">
          <a:xfrm flipH="1">
            <a:off x="2819400" y="3200400"/>
            <a:ext cx="381000" cy="609600"/>
          </a:xfrm>
          <a:prstGeom prst="line">
            <a:avLst/>
          </a:prstGeom>
          <a:noFill/>
          <a:ln w="31750" cap="sq">
            <a:solidFill>
              <a:srgbClr val="FF0066"/>
            </a:solidFill>
            <a:round/>
            <a:headEnd type="none" w="sm" len="sm"/>
            <a:tailEnd type="triangle" w="lg" len="lg"/>
          </a:ln>
        </p:spPr>
        <p:txBody>
          <a:bodyPr>
            <a:prstTxWarp prst="textNoShape">
              <a:avLst/>
            </a:prstTxWarp>
          </a:bodyPr>
          <a:lstStyle/>
          <a:p>
            <a:endParaRPr lang="en-US"/>
          </a:p>
        </p:txBody>
      </p:sp>
      <p:sp>
        <p:nvSpPr>
          <p:cNvPr id="48143" name="Rectangle 19"/>
          <p:cNvSpPr>
            <a:spLocks noChangeArrowheads="1"/>
          </p:cNvSpPr>
          <p:nvPr/>
        </p:nvSpPr>
        <p:spPr bwMode="auto">
          <a:xfrm>
            <a:off x="1143000" y="4191000"/>
            <a:ext cx="609600" cy="457200"/>
          </a:xfrm>
          <a:prstGeom prst="rect">
            <a:avLst/>
          </a:prstGeom>
          <a:solidFill>
            <a:schemeClr val="tx1">
              <a:alpha val="0"/>
            </a:schemeClr>
          </a:solidFill>
          <a:ln w="25400" cap="sq">
            <a:solidFill>
              <a:srgbClr val="FF0000"/>
            </a:solidFill>
            <a:miter lim="800000"/>
            <a:headEnd type="none" w="sm" len="sm"/>
            <a:tailEnd type="none" w="sm" len="sm"/>
          </a:ln>
        </p:spPr>
        <p:txBody>
          <a:bodyPr wrap="none" anchor="ctr">
            <a:prstTxWarp prst="textNoShape">
              <a:avLst/>
            </a:prstTxWarp>
          </a:bodyPr>
          <a:lstStyle/>
          <a:p>
            <a:endParaRPr lang="en-US"/>
          </a:p>
        </p:txBody>
      </p:sp>
      <p:sp>
        <p:nvSpPr>
          <p:cNvPr id="48144" name="Rectangle 20"/>
          <p:cNvSpPr>
            <a:spLocks noChangeArrowheads="1"/>
          </p:cNvSpPr>
          <p:nvPr/>
        </p:nvSpPr>
        <p:spPr bwMode="auto">
          <a:xfrm>
            <a:off x="2667000" y="4267200"/>
            <a:ext cx="609600" cy="457200"/>
          </a:xfrm>
          <a:prstGeom prst="rect">
            <a:avLst/>
          </a:prstGeom>
          <a:solidFill>
            <a:schemeClr val="tx1">
              <a:alpha val="0"/>
            </a:schemeClr>
          </a:solidFill>
          <a:ln w="25400" cap="sq">
            <a:solidFill>
              <a:srgbClr val="FF0000"/>
            </a:solidFill>
            <a:miter lim="800000"/>
            <a:headEnd type="none" w="sm" len="sm"/>
            <a:tailEnd type="none" w="sm" len="sm"/>
          </a:ln>
        </p:spPr>
        <p:txBody>
          <a:bodyPr wrap="none" anchor="ctr">
            <a:prstTxWarp prst="textNoShape">
              <a:avLst/>
            </a:prstTxWarp>
          </a:bodyPr>
          <a:lstStyle/>
          <a:p>
            <a:endParaRPr lang="en-US"/>
          </a:p>
        </p:txBody>
      </p:sp>
      <p:sp>
        <p:nvSpPr>
          <p:cNvPr id="48145" name="Text Box 21"/>
          <p:cNvSpPr txBox="1">
            <a:spLocks noChangeArrowheads="1"/>
          </p:cNvSpPr>
          <p:nvPr/>
        </p:nvSpPr>
        <p:spPr bwMode="auto">
          <a:xfrm>
            <a:off x="1066800" y="2362200"/>
            <a:ext cx="184150" cy="366713"/>
          </a:xfrm>
          <a:prstGeom prst="rect">
            <a:avLst/>
          </a:prstGeom>
          <a:noFill/>
          <a:ln w="12700" cap="sq">
            <a:noFill/>
            <a:miter lim="800000"/>
            <a:headEnd type="none" w="sm" len="sm"/>
            <a:tailEnd type="none" w="sm" len="sm"/>
          </a:ln>
        </p:spPr>
        <p:txBody>
          <a:bodyPr wrap="none">
            <a:prstTxWarp prst="textNoShape">
              <a:avLst/>
            </a:prstTxWarp>
            <a:spAutoFit/>
          </a:bodyPr>
          <a:lstStyle/>
          <a:p>
            <a:endParaRPr lang="en-US"/>
          </a:p>
        </p:txBody>
      </p:sp>
      <p:pic>
        <p:nvPicPr>
          <p:cNvPr id="48146" name="Picture 23"/>
          <p:cNvPicPr>
            <a:picLocks noChangeAspect="1" noChangeArrowheads="1"/>
          </p:cNvPicPr>
          <p:nvPr/>
        </p:nvPicPr>
        <p:blipFill>
          <a:blip r:embed="rId3"/>
          <a:srcRect/>
          <a:stretch>
            <a:fillRect/>
          </a:stretch>
        </p:blipFill>
        <p:spPr bwMode="auto">
          <a:xfrm>
            <a:off x="3505200" y="2209800"/>
            <a:ext cx="5257800" cy="3581400"/>
          </a:xfrm>
          <a:prstGeom prst="rect">
            <a:avLst/>
          </a:prstGeom>
          <a:noFill/>
          <a:ln w="9525">
            <a:noFill/>
            <a:miter lim="800000"/>
            <a:headEnd/>
            <a:tailEnd/>
          </a:ln>
        </p:spPr>
      </p:pic>
      <p:sp>
        <p:nvSpPr>
          <p:cNvPr id="48148" name="Rectangle 25"/>
          <p:cNvSpPr>
            <a:spLocks noChangeArrowheads="1"/>
          </p:cNvSpPr>
          <p:nvPr/>
        </p:nvSpPr>
        <p:spPr bwMode="auto">
          <a:xfrm>
            <a:off x="5334000" y="5410200"/>
            <a:ext cx="1049338" cy="304800"/>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400" b="1">
                <a:solidFill>
                  <a:srgbClr val="000099"/>
                </a:solidFill>
              </a:rPr>
              <a:t>Repetition</a:t>
            </a:r>
          </a:p>
        </p:txBody>
      </p:sp>
      <p:sp>
        <p:nvSpPr>
          <p:cNvPr id="48149" name="Rectangle 26"/>
          <p:cNvSpPr>
            <a:spLocks noChangeArrowheads="1"/>
          </p:cNvSpPr>
          <p:nvPr/>
        </p:nvSpPr>
        <p:spPr bwMode="auto">
          <a:xfrm>
            <a:off x="6934200" y="5410200"/>
            <a:ext cx="558800" cy="304800"/>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1400" b="1">
                <a:solidFill>
                  <a:srgbClr val="000099"/>
                </a:solidFill>
              </a:rPr>
              <a:t>Wild</a:t>
            </a:r>
          </a:p>
        </p:txBody>
      </p:sp>
      <p:sp>
        <p:nvSpPr>
          <p:cNvPr id="48150" name="Text Box 27"/>
          <p:cNvSpPr txBox="1">
            <a:spLocks noChangeArrowheads="1"/>
          </p:cNvSpPr>
          <p:nvPr/>
        </p:nvSpPr>
        <p:spPr bwMode="auto">
          <a:xfrm>
            <a:off x="1143000" y="5537200"/>
            <a:ext cx="1384300" cy="396875"/>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2000" b="1">
                <a:solidFill>
                  <a:srgbClr val="000099"/>
                </a:solidFill>
              </a:rPr>
              <a:t>Bootstrap</a:t>
            </a:r>
          </a:p>
        </p:txBody>
      </p:sp>
      <p:sp>
        <p:nvSpPr>
          <p:cNvPr id="27" name="Rectangle 26"/>
          <p:cNvSpPr/>
          <p:nvPr/>
        </p:nvSpPr>
        <p:spPr>
          <a:xfrm>
            <a:off x="3657600" y="1600200"/>
            <a:ext cx="4572000" cy="830263"/>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en-US" sz="2400" b="1" dirty="0">
                <a:solidFill>
                  <a:srgbClr val="FF0000"/>
                </a:solidFill>
                <a:effectLst>
                  <a:outerShdw blurRad="38100" dist="38100" dir="2700000" algn="tl">
                    <a:srgbClr val="DDDDDD"/>
                  </a:outerShdw>
                </a:effectLst>
                <a:latin typeface="Arial"/>
                <a:cs typeface="Arial"/>
              </a:rPr>
              <a:t>Q</a:t>
            </a:r>
            <a:r>
              <a:rPr lang="en-US" sz="2400" b="1" dirty="0">
                <a:solidFill>
                  <a:srgbClr val="000090"/>
                </a:solidFill>
                <a:effectLst>
                  <a:outerShdw blurRad="38100" dist="38100" dir="2700000" algn="tl">
                    <a:srgbClr val="DDDDDD"/>
                  </a:outerShdw>
                </a:effectLst>
                <a:latin typeface="Arial"/>
                <a:cs typeface="Arial"/>
              </a:rPr>
              <a:t>uantifying</a:t>
            </a:r>
            <a:r>
              <a:rPr lang="en-US" sz="2400" b="1" dirty="0">
                <a:solidFill>
                  <a:srgbClr val="FF0000"/>
                </a:solidFill>
                <a:effectLst>
                  <a:outerShdw blurRad="38100" dist="38100" dir="2700000" algn="tl">
                    <a:srgbClr val="DDDDDD"/>
                  </a:outerShdw>
                </a:effectLst>
                <a:latin typeface="Arial"/>
                <a:cs typeface="Arial"/>
              </a:rPr>
              <a:t> U</a:t>
            </a:r>
            <a:r>
              <a:rPr lang="en-US" sz="2400" b="1" dirty="0">
                <a:solidFill>
                  <a:srgbClr val="000090"/>
                </a:solidFill>
                <a:effectLst>
                  <a:outerShdw blurRad="38100" dist="38100" dir="2700000" algn="tl">
                    <a:srgbClr val="DDDDDD"/>
                  </a:outerShdw>
                </a:effectLst>
                <a:latin typeface="Arial"/>
                <a:cs typeface="Arial"/>
              </a:rPr>
              <a:t>ncertainty</a:t>
            </a:r>
            <a:r>
              <a:rPr lang="en-US" sz="2400" b="1" dirty="0">
                <a:solidFill>
                  <a:srgbClr val="FF0000"/>
                </a:solidFill>
                <a:effectLst>
                  <a:outerShdw blurRad="38100" dist="38100" dir="2700000" algn="tl">
                    <a:srgbClr val="DDDDDD"/>
                  </a:outerShdw>
                </a:effectLst>
                <a:latin typeface="Arial"/>
                <a:cs typeface="Arial"/>
              </a:rPr>
              <a:t> by </a:t>
            </a:r>
          </a:p>
          <a:p>
            <a:pPr algn="ctr">
              <a:defRPr/>
            </a:pPr>
            <a:r>
              <a:rPr lang="en-US" sz="2400" b="1" dirty="0">
                <a:solidFill>
                  <a:srgbClr val="000090"/>
                </a:solidFill>
                <a:effectLst>
                  <a:outerShdw blurRad="38100" dist="38100" dir="2700000" algn="tl">
                    <a:srgbClr val="DDDDDD"/>
                  </a:outerShdw>
                </a:effectLst>
                <a:latin typeface="Arial"/>
                <a:cs typeface="Arial"/>
              </a:rPr>
              <a:t>using</a:t>
            </a:r>
            <a:r>
              <a:rPr lang="en-US" sz="2400" b="1" dirty="0">
                <a:solidFill>
                  <a:srgbClr val="FF0000"/>
                </a:solidFill>
                <a:effectLst>
                  <a:outerShdw blurRad="38100" dist="38100" dir="2700000" algn="tl">
                    <a:srgbClr val="DDDDDD"/>
                  </a:outerShdw>
                </a:effectLst>
                <a:latin typeface="Arial"/>
                <a:cs typeface="Arial"/>
              </a:rPr>
              <a:t> b</a:t>
            </a:r>
            <a:r>
              <a:rPr lang="en-US" sz="2400" b="1" dirty="0">
                <a:solidFill>
                  <a:srgbClr val="000090"/>
                </a:solidFill>
                <a:effectLst>
                  <a:outerShdw blurRad="38100" dist="38100" dir="2700000" algn="tl">
                    <a:srgbClr val="DDDDDD"/>
                  </a:outerShdw>
                </a:effectLst>
                <a:latin typeface="Arial"/>
                <a:cs typeface="Arial"/>
              </a:rPr>
              <a:t>ootstrap</a:t>
            </a:r>
            <a:r>
              <a:rPr lang="en-US" sz="2400" b="1" dirty="0">
                <a:solidFill>
                  <a:srgbClr val="FF0000"/>
                </a:solidFill>
                <a:effectLst>
                  <a:outerShdw blurRad="38100" dist="38100" dir="2700000" algn="tl">
                    <a:srgbClr val="DDDDDD"/>
                  </a:outerShdw>
                </a:effectLst>
                <a:latin typeface="Arial"/>
                <a:cs typeface="Arial"/>
              </a:rPr>
              <a:t> m</a:t>
            </a:r>
            <a:r>
              <a:rPr lang="en-US" sz="2400" b="1" dirty="0">
                <a:solidFill>
                  <a:srgbClr val="000090"/>
                </a:solidFill>
                <a:effectLst>
                  <a:outerShdw blurRad="38100" dist="38100" dir="2700000" algn="tl">
                    <a:srgbClr val="DDDDDD"/>
                  </a:outerShdw>
                </a:effectLst>
                <a:latin typeface="Arial"/>
                <a:cs typeface="Arial"/>
              </a:rPr>
              <a:t>ethods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1295400" y="990600"/>
            <a:ext cx="6489700" cy="523220"/>
          </a:xfrm>
          <a:prstGeom prst="rect">
            <a:avLst/>
          </a:prstGeom>
          <a:noFill/>
          <a:ln w="9525">
            <a:noFill/>
            <a:miter lim="800000"/>
            <a:headEnd/>
            <a:tailEnd/>
          </a:ln>
        </p:spPr>
        <p:txBody>
          <a:bodyPr>
            <a:spAutoFit/>
          </a:bodyPr>
          <a:lstStyle/>
          <a:p>
            <a:pPr algn="ctr"/>
            <a:r>
              <a:rPr lang="en-US" sz="2800" b="1" dirty="0" smtClean="0">
                <a:solidFill>
                  <a:srgbClr val="000099"/>
                </a:solidFill>
              </a:rPr>
              <a:t>BOLD: Multiple </a:t>
            </a:r>
            <a:r>
              <a:rPr lang="en-US" sz="2800" b="1" dirty="0">
                <a:solidFill>
                  <a:srgbClr val="000099"/>
                </a:solidFill>
              </a:rPr>
              <a:t>Sequences of Events</a:t>
            </a:r>
          </a:p>
        </p:txBody>
      </p:sp>
      <p:pic>
        <p:nvPicPr>
          <p:cNvPr id="11" name="Picture 4" descr="E:\Application\mathworks\simu2\events.png"/>
          <p:cNvPicPr>
            <a:picLocks noChangeAspect="1" noChangeArrowheads="1"/>
          </p:cNvPicPr>
          <p:nvPr/>
        </p:nvPicPr>
        <p:blipFill>
          <a:blip r:embed="rId3"/>
          <a:srcRect/>
          <a:stretch>
            <a:fillRect/>
          </a:stretch>
        </p:blipFill>
        <p:spPr bwMode="auto">
          <a:xfrm>
            <a:off x="609600" y="2057399"/>
            <a:ext cx="2255838" cy="1202283"/>
          </a:xfrm>
          <a:prstGeom prst="rect">
            <a:avLst/>
          </a:prstGeom>
          <a:noFill/>
          <a:ln w="9525">
            <a:noFill/>
            <a:miter lim="800000"/>
            <a:headEnd/>
            <a:tailEnd/>
          </a:ln>
        </p:spPr>
      </p:pic>
      <p:pic>
        <p:nvPicPr>
          <p:cNvPr id="12" name="Picture 5" descr="E:\Application\mathworks\simu2\true_hrf.png"/>
          <p:cNvPicPr>
            <a:picLocks noChangeAspect="1" noChangeArrowheads="1"/>
          </p:cNvPicPr>
          <p:nvPr/>
        </p:nvPicPr>
        <p:blipFill>
          <a:blip r:embed="rId4"/>
          <a:srcRect/>
          <a:stretch>
            <a:fillRect/>
          </a:stretch>
        </p:blipFill>
        <p:spPr bwMode="auto">
          <a:xfrm>
            <a:off x="3352801" y="2057400"/>
            <a:ext cx="1600200" cy="1219200"/>
          </a:xfrm>
          <a:prstGeom prst="rect">
            <a:avLst/>
          </a:prstGeom>
          <a:noFill/>
          <a:ln w="9525">
            <a:noFill/>
            <a:miter lim="800000"/>
            <a:headEnd/>
            <a:tailEnd/>
          </a:ln>
        </p:spPr>
      </p:pic>
      <p:pic>
        <p:nvPicPr>
          <p:cNvPr id="16" name="Picture 4" descr="E:\Application\mathworks\simu2\events.png"/>
          <p:cNvPicPr>
            <a:picLocks noChangeAspect="1" noChangeArrowheads="1"/>
          </p:cNvPicPr>
          <p:nvPr/>
        </p:nvPicPr>
        <p:blipFill>
          <a:blip r:embed="rId3"/>
          <a:srcRect/>
          <a:stretch>
            <a:fillRect/>
          </a:stretch>
        </p:blipFill>
        <p:spPr bwMode="auto">
          <a:xfrm>
            <a:off x="609600" y="3657600"/>
            <a:ext cx="2255838" cy="1202283"/>
          </a:xfrm>
          <a:prstGeom prst="rect">
            <a:avLst/>
          </a:prstGeom>
          <a:noFill/>
          <a:ln w="9525">
            <a:noFill/>
            <a:miter lim="800000"/>
            <a:headEnd/>
            <a:tailEnd/>
          </a:ln>
        </p:spPr>
      </p:pic>
      <p:pic>
        <p:nvPicPr>
          <p:cNvPr id="17" name="Picture 5" descr="E:\Application\mathworks\simu2\true_hrf.png"/>
          <p:cNvPicPr>
            <a:picLocks noChangeAspect="1" noChangeArrowheads="1"/>
          </p:cNvPicPr>
          <p:nvPr/>
        </p:nvPicPr>
        <p:blipFill>
          <a:blip r:embed="rId4"/>
          <a:srcRect/>
          <a:stretch>
            <a:fillRect/>
          </a:stretch>
        </p:blipFill>
        <p:spPr bwMode="auto">
          <a:xfrm>
            <a:off x="3352800" y="3687939"/>
            <a:ext cx="1600200" cy="1188861"/>
          </a:xfrm>
          <a:prstGeom prst="rect">
            <a:avLst/>
          </a:prstGeom>
          <a:noFill/>
          <a:ln w="9525">
            <a:noFill/>
            <a:miter lim="800000"/>
            <a:headEnd/>
            <a:tailEnd/>
          </a:ln>
        </p:spPr>
      </p:pic>
      <p:sp>
        <p:nvSpPr>
          <p:cNvPr id="19" name="TextBox 18"/>
          <p:cNvSpPr txBox="1">
            <a:spLocks noChangeArrowheads="1"/>
          </p:cNvSpPr>
          <p:nvPr/>
        </p:nvSpPr>
        <p:spPr bwMode="auto">
          <a:xfrm>
            <a:off x="5029200" y="3733800"/>
            <a:ext cx="394359" cy="523220"/>
          </a:xfrm>
          <a:prstGeom prst="rect">
            <a:avLst/>
          </a:prstGeom>
          <a:noFill/>
          <a:ln w="9525">
            <a:noFill/>
            <a:miter lim="800000"/>
            <a:headEnd/>
            <a:tailEnd/>
          </a:ln>
        </p:spPr>
        <p:txBody>
          <a:bodyPr wrap="none">
            <a:spAutoFit/>
          </a:bodyPr>
          <a:lstStyle/>
          <a:p>
            <a:r>
              <a:rPr lang="en-US" sz="2800" dirty="0">
                <a:solidFill>
                  <a:srgbClr val="000099"/>
                </a:solidFill>
              </a:rPr>
              <a:t>=</a:t>
            </a:r>
          </a:p>
        </p:txBody>
      </p:sp>
      <p:pic>
        <p:nvPicPr>
          <p:cNvPr id="20" name="Picture 6" descr="E:\Application\mathworks\simu2\true_curve2.png"/>
          <p:cNvPicPr>
            <a:picLocks noChangeAspect="1" noChangeArrowheads="1"/>
          </p:cNvPicPr>
          <p:nvPr/>
        </p:nvPicPr>
        <p:blipFill>
          <a:blip r:embed="rId5"/>
          <a:srcRect/>
          <a:stretch>
            <a:fillRect/>
          </a:stretch>
        </p:blipFill>
        <p:spPr bwMode="auto">
          <a:xfrm>
            <a:off x="5638800" y="2971800"/>
            <a:ext cx="2590800" cy="2006542"/>
          </a:xfrm>
          <a:prstGeom prst="rect">
            <a:avLst/>
          </a:prstGeom>
          <a:noFill/>
          <a:ln w="9525">
            <a:noFill/>
            <a:miter lim="800000"/>
            <a:headEnd/>
            <a:tailEnd/>
          </a:ln>
        </p:spPr>
      </p:pic>
      <p:pic>
        <p:nvPicPr>
          <p:cNvPr id="21" name="Picture 4" descr="E:\Application\mathworks\simu2\events.png"/>
          <p:cNvPicPr>
            <a:picLocks noChangeAspect="1" noChangeArrowheads="1"/>
          </p:cNvPicPr>
          <p:nvPr/>
        </p:nvPicPr>
        <p:blipFill>
          <a:blip r:embed="rId3"/>
          <a:srcRect/>
          <a:stretch>
            <a:fillRect/>
          </a:stretch>
        </p:blipFill>
        <p:spPr bwMode="auto">
          <a:xfrm>
            <a:off x="609600" y="5198517"/>
            <a:ext cx="2255838" cy="1202283"/>
          </a:xfrm>
          <a:prstGeom prst="rect">
            <a:avLst/>
          </a:prstGeom>
          <a:noFill/>
          <a:ln w="9525">
            <a:noFill/>
            <a:miter lim="800000"/>
            <a:headEnd/>
            <a:tailEnd/>
          </a:ln>
        </p:spPr>
      </p:pic>
      <p:pic>
        <p:nvPicPr>
          <p:cNvPr id="22" name="Picture 5" descr="E:\Application\mathworks\simu2\true_hrf.png"/>
          <p:cNvPicPr>
            <a:picLocks noChangeAspect="1" noChangeArrowheads="1"/>
          </p:cNvPicPr>
          <p:nvPr/>
        </p:nvPicPr>
        <p:blipFill>
          <a:blip r:embed="rId4"/>
          <a:srcRect/>
          <a:stretch>
            <a:fillRect/>
          </a:stretch>
        </p:blipFill>
        <p:spPr bwMode="auto">
          <a:xfrm>
            <a:off x="3352800" y="5211939"/>
            <a:ext cx="1600200" cy="1188861"/>
          </a:xfrm>
          <a:prstGeom prst="rect">
            <a:avLst/>
          </a:prstGeom>
          <a:noFill/>
          <a:ln w="9525">
            <a:noFill/>
            <a:miter lim="800000"/>
            <a:headEnd/>
            <a:tailEnd/>
          </a:ln>
        </p:spPr>
      </p:pic>
      <p:graphicFrame>
        <p:nvGraphicFramePr>
          <p:cNvPr id="14" name="Object 13"/>
          <p:cNvGraphicFramePr>
            <a:graphicFrameLocks noChangeAspect="1"/>
          </p:cNvGraphicFramePr>
          <p:nvPr/>
        </p:nvGraphicFramePr>
        <p:xfrm>
          <a:off x="1371600" y="2209800"/>
          <a:ext cx="587829" cy="304800"/>
        </p:xfrm>
        <a:graphic>
          <a:graphicData uri="http://schemas.openxmlformats.org/presentationml/2006/ole">
            <p:oleObj spid="_x0000_s240642" name="Equation" r:id="rId6" imgW="342900" imgH="177800" progId="Equation.3">
              <p:embed/>
            </p:oleObj>
          </a:graphicData>
        </a:graphic>
      </p:graphicFrame>
      <p:graphicFrame>
        <p:nvGraphicFramePr>
          <p:cNvPr id="240643" name="Object 3"/>
          <p:cNvGraphicFramePr>
            <a:graphicFrameLocks noChangeAspect="1"/>
          </p:cNvGraphicFramePr>
          <p:nvPr/>
        </p:nvGraphicFramePr>
        <p:xfrm>
          <a:off x="1371600" y="3810000"/>
          <a:ext cx="631825" cy="304800"/>
        </p:xfrm>
        <a:graphic>
          <a:graphicData uri="http://schemas.openxmlformats.org/presentationml/2006/ole">
            <p:oleObj spid="_x0000_s240643" name="Equation" r:id="rId7" imgW="368300" imgH="177800" progId="Equation.3">
              <p:embed/>
            </p:oleObj>
          </a:graphicData>
        </a:graphic>
      </p:graphicFrame>
      <p:graphicFrame>
        <p:nvGraphicFramePr>
          <p:cNvPr id="240644" name="Object 4"/>
          <p:cNvGraphicFramePr>
            <a:graphicFrameLocks noChangeAspect="1"/>
          </p:cNvGraphicFramePr>
          <p:nvPr/>
        </p:nvGraphicFramePr>
        <p:xfrm>
          <a:off x="1371600" y="5334000"/>
          <a:ext cx="631825" cy="304800"/>
        </p:xfrm>
        <a:graphic>
          <a:graphicData uri="http://schemas.openxmlformats.org/presentationml/2006/ole">
            <p:oleObj spid="_x0000_s240644" name="Equation" r:id="rId8" imgW="368300" imgH="177800" progId="Equation.3">
              <p:embed/>
            </p:oleObj>
          </a:graphicData>
        </a:graphic>
      </p:graphicFrame>
      <p:graphicFrame>
        <p:nvGraphicFramePr>
          <p:cNvPr id="240645" name="Object 5"/>
          <p:cNvGraphicFramePr>
            <a:graphicFrameLocks noChangeAspect="1"/>
          </p:cNvGraphicFramePr>
          <p:nvPr/>
        </p:nvGraphicFramePr>
        <p:xfrm>
          <a:off x="4038600" y="2133600"/>
          <a:ext cx="544512" cy="304800"/>
        </p:xfrm>
        <a:graphic>
          <a:graphicData uri="http://schemas.openxmlformats.org/presentationml/2006/ole">
            <p:oleObj spid="_x0000_s240645" name="Equation" r:id="rId9" imgW="317500" imgH="177800" progId="Equation.3">
              <p:embed/>
            </p:oleObj>
          </a:graphicData>
        </a:graphic>
      </p:graphicFrame>
      <p:graphicFrame>
        <p:nvGraphicFramePr>
          <p:cNvPr id="240646" name="Object 6"/>
          <p:cNvGraphicFramePr>
            <a:graphicFrameLocks noChangeAspect="1"/>
          </p:cNvGraphicFramePr>
          <p:nvPr/>
        </p:nvGraphicFramePr>
        <p:xfrm>
          <a:off x="3962400" y="3810000"/>
          <a:ext cx="566737" cy="304800"/>
        </p:xfrm>
        <a:graphic>
          <a:graphicData uri="http://schemas.openxmlformats.org/presentationml/2006/ole">
            <p:oleObj spid="_x0000_s240646" name="Equation" r:id="rId10" imgW="330200" imgH="177800" progId="Equation.3">
              <p:embed/>
            </p:oleObj>
          </a:graphicData>
        </a:graphic>
      </p:graphicFrame>
      <p:graphicFrame>
        <p:nvGraphicFramePr>
          <p:cNvPr id="240647" name="Object 7"/>
          <p:cNvGraphicFramePr>
            <a:graphicFrameLocks noChangeAspect="1"/>
          </p:cNvGraphicFramePr>
          <p:nvPr/>
        </p:nvGraphicFramePr>
        <p:xfrm>
          <a:off x="4114800" y="5334000"/>
          <a:ext cx="566737" cy="304800"/>
        </p:xfrm>
        <a:graphic>
          <a:graphicData uri="http://schemas.openxmlformats.org/presentationml/2006/ole">
            <p:oleObj spid="_x0000_s240647" name="Equation" r:id="rId11" imgW="330200" imgH="177800" progId="Equation.3">
              <p:embed/>
            </p:oleObj>
          </a:graphicData>
        </a:graphic>
      </p:graphicFrame>
      <p:graphicFrame>
        <p:nvGraphicFramePr>
          <p:cNvPr id="240648" name="Object 8"/>
          <p:cNvGraphicFramePr>
            <a:graphicFrameLocks noChangeAspect="1"/>
          </p:cNvGraphicFramePr>
          <p:nvPr/>
        </p:nvGraphicFramePr>
        <p:xfrm>
          <a:off x="2895600" y="5587843"/>
          <a:ext cx="392112" cy="355757"/>
        </p:xfrm>
        <a:graphic>
          <a:graphicData uri="http://schemas.openxmlformats.org/presentationml/2006/ole">
            <p:oleObj spid="_x0000_s240648" name="Equation" r:id="rId12" imgW="139700" imgH="127000" progId="Equation.3">
              <p:embed/>
            </p:oleObj>
          </a:graphicData>
        </a:graphic>
      </p:graphicFrame>
      <p:graphicFrame>
        <p:nvGraphicFramePr>
          <p:cNvPr id="240649" name="Object 9"/>
          <p:cNvGraphicFramePr>
            <a:graphicFrameLocks noChangeAspect="1"/>
          </p:cNvGraphicFramePr>
          <p:nvPr/>
        </p:nvGraphicFramePr>
        <p:xfrm>
          <a:off x="2895600" y="4038600"/>
          <a:ext cx="392113" cy="355600"/>
        </p:xfrm>
        <a:graphic>
          <a:graphicData uri="http://schemas.openxmlformats.org/presentationml/2006/ole">
            <p:oleObj spid="_x0000_s240649" name="Equation" r:id="rId13" imgW="139700" imgH="127000" progId="Equation.3">
              <p:embed/>
            </p:oleObj>
          </a:graphicData>
        </a:graphic>
      </p:graphicFrame>
      <p:graphicFrame>
        <p:nvGraphicFramePr>
          <p:cNvPr id="240650" name="Object 10"/>
          <p:cNvGraphicFramePr>
            <a:graphicFrameLocks noChangeAspect="1"/>
          </p:cNvGraphicFramePr>
          <p:nvPr/>
        </p:nvGraphicFramePr>
        <p:xfrm>
          <a:off x="2895600" y="2514600"/>
          <a:ext cx="392113" cy="355600"/>
        </p:xfrm>
        <a:graphic>
          <a:graphicData uri="http://schemas.openxmlformats.org/presentationml/2006/ole">
            <p:oleObj spid="_x0000_s240650" name="Equation" r:id="rId14" imgW="139700" imgH="127000" progId="Equation.3">
              <p:embed/>
            </p:oleObj>
          </a:graphicData>
        </a:graphic>
      </p:graphicFrame>
      <p:sp>
        <p:nvSpPr>
          <p:cNvPr id="25" name="TextBox 24"/>
          <p:cNvSpPr txBox="1"/>
          <p:nvPr/>
        </p:nvSpPr>
        <p:spPr>
          <a:xfrm>
            <a:off x="3949041" y="3124200"/>
            <a:ext cx="454271" cy="646331"/>
          </a:xfrm>
          <a:prstGeom prst="rect">
            <a:avLst/>
          </a:prstGeom>
          <a:noFill/>
        </p:spPr>
        <p:txBody>
          <a:bodyPr wrap="none" rtlCol="0">
            <a:spAutoFit/>
          </a:bodyPr>
          <a:lstStyle/>
          <a:p>
            <a:r>
              <a:rPr lang="en-US" sz="3600" b="1" dirty="0" smtClean="0">
                <a:solidFill>
                  <a:srgbClr val="FF0000"/>
                </a:solidFill>
              </a:rPr>
              <a:t>+</a:t>
            </a:r>
            <a:endParaRPr lang="en-US" sz="3600" b="1" dirty="0">
              <a:solidFill>
                <a:srgbClr val="FF0000"/>
              </a:solidFill>
            </a:endParaRPr>
          </a:p>
        </p:txBody>
      </p:sp>
      <p:sp>
        <p:nvSpPr>
          <p:cNvPr id="26" name="TextBox 25"/>
          <p:cNvSpPr txBox="1"/>
          <p:nvPr/>
        </p:nvSpPr>
        <p:spPr>
          <a:xfrm>
            <a:off x="3965329" y="4724400"/>
            <a:ext cx="454271" cy="646331"/>
          </a:xfrm>
          <a:prstGeom prst="rect">
            <a:avLst/>
          </a:prstGeom>
          <a:noFill/>
        </p:spPr>
        <p:txBody>
          <a:bodyPr wrap="none" rtlCol="0">
            <a:spAutoFit/>
          </a:bodyPr>
          <a:lstStyle/>
          <a:p>
            <a:r>
              <a:rPr lang="en-US" sz="3600" b="1" dirty="0" smtClean="0">
                <a:solidFill>
                  <a:srgbClr val="FF0000"/>
                </a:solidFill>
              </a:rPr>
              <a:t>+</a:t>
            </a:r>
            <a:endParaRPr lang="en-US" sz="3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TextBox 4"/>
          <p:cNvSpPr txBox="1">
            <a:spLocks noChangeArrowheads="1"/>
          </p:cNvSpPr>
          <p:nvPr/>
        </p:nvSpPr>
        <p:spPr bwMode="auto">
          <a:xfrm>
            <a:off x="304800" y="1676400"/>
            <a:ext cx="8596312" cy="5539978"/>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b="1" dirty="0">
                <a:solidFill>
                  <a:srgbClr val="000099"/>
                </a:solidFill>
              </a:rPr>
              <a:t> </a:t>
            </a:r>
            <a:r>
              <a:rPr lang="en-US" sz="2400" b="1" dirty="0">
                <a:solidFill>
                  <a:srgbClr val="000099"/>
                </a:solidFill>
              </a:rPr>
              <a:t>To disseminate thoroughly tested </a:t>
            </a:r>
            <a:r>
              <a:rPr lang="en-US" sz="2400" b="1" dirty="0">
                <a:solidFill>
                  <a:srgbClr val="FF0000"/>
                </a:solidFill>
              </a:rPr>
              <a:t>statistical software and tools</a:t>
            </a:r>
          </a:p>
          <a:p>
            <a:r>
              <a:rPr lang="en-US" sz="2400" b="1" dirty="0">
                <a:solidFill>
                  <a:srgbClr val="000099"/>
                </a:solidFill>
              </a:rPr>
              <a:t>    </a:t>
            </a:r>
          </a:p>
          <a:p>
            <a:r>
              <a:rPr lang="en-US" sz="2400" b="1" dirty="0">
                <a:solidFill>
                  <a:srgbClr val="000099"/>
                </a:solidFill>
              </a:rPr>
              <a:t>      </a:t>
            </a:r>
            <a:r>
              <a:rPr lang="en-US" sz="2400" b="1" dirty="0" err="1">
                <a:solidFill>
                  <a:srgbClr val="000099"/>
                </a:solidFill>
              </a:rPr>
              <a:t>fMRI</a:t>
            </a:r>
            <a:r>
              <a:rPr lang="en-US" sz="2400" b="1" dirty="0">
                <a:solidFill>
                  <a:srgbClr val="000099"/>
                </a:solidFill>
              </a:rPr>
              <a:t>, DTI, EEG, EMG, PET, Population Statistics, …    .</a:t>
            </a:r>
          </a:p>
          <a:p>
            <a:endParaRPr lang="en-US" sz="2400" dirty="0">
              <a:solidFill>
                <a:srgbClr val="000099"/>
              </a:solidFill>
            </a:endParaRPr>
          </a:p>
          <a:p>
            <a:pPr>
              <a:buFont typeface="Arial" charset="0"/>
              <a:buChar char="•"/>
            </a:pPr>
            <a:r>
              <a:rPr lang="en-US" sz="2400" dirty="0">
                <a:solidFill>
                  <a:srgbClr val="000099"/>
                </a:solidFill>
              </a:rPr>
              <a:t> </a:t>
            </a:r>
            <a:r>
              <a:rPr lang="en-US" sz="2400" b="1" dirty="0">
                <a:solidFill>
                  <a:srgbClr val="000099"/>
                </a:solidFill>
              </a:rPr>
              <a:t>To </a:t>
            </a:r>
            <a:r>
              <a:rPr lang="en-US" sz="2400" b="1" dirty="0">
                <a:solidFill>
                  <a:srgbClr val="FF0000"/>
                </a:solidFill>
              </a:rPr>
              <a:t>promote using correct statistics and developing novel statistical methods </a:t>
            </a:r>
            <a:r>
              <a:rPr lang="en-US" sz="2400" b="1" dirty="0">
                <a:solidFill>
                  <a:srgbClr val="000099"/>
                </a:solidFill>
              </a:rPr>
              <a:t>in </a:t>
            </a:r>
            <a:r>
              <a:rPr lang="en-US" sz="2400" b="1" dirty="0" err="1">
                <a:solidFill>
                  <a:srgbClr val="000099"/>
                </a:solidFill>
              </a:rPr>
              <a:t>neuroimaging</a:t>
            </a:r>
            <a:r>
              <a:rPr lang="en-US" sz="2400" b="1" dirty="0">
                <a:solidFill>
                  <a:srgbClr val="000099"/>
                </a:solidFill>
              </a:rPr>
              <a:t>.</a:t>
            </a:r>
          </a:p>
          <a:p>
            <a:endParaRPr lang="en-US" sz="2400" dirty="0">
              <a:solidFill>
                <a:srgbClr val="000099"/>
              </a:solidFill>
            </a:endParaRPr>
          </a:p>
          <a:p>
            <a:pPr>
              <a:buFont typeface="Arial" charset="0"/>
              <a:buChar char="•"/>
            </a:pPr>
            <a:r>
              <a:rPr lang="en-US" sz="2400" dirty="0">
                <a:solidFill>
                  <a:srgbClr val="000099"/>
                </a:solidFill>
              </a:rPr>
              <a:t> </a:t>
            </a:r>
            <a:r>
              <a:rPr lang="en-US" sz="2400" b="1" dirty="0">
                <a:solidFill>
                  <a:srgbClr val="000099"/>
                </a:solidFill>
              </a:rPr>
              <a:t>To increase the </a:t>
            </a:r>
            <a:r>
              <a:rPr lang="en-US" sz="2400" b="1" dirty="0">
                <a:solidFill>
                  <a:srgbClr val="FF0000"/>
                </a:solidFill>
              </a:rPr>
              <a:t>visibility and recognition of statistician </a:t>
            </a:r>
            <a:r>
              <a:rPr lang="en-US" sz="2400" b="1" dirty="0">
                <a:solidFill>
                  <a:srgbClr val="000099"/>
                </a:solidFill>
              </a:rPr>
              <a:t>in the neuroscience community.</a:t>
            </a:r>
          </a:p>
          <a:p>
            <a:endParaRPr lang="en-US" sz="2400" dirty="0">
              <a:solidFill>
                <a:srgbClr val="000099"/>
              </a:solidFill>
            </a:endParaRPr>
          </a:p>
          <a:p>
            <a:pPr>
              <a:buFont typeface="Arial" charset="0"/>
              <a:buChar char="•"/>
            </a:pPr>
            <a:r>
              <a:rPr lang="en-US" sz="2400" b="1" dirty="0">
                <a:solidFill>
                  <a:srgbClr val="000099"/>
                </a:solidFill>
              </a:rPr>
              <a:t> To exploring stronger </a:t>
            </a:r>
            <a:r>
              <a:rPr lang="en-US" sz="2400" b="1" dirty="0">
                <a:solidFill>
                  <a:srgbClr val="FF0000"/>
                </a:solidFill>
              </a:rPr>
              <a:t>working collaborations </a:t>
            </a:r>
            <a:r>
              <a:rPr lang="en-US" sz="2400" b="1" dirty="0">
                <a:solidFill>
                  <a:srgbClr val="000099"/>
                </a:solidFill>
              </a:rPr>
              <a:t>among different groups. </a:t>
            </a:r>
          </a:p>
          <a:p>
            <a:endParaRPr lang="en-US" sz="2400" b="1" dirty="0">
              <a:solidFill>
                <a:srgbClr val="0000FF"/>
              </a:solidFill>
            </a:endParaRPr>
          </a:p>
          <a:p>
            <a:endParaRPr lang="en-US" b="1" dirty="0">
              <a:solidFill>
                <a:srgbClr val="0000FF"/>
              </a:solidFill>
            </a:endParaRPr>
          </a:p>
        </p:txBody>
      </p:sp>
      <p:sp>
        <p:nvSpPr>
          <p:cNvPr id="4" name="TextBox 3"/>
          <p:cNvSpPr txBox="1"/>
          <p:nvPr/>
        </p:nvSpPr>
        <p:spPr>
          <a:xfrm>
            <a:off x="2133600" y="1062038"/>
            <a:ext cx="5105400" cy="46196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2400" b="1" dirty="0" smtClean="0">
                <a:solidFill>
                  <a:srgbClr val="0000FF"/>
                </a:solidFill>
                <a:latin typeface="Arial" charset="0"/>
                <a:ea typeface="ＭＳ Ｐゴシック" charset="-128"/>
                <a:cs typeface="ＭＳ Ｐゴシック" charset="-128"/>
              </a:rPr>
              <a:t>Goals</a:t>
            </a:r>
            <a:endParaRPr lang="en-US" sz="2400" b="1" dirty="0">
              <a:solidFill>
                <a:srgbClr val="0000FF"/>
              </a:solidFill>
              <a:latin typeface="Arial"/>
              <a:cs typeface="Aria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1676400" y="1066800"/>
            <a:ext cx="6539721" cy="584776"/>
          </a:xfrm>
          <a:prstGeom prst="rect">
            <a:avLst/>
          </a:prstGeom>
          <a:noFill/>
          <a:ln w="9525">
            <a:noFill/>
            <a:miter lim="800000"/>
            <a:headEnd/>
            <a:tailEnd/>
          </a:ln>
        </p:spPr>
        <p:txBody>
          <a:bodyPr wrap="none">
            <a:spAutoFit/>
          </a:bodyPr>
          <a:lstStyle/>
          <a:p>
            <a:r>
              <a:rPr lang="en-US" sz="2400" b="1" dirty="0" smtClean="0">
                <a:solidFill>
                  <a:srgbClr val="000090"/>
                </a:solidFill>
              </a:rPr>
              <a:t> </a:t>
            </a:r>
            <a:r>
              <a:rPr lang="en-US" sz="3200" b="1" dirty="0" smtClean="0">
                <a:solidFill>
                  <a:srgbClr val="000090"/>
                </a:solidFill>
              </a:rPr>
              <a:t>Bold Model with Multiple Events</a:t>
            </a:r>
            <a:endParaRPr lang="en-US" sz="3200" b="1" dirty="0">
              <a:solidFill>
                <a:srgbClr val="000090"/>
              </a:solidFill>
            </a:endParaRPr>
          </a:p>
        </p:txBody>
      </p:sp>
      <p:pic>
        <p:nvPicPr>
          <p:cNvPr id="2052" name="Picture 4"/>
          <p:cNvPicPr>
            <a:picLocks noChangeAspect="1" noChangeArrowheads="1"/>
          </p:cNvPicPr>
          <p:nvPr/>
        </p:nvPicPr>
        <p:blipFill>
          <a:blip r:embed="rId2"/>
          <a:srcRect/>
          <a:stretch>
            <a:fillRect/>
          </a:stretch>
        </p:blipFill>
        <p:spPr bwMode="auto">
          <a:xfrm>
            <a:off x="1981200" y="5181600"/>
            <a:ext cx="4724400" cy="533400"/>
          </a:xfrm>
          <a:prstGeom prst="rect">
            <a:avLst/>
          </a:prstGeom>
          <a:noFill/>
          <a:ln w="9525">
            <a:noFill/>
            <a:miter lim="800000"/>
            <a:headEnd/>
            <a:tailEnd/>
          </a:ln>
        </p:spPr>
      </p:pic>
      <p:pic>
        <p:nvPicPr>
          <p:cNvPr id="2054" name="Picture 6"/>
          <p:cNvPicPr>
            <a:picLocks noChangeAspect="1" noChangeArrowheads="1"/>
          </p:cNvPicPr>
          <p:nvPr/>
        </p:nvPicPr>
        <p:blipFill>
          <a:blip r:embed="rId3"/>
          <a:srcRect/>
          <a:stretch>
            <a:fillRect/>
          </a:stretch>
        </p:blipFill>
        <p:spPr bwMode="auto">
          <a:xfrm>
            <a:off x="1143000" y="3352800"/>
            <a:ext cx="6096000" cy="542925"/>
          </a:xfrm>
          <a:prstGeom prst="rect">
            <a:avLst/>
          </a:prstGeom>
          <a:noFill/>
          <a:ln w="9525">
            <a:noFill/>
            <a:miter lim="800000"/>
            <a:headEnd/>
            <a:tailEnd/>
          </a:ln>
        </p:spPr>
      </p:pic>
      <p:pic>
        <p:nvPicPr>
          <p:cNvPr id="12" name="Picture 3"/>
          <p:cNvPicPr>
            <a:picLocks noChangeAspect="1" noChangeArrowheads="1"/>
          </p:cNvPicPr>
          <p:nvPr/>
        </p:nvPicPr>
        <p:blipFill>
          <a:blip r:embed="rId4"/>
          <a:srcRect/>
          <a:stretch>
            <a:fillRect/>
          </a:stretch>
        </p:blipFill>
        <p:spPr bwMode="auto">
          <a:xfrm>
            <a:off x="685800" y="1752600"/>
            <a:ext cx="7391400" cy="1371600"/>
          </a:xfrm>
          <a:prstGeom prst="rect">
            <a:avLst/>
          </a:prstGeom>
          <a:noFill/>
          <a:ln w="9525">
            <a:noFill/>
            <a:miter lim="800000"/>
            <a:headEnd/>
            <a:tailEnd/>
          </a:ln>
        </p:spPr>
      </p:pic>
      <p:sp>
        <p:nvSpPr>
          <p:cNvPr id="14" name="TextBox 13"/>
          <p:cNvSpPr txBox="1"/>
          <p:nvPr/>
        </p:nvSpPr>
        <p:spPr>
          <a:xfrm>
            <a:off x="381000" y="4719935"/>
            <a:ext cx="2954204" cy="461665"/>
          </a:xfrm>
          <a:prstGeom prst="rect">
            <a:avLst/>
          </a:prstGeom>
          <a:noFill/>
        </p:spPr>
        <p:txBody>
          <a:bodyPr wrap="none" rtlCol="0">
            <a:spAutoFit/>
          </a:bodyPr>
          <a:lstStyle/>
          <a:p>
            <a:r>
              <a:rPr lang="en-US" sz="2400" b="1" dirty="0" smtClean="0">
                <a:solidFill>
                  <a:srgbClr val="000090"/>
                </a:solidFill>
              </a:rPr>
              <a:t>Convolution Model</a:t>
            </a:r>
            <a:endParaRPr lang="en-US" sz="2400" b="1" dirty="0">
              <a:solidFill>
                <a:srgbClr val="000090"/>
              </a:solidFill>
            </a:endParaRPr>
          </a:p>
        </p:txBody>
      </p:sp>
      <p:sp>
        <p:nvSpPr>
          <p:cNvPr id="7" name="TextBox 6"/>
          <p:cNvSpPr txBox="1"/>
          <p:nvPr/>
        </p:nvSpPr>
        <p:spPr>
          <a:xfrm>
            <a:off x="381000" y="4724400"/>
            <a:ext cx="3056696" cy="461665"/>
          </a:xfrm>
          <a:prstGeom prst="rect">
            <a:avLst/>
          </a:prstGeom>
          <a:noFill/>
        </p:spPr>
        <p:txBody>
          <a:bodyPr wrap="none" rtlCol="0">
            <a:spAutoFit/>
          </a:bodyPr>
          <a:lstStyle/>
          <a:p>
            <a:r>
              <a:rPr lang="en-US" sz="2400" b="1" dirty="0" smtClean="0">
                <a:solidFill>
                  <a:srgbClr val="000090"/>
                </a:solidFill>
              </a:rPr>
              <a:t>Convolution </a:t>
            </a:r>
            <a:r>
              <a:rPr lang="en-US" sz="2400" b="1" dirty="0" smtClean="0">
                <a:solidFill>
                  <a:srgbClr val="000090"/>
                </a:solidFill>
              </a:rPr>
              <a:t>Model:</a:t>
            </a:r>
            <a:endParaRPr lang="en-US" sz="2400" b="1" dirty="0">
              <a:solidFill>
                <a:srgbClr val="000090"/>
              </a:solidFill>
            </a:endParaRPr>
          </a:p>
        </p:txBody>
      </p:sp>
      <p:sp>
        <p:nvSpPr>
          <p:cNvPr id="8" name="TextBox 7"/>
          <p:cNvSpPr txBox="1"/>
          <p:nvPr/>
        </p:nvSpPr>
        <p:spPr>
          <a:xfrm>
            <a:off x="391268" y="4038600"/>
            <a:ext cx="3342532" cy="461665"/>
          </a:xfrm>
          <a:prstGeom prst="rect">
            <a:avLst/>
          </a:prstGeom>
          <a:noFill/>
        </p:spPr>
        <p:txBody>
          <a:bodyPr wrap="none" rtlCol="0">
            <a:spAutoFit/>
          </a:bodyPr>
          <a:lstStyle/>
          <a:p>
            <a:r>
              <a:rPr lang="en-US" sz="2400" b="1" dirty="0" smtClean="0">
                <a:solidFill>
                  <a:srgbClr val="000090"/>
                </a:solidFill>
              </a:rPr>
              <a:t>Time-domain Models:</a:t>
            </a:r>
            <a:endParaRPr lang="en-US" sz="2400" b="1" dirty="0">
              <a:solidFill>
                <a:srgbClr val="00009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wipe(down)">
                                      <p:cBhvr>
                                        <p:cTn id="10" dur="500"/>
                                        <p:tgtEl>
                                          <p:spTgt spid="205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7" name="Picture 5" descr="E:\Application\mathworks\data_analysis\overlap_ROI_2_event_1.PNG"/>
          <p:cNvPicPr>
            <a:picLocks noChangeAspect="1" noChangeArrowheads="1"/>
          </p:cNvPicPr>
          <p:nvPr/>
        </p:nvPicPr>
        <p:blipFill>
          <a:blip r:embed="rId2"/>
          <a:srcRect/>
          <a:stretch>
            <a:fillRect/>
          </a:stretch>
        </p:blipFill>
        <p:spPr bwMode="auto">
          <a:xfrm>
            <a:off x="152400" y="1676400"/>
            <a:ext cx="1524000" cy="1828800"/>
          </a:xfrm>
          <a:prstGeom prst="rect">
            <a:avLst/>
          </a:prstGeom>
          <a:noFill/>
          <a:ln w="9525">
            <a:noFill/>
            <a:miter lim="800000"/>
            <a:headEnd/>
            <a:tailEnd/>
          </a:ln>
        </p:spPr>
      </p:pic>
      <p:pic>
        <p:nvPicPr>
          <p:cNvPr id="44038" name="Picture 6" descr="E:\Application\mathworks\data_analysis\overlap_ROI_4_event_2.PNG"/>
          <p:cNvPicPr>
            <a:picLocks noChangeAspect="1" noChangeArrowheads="1"/>
          </p:cNvPicPr>
          <p:nvPr/>
        </p:nvPicPr>
        <p:blipFill>
          <a:blip r:embed="rId3"/>
          <a:srcRect/>
          <a:stretch>
            <a:fillRect/>
          </a:stretch>
        </p:blipFill>
        <p:spPr bwMode="auto">
          <a:xfrm>
            <a:off x="4648200" y="1676400"/>
            <a:ext cx="1524000" cy="1828800"/>
          </a:xfrm>
          <a:prstGeom prst="rect">
            <a:avLst/>
          </a:prstGeom>
          <a:noFill/>
          <a:ln w="9525">
            <a:noFill/>
            <a:miter lim="800000"/>
            <a:headEnd/>
            <a:tailEnd/>
          </a:ln>
        </p:spPr>
      </p:pic>
      <p:pic>
        <p:nvPicPr>
          <p:cNvPr id="44039" name="Picture 7" descr="E:\Application\mathworks\data_analysis\overlap_ROI_1_event_3.PNG"/>
          <p:cNvPicPr>
            <a:picLocks noChangeAspect="1" noChangeArrowheads="1"/>
          </p:cNvPicPr>
          <p:nvPr/>
        </p:nvPicPr>
        <p:blipFill>
          <a:blip r:embed="rId4"/>
          <a:srcRect/>
          <a:stretch>
            <a:fillRect/>
          </a:stretch>
        </p:blipFill>
        <p:spPr bwMode="auto">
          <a:xfrm>
            <a:off x="152400" y="4343400"/>
            <a:ext cx="1524000" cy="1828800"/>
          </a:xfrm>
          <a:prstGeom prst="rect">
            <a:avLst/>
          </a:prstGeom>
          <a:noFill/>
          <a:ln w="9525">
            <a:noFill/>
            <a:miter lim="800000"/>
            <a:headEnd/>
            <a:tailEnd/>
          </a:ln>
        </p:spPr>
      </p:pic>
      <p:pic>
        <p:nvPicPr>
          <p:cNvPr id="44040" name="Picture 8" descr="E:\Application\mathworks\data_analysis\overlap_ROI_8_event_4.PNG"/>
          <p:cNvPicPr>
            <a:picLocks noChangeAspect="1" noChangeArrowheads="1"/>
          </p:cNvPicPr>
          <p:nvPr/>
        </p:nvPicPr>
        <p:blipFill>
          <a:blip r:embed="rId5"/>
          <a:srcRect/>
          <a:stretch>
            <a:fillRect/>
          </a:stretch>
        </p:blipFill>
        <p:spPr bwMode="auto">
          <a:xfrm>
            <a:off x="4724400" y="4267200"/>
            <a:ext cx="1524000" cy="1828800"/>
          </a:xfrm>
          <a:prstGeom prst="rect">
            <a:avLst/>
          </a:prstGeom>
          <a:noFill/>
          <a:ln w="9525">
            <a:noFill/>
            <a:miter lim="800000"/>
            <a:headEnd/>
            <a:tailEnd/>
          </a:ln>
        </p:spPr>
      </p:pic>
      <p:pic>
        <p:nvPicPr>
          <p:cNvPr id="16" name="Picture 3" descr="E:\Application\mathworks\data_analysis\hrf_curves_ROI_2_event_1_new.png"/>
          <p:cNvPicPr>
            <a:picLocks noChangeAspect="1" noChangeArrowheads="1"/>
          </p:cNvPicPr>
          <p:nvPr/>
        </p:nvPicPr>
        <p:blipFill>
          <a:blip r:embed="rId6"/>
          <a:srcRect/>
          <a:stretch>
            <a:fillRect/>
          </a:stretch>
        </p:blipFill>
        <p:spPr bwMode="auto">
          <a:xfrm>
            <a:off x="1905000" y="1676400"/>
            <a:ext cx="2590800" cy="1828800"/>
          </a:xfrm>
          <a:prstGeom prst="rect">
            <a:avLst/>
          </a:prstGeom>
          <a:noFill/>
          <a:ln w="9525">
            <a:noFill/>
            <a:miter lim="800000"/>
            <a:headEnd/>
            <a:tailEnd/>
          </a:ln>
        </p:spPr>
      </p:pic>
      <p:pic>
        <p:nvPicPr>
          <p:cNvPr id="17" name="Picture 4" descr="E:\Application\mathworks\data_analysis\hrf_curves_ROI_4_event_2_new.png"/>
          <p:cNvPicPr>
            <a:picLocks noChangeAspect="1" noChangeArrowheads="1"/>
          </p:cNvPicPr>
          <p:nvPr/>
        </p:nvPicPr>
        <p:blipFill>
          <a:blip r:embed="rId7"/>
          <a:srcRect/>
          <a:stretch>
            <a:fillRect/>
          </a:stretch>
        </p:blipFill>
        <p:spPr bwMode="auto">
          <a:xfrm>
            <a:off x="6324600" y="1676400"/>
            <a:ext cx="2590800" cy="1828800"/>
          </a:xfrm>
          <a:prstGeom prst="rect">
            <a:avLst/>
          </a:prstGeom>
          <a:noFill/>
          <a:ln w="9525">
            <a:noFill/>
            <a:miter lim="800000"/>
            <a:headEnd/>
            <a:tailEnd/>
          </a:ln>
        </p:spPr>
      </p:pic>
      <p:pic>
        <p:nvPicPr>
          <p:cNvPr id="18" name="Picture 5" descr="E:\Application\mathworks\data_analysis\hrf_curves_ROI_1_event_3_new.png"/>
          <p:cNvPicPr>
            <a:picLocks noChangeAspect="1" noChangeArrowheads="1"/>
          </p:cNvPicPr>
          <p:nvPr/>
        </p:nvPicPr>
        <p:blipFill>
          <a:blip r:embed="rId8"/>
          <a:srcRect/>
          <a:stretch>
            <a:fillRect/>
          </a:stretch>
        </p:blipFill>
        <p:spPr bwMode="auto">
          <a:xfrm>
            <a:off x="1828800" y="4343400"/>
            <a:ext cx="2667000" cy="1828800"/>
          </a:xfrm>
          <a:prstGeom prst="rect">
            <a:avLst/>
          </a:prstGeom>
          <a:noFill/>
          <a:ln w="9525">
            <a:noFill/>
            <a:miter lim="800000"/>
            <a:headEnd/>
            <a:tailEnd/>
          </a:ln>
        </p:spPr>
      </p:pic>
      <p:pic>
        <p:nvPicPr>
          <p:cNvPr id="19" name="Picture 7" descr="E:\Application\mathworks\data_analysis\hrf_curves_ROI_8_event_4_new.png"/>
          <p:cNvPicPr>
            <a:picLocks noChangeAspect="1" noChangeArrowheads="1"/>
          </p:cNvPicPr>
          <p:nvPr/>
        </p:nvPicPr>
        <p:blipFill>
          <a:blip r:embed="rId9"/>
          <a:srcRect/>
          <a:stretch>
            <a:fillRect/>
          </a:stretch>
        </p:blipFill>
        <p:spPr bwMode="auto">
          <a:xfrm>
            <a:off x="6324600" y="4267200"/>
            <a:ext cx="2590800" cy="182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37"/>
                                        </p:tgtEl>
                                        <p:attrNameLst>
                                          <p:attrName>style.visibility</p:attrName>
                                        </p:attrNameLst>
                                      </p:cBhvr>
                                      <p:to>
                                        <p:strVal val="visible"/>
                                      </p:to>
                                    </p:set>
                                    <p:anim calcmode="lin" valueType="num">
                                      <p:cBhvr additive="base">
                                        <p:cTn id="7" dur="500" fill="hold"/>
                                        <p:tgtEl>
                                          <p:spTgt spid="44037"/>
                                        </p:tgtEl>
                                        <p:attrNameLst>
                                          <p:attrName>ppt_x</p:attrName>
                                        </p:attrNameLst>
                                      </p:cBhvr>
                                      <p:tavLst>
                                        <p:tav tm="0">
                                          <p:val>
                                            <p:strVal val="#ppt_x"/>
                                          </p:val>
                                        </p:tav>
                                        <p:tav tm="100000">
                                          <p:val>
                                            <p:strVal val="#ppt_x"/>
                                          </p:val>
                                        </p:tav>
                                      </p:tavLst>
                                    </p:anim>
                                    <p:anim calcmode="lin" valueType="num">
                                      <p:cBhvr additive="base">
                                        <p:cTn id="8" dur="500" fill="hold"/>
                                        <p:tgtEl>
                                          <p:spTgt spid="440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4038"/>
                                        </p:tgtEl>
                                        <p:attrNameLst>
                                          <p:attrName>style.visibility</p:attrName>
                                        </p:attrNameLst>
                                      </p:cBhvr>
                                      <p:to>
                                        <p:strVal val="visible"/>
                                      </p:to>
                                    </p:set>
                                    <p:anim calcmode="lin" valueType="num">
                                      <p:cBhvr additive="base">
                                        <p:cTn id="13" dur="500" fill="hold"/>
                                        <p:tgtEl>
                                          <p:spTgt spid="44038"/>
                                        </p:tgtEl>
                                        <p:attrNameLst>
                                          <p:attrName>ppt_x</p:attrName>
                                        </p:attrNameLst>
                                      </p:cBhvr>
                                      <p:tavLst>
                                        <p:tav tm="0">
                                          <p:val>
                                            <p:strVal val="#ppt_x"/>
                                          </p:val>
                                        </p:tav>
                                        <p:tav tm="100000">
                                          <p:val>
                                            <p:strVal val="#ppt_x"/>
                                          </p:val>
                                        </p:tav>
                                      </p:tavLst>
                                    </p:anim>
                                    <p:anim calcmode="lin" valueType="num">
                                      <p:cBhvr additive="base">
                                        <p:cTn id="14" dur="500" fill="hold"/>
                                        <p:tgtEl>
                                          <p:spTgt spid="440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4039"/>
                                        </p:tgtEl>
                                        <p:attrNameLst>
                                          <p:attrName>style.visibility</p:attrName>
                                        </p:attrNameLst>
                                      </p:cBhvr>
                                      <p:to>
                                        <p:strVal val="visible"/>
                                      </p:to>
                                    </p:set>
                                    <p:anim calcmode="lin" valueType="num">
                                      <p:cBhvr additive="base">
                                        <p:cTn id="19" dur="500" fill="hold"/>
                                        <p:tgtEl>
                                          <p:spTgt spid="44039"/>
                                        </p:tgtEl>
                                        <p:attrNameLst>
                                          <p:attrName>ppt_x</p:attrName>
                                        </p:attrNameLst>
                                      </p:cBhvr>
                                      <p:tavLst>
                                        <p:tav tm="0">
                                          <p:val>
                                            <p:strVal val="#ppt_x"/>
                                          </p:val>
                                        </p:tav>
                                        <p:tav tm="100000">
                                          <p:val>
                                            <p:strVal val="#ppt_x"/>
                                          </p:val>
                                        </p:tav>
                                      </p:tavLst>
                                    </p:anim>
                                    <p:anim calcmode="lin" valueType="num">
                                      <p:cBhvr additive="base">
                                        <p:cTn id="20" dur="500" fill="hold"/>
                                        <p:tgtEl>
                                          <p:spTgt spid="440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4040"/>
                                        </p:tgtEl>
                                        <p:attrNameLst>
                                          <p:attrName>style.visibility</p:attrName>
                                        </p:attrNameLst>
                                      </p:cBhvr>
                                      <p:to>
                                        <p:strVal val="visible"/>
                                      </p:to>
                                    </p:set>
                                    <p:anim calcmode="lin" valueType="num">
                                      <p:cBhvr additive="base">
                                        <p:cTn id="25" dur="500" fill="hold"/>
                                        <p:tgtEl>
                                          <p:spTgt spid="44040"/>
                                        </p:tgtEl>
                                        <p:attrNameLst>
                                          <p:attrName>ppt_x</p:attrName>
                                        </p:attrNameLst>
                                      </p:cBhvr>
                                      <p:tavLst>
                                        <p:tav tm="0">
                                          <p:val>
                                            <p:strVal val="#ppt_x"/>
                                          </p:val>
                                        </p:tav>
                                        <p:tav tm="100000">
                                          <p:val>
                                            <p:strVal val="#ppt_x"/>
                                          </p:val>
                                        </p:tav>
                                      </p:tavLst>
                                    </p:anim>
                                    <p:anim calcmode="lin" valueType="num">
                                      <p:cBhvr additive="base">
                                        <p:cTn id="26" dur="500" fill="hold"/>
                                        <p:tgtEl>
                                          <p:spTgt spid="4404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8"/>
          <p:cNvSpPr>
            <a:spLocks noChangeArrowheads="1"/>
          </p:cNvSpPr>
          <p:nvPr/>
        </p:nvSpPr>
        <p:spPr bwMode="auto">
          <a:xfrm>
            <a:off x="838200" y="2362200"/>
            <a:ext cx="7162800" cy="523220"/>
          </a:xfrm>
          <a:prstGeom prst="rect">
            <a:avLst/>
          </a:prstGeom>
          <a:noFill/>
          <a:ln w="9525">
            <a:noFill/>
            <a:miter lim="800000"/>
            <a:headEnd/>
            <a:tailEnd/>
          </a:ln>
        </p:spPr>
        <p:txBody>
          <a:bodyPr>
            <a:prstTxWarp prst="textNoShape">
              <a:avLst/>
            </a:prstTxWarp>
            <a:spAutoFit/>
          </a:bodyPr>
          <a:lstStyle/>
          <a:p>
            <a:pPr marL="381000" indent="-381000" algn="ctr">
              <a:buClr>
                <a:srgbClr val="000090"/>
              </a:buClr>
            </a:pPr>
            <a:r>
              <a:rPr lang="en-US" sz="2800" b="1" dirty="0">
                <a:solidFill>
                  <a:srgbClr val="000090"/>
                </a:solidFill>
                <a:ea typeface="ＭＳ Ｐゴシック" charset="-128"/>
                <a:cs typeface="ＭＳ Ｐゴシック" charset="-128"/>
              </a:rPr>
              <a:t>    </a:t>
            </a:r>
            <a:r>
              <a:rPr lang="en-US" sz="2800" b="1" dirty="0" smtClean="0">
                <a:solidFill>
                  <a:srgbClr val="000090"/>
                </a:solidFill>
                <a:ea typeface="ＭＳ Ｐゴシック" charset="-128"/>
                <a:cs typeface="ＭＳ Ｐゴシック" charset="-128"/>
              </a:rPr>
              <a:t> </a:t>
            </a:r>
            <a:r>
              <a:rPr lang="en-US" sz="2800" b="1" dirty="0">
                <a:solidFill>
                  <a:srgbClr val="000090"/>
                </a:solidFill>
                <a:effectLst>
                  <a:outerShdw blurRad="38100" dist="38100" dir="2700000" algn="tl">
                    <a:srgbClr val="DDDDDD"/>
                  </a:outerShdw>
                </a:effectLst>
                <a:ea typeface="Arial" charset="0"/>
                <a:cs typeface="Arial" charset="0"/>
              </a:rPr>
              <a:t>Imaging</a:t>
            </a:r>
            <a:r>
              <a:rPr lang="en-US" sz="2800" b="1" dirty="0" smtClean="0">
                <a:solidFill>
                  <a:srgbClr val="000090"/>
                </a:solidFill>
                <a:effectLst>
                  <a:outerShdw blurRad="38100" dist="38100" dir="2700000" algn="tl">
                    <a:srgbClr val="DDDDDD"/>
                  </a:outerShdw>
                </a:effectLst>
                <a:ea typeface="Arial" charset="0"/>
                <a:cs typeface="Arial" charset="0"/>
              </a:rPr>
              <a:t> Segmentation</a:t>
            </a:r>
            <a:endParaRPr lang="en-US" sz="2800" b="1" dirty="0">
              <a:solidFill>
                <a:srgbClr val="000090"/>
              </a:solidFill>
              <a:ea typeface="ＭＳ Ｐゴシック" charset="-128"/>
              <a:cs typeface="ＭＳ Ｐゴシック" charset="-128"/>
            </a:endParaRPr>
          </a:p>
        </p:txBody>
      </p:sp>
      <p:sp>
        <p:nvSpPr>
          <p:cNvPr id="10" name="TextBox 9"/>
          <p:cNvSpPr txBox="1"/>
          <p:nvPr/>
        </p:nvSpPr>
        <p:spPr>
          <a:xfrm>
            <a:off x="1371600" y="3048000"/>
            <a:ext cx="6629400" cy="1200328"/>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2400" b="1" dirty="0" smtClean="0">
                <a:solidFill>
                  <a:srgbClr val="0000FF"/>
                </a:solidFill>
                <a:latin typeface="Arial" charset="0"/>
                <a:ea typeface="ＭＳ Ｐゴシック" charset="-128"/>
                <a:cs typeface="ＭＳ Ｐゴシック" charset="-128"/>
              </a:rPr>
              <a:t>Cluster Analysis</a:t>
            </a:r>
          </a:p>
          <a:p>
            <a:pPr algn="ctr">
              <a:defRPr/>
            </a:pPr>
            <a:r>
              <a:rPr lang="en-US" sz="2400" b="1" dirty="0" smtClean="0">
                <a:solidFill>
                  <a:srgbClr val="0000FF"/>
                </a:solidFill>
                <a:latin typeface="Arial" charset="0"/>
                <a:ea typeface="ＭＳ Ｐゴシック" charset="-128"/>
                <a:cs typeface="ＭＳ Ｐゴシック" charset="-128"/>
              </a:rPr>
              <a:t>Markov Random Field</a:t>
            </a:r>
          </a:p>
          <a:p>
            <a:pPr algn="ctr">
              <a:defRPr/>
            </a:pPr>
            <a:r>
              <a:rPr lang="en-US" sz="2400" b="1" dirty="0" smtClean="0">
                <a:solidFill>
                  <a:srgbClr val="0000FF"/>
                </a:solidFill>
                <a:latin typeface="Arial" charset="0"/>
                <a:ea typeface="ＭＳ Ｐゴシック" charset="-128"/>
                <a:cs typeface="ＭＳ Ｐゴシック" charset="-128"/>
              </a:rPr>
              <a:t>Partial Differential Equation</a:t>
            </a:r>
            <a:endParaRPr lang="en-US" sz="2400" b="1" dirty="0">
              <a:solidFill>
                <a:srgbClr val="0000FF"/>
              </a:solidFill>
              <a:latin typeface="Arial"/>
              <a:cs typeface="Aria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5588" cy="320675"/>
            <a:chOff x="0" y="0"/>
            <a:chExt cx="5761" cy="202"/>
          </a:xfrm>
        </p:grpSpPr>
        <p:sp>
          <p:nvSpPr>
            <p:cNvPr id="4109" name="Line 5"/>
            <p:cNvSpPr>
              <a:spLocks noChangeShapeType="1"/>
            </p:cNvSpPr>
            <p:nvPr/>
          </p:nvSpPr>
          <p:spPr bwMode="auto">
            <a:xfrm>
              <a:off x="0" y="0"/>
              <a:ext cx="2880" cy="1"/>
            </a:xfrm>
            <a:prstGeom prst="line">
              <a:avLst/>
            </a:prstGeom>
            <a:noFill/>
            <a:ln w="9525">
              <a:noFill/>
              <a:round/>
              <a:headEnd/>
              <a:tailEnd/>
            </a:ln>
          </p:spPr>
          <p:txBody>
            <a:bodyPr>
              <a:prstTxWarp prst="textNoShape">
                <a:avLst/>
              </a:prstTxWarp>
            </a:bodyPr>
            <a:lstStyle/>
            <a:p>
              <a:endParaRPr lang="en-US"/>
            </a:p>
          </p:txBody>
        </p:sp>
        <p:sp>
          <p:nvSpPr>
            <p:cNvPr id="4110" name="Line 6"/>
            <p:cNvSpPr>
              <a:spLocks noChangeShapeType="1"/>
            </p:cNvSpPr>
            <p:nvPr/>
          </p:nvSpPr>
          <p:spPr bwMode="auto">
            <a:xfrm>
              <a:off x="0" y="201"/>
              <a:ext cx="2880" cy="1"/>
            </a:xfrm>
            <a:prstGeom prst="line">
              <a:avLst/>
            </a:prstGeom>
            <a:noFill/>
            <a:ln w="9525">
              <a:noFill/>
              <a:round/>
              <a:headEnd/>
              <a:tailEnd/>
            </a:ln>
          </p:spPr>
          <p:txBody>
            <a:bodyPr>
              <a:prstTxWarp prst="textNoShape">
                <a:avLst/>
              </a:prstTxWarp>
            </a:bodyPr>
            <a:lstStyle/>
            <a:p>
              <a:endParaRPr lang="en-US"/>
            </a:p>
          </p:txBody>
        </p:sp>
        <p:sp>
          <p:nvSpPr>
            <p:cNvPr id="4111" name="Line 7"/>
            <p:cNvSpPr>
              <a:spLocks noChangeShapeType="1"/>
            </p:cNvSpPr>
            <p:nvPr/>
          </p:nvSpPr>
          <p:spPr bwMode="auto">
            <a:xfrm>
              <a:off x="0" y="0"/>
              <a:ext cx="1" cy="201"/>
            </a:xfrm>
            <a:prstGeom prst="line">
              <a:avLst/>
            </a:prstGeom>
            <a:noFill/>
            <a:ln w="9525">
              <a:noFill/>
              <a:round/>
              <a:headEnd/>
              <a:tailEnd/>
            </a:ln>
          </p:spPr>
          <p:txBody>
            <a:bodyPr>
              <a:prstTxWarp prst="textNoShape">
                <a:avLst/>
              </a:prstTxWarp>
            </a:bodyPr>
            <a:lstStyle/>
            <a:p>
              <a:endParaRPr lang="en-US"/>
            </a:p>
          </p:txBody>
        </p:sp>
        <p:sp>
          <p:nvSpPr>
            <p:cNvPr id="4112" name="Line 8"/>
            <p:cNvSpPr>
              <a:spLocks noChangeShapeType="1"/>
            </p:cNvSpPr>
            <p:nvPr/>
          </p:nvSpPr>
          <p:spPr bwMode="auto">
            <a:xfrm>
              <a:off x="5760" y="0"/>
              <a:ext cx="1" cy="201"/>
            </a:xfrm>
            <a:prstGeom prst="line">
              <a:avLst/>
            </a:prstGeom>
            <a:noFill/>
            <a:ln w="9525">
              <a:noFill/>
              <a:round/>
              <a:headEnd/>
              <a:tailEnd/>
            </a:ln>
          </p:spPr>
          <p:txBody>
            <a:bodyPr>
              <a:prstTxWarp prst="textNoShape">
                <a:avLst/>
              </a:prstTxWarp>
            </a:bodyPr>
            <a:lstStyle/>
            <a:p>
              <a:endParaRPr lang="en-US"/>
            </a:p>
          </p:txBody>
        </p:sp>
        <p:sp>
          <p:nvSpPr>
            <p:cNvPr id="4113" name="Line 9"/>
            <p:cNvSpPr>
              <a:spLocks noChangeShapeType="1"/>
            </p:cNvSpPr>
            <p:nvPr/>
          </p:nvSpPr>
          <p:spPr bwMode="auto">
            <a:xfrm>
              <a:off x="2880" y="0"/>
              <a:ext cx="2880" cy="1"/>
            </a:xfrm>
            <a:prstGeom prst="line">
              <a:avLst/>
            </a:prstGeom>
            <a:noFill/>
            <a:ln w="9525">
              <a:noFill/>
              <a:round/>
              <a:headEnd/>
              <a:tailEnd/>
            </a:ln>
          </p:spPr>
          <p:txBody>
            <a:bodyPr>
              <a:prstTxWarp prst="textNoShape">
                <a:avLst/>
              </a:prstTxWarp>
            </a:bodyPr>
            <a:lstStyle/>
            <a:p>
              <a:endParaRPr lang="en-US"/>
            </a:p>
          </p:txBody>
        </p:sp>
        <p:sp>
          <p:nvSpPr>
            <p:cNvPr id="4114" name="Line 10"/>
            <p:cNvSpPr>
              <a:spLocks noChangeShapeType="1"/>
            </p:cNvSpPr>
            <p:nvPr/>
          </p:nvSpPr>
          <p:spPr bwMode="auto">
            <a:xfrm>
              <a:off x="2880" y="201"/>
              <a:ext cx="2880" cy="1"/>
            </a:xfrm>
            <a:prstGeom prst="line">
              <a:avLst/>
            </a:prstGeom>
            <a:noFill/>
            <a:ln w="9525">
              <a:noFill/>
              <a:round/>
              <a:headEnd/>
              <a:tailEnd/>
            </a:ln>
          </p:spPr>
          <p:txBody>
            <a:bodyPr>
              <a:prstTxWarp prst="textNoShape">
                <a:avLst/>
              </a:prstTxWarp>
            </a:bodyPr>
            <a:lstStyle/>
            <a:p>
              <a:endParaRPr lang="en-US"/>
            </a:p>
          </p:txBody>
        </p:sp>
      </p:grpSp>
      <p:pic>
        <p:nvPicPr>
          <p:cNvPr id="4100" name="Picture 2"/>
          <p:cNvPicPr>
            <a:picLocks noChangeAspect="1" noChangeArrowheads="1"/>
          </p:cNvPicPr>
          <p:nvPr/>
        </p:nvPicPr>
        <p:blipFill>
          <a:blip r:embed="rId3"/>
          <a:srcRect/>
          <a:stretch>
            <a:fillRect/>
          </a:stretch>
        </p:blipFill>
        <p:spPr bwMode="auto">
          <a:xfrm>
            <a:off x="138436" y="1676400"/>
            <a:ext cx="1690364" cy="1752600"/>
          </a:xfrm>
          <a:prstGeom prst="rect">
            <a:avLst/>
          </a:prstGeom>
          <a:noFill/>
          <a:ln w="9525">
            <a:noFill/>
            <a:round/>
            <a:headEnd/>
            <a:tailEnd/>
          </a:ln>
        </p:spPr>
      </p:pic>
      <p:pic>
        <p:nvPicPr>
          <p:cNvPr id="4103" name="Picture 5"/>
          <p:cNvPicPr>
            <a:picLocks noChangeAspect="1" noChangeArrowheads="1"/>
          </p:cNvPicPr>
          <p:nvPr/>
        </p:nvPicPr>
        <p:blipFill>
          <a:blip r:embed="rId4"/>
          <a:srcRect/>
          <a:stretch>
            <a:fillRect/>
          </a:stretch>
        </p:blipFill>
        <p:spPr bwMode="auto">
          <a:xfrm>
            <a:off x="2057400" y="1676400"/>
            <a:ext cx="1752600" cy="1752600"/>
          </a:xfrm>
          <a:prstGeom prst="rect">
            <a:avLst/>
          </a:prstGeom>
          <a:noFill/>
          <a:ln w="9525">
            <a:noFill/>
            <a:round/>
            <a:headEnd/>
            <a:tailEnd/>
          </a:ln>
        </p:spPr>
      </p:pic>
      <p:pic>
        <p:nvPicPr>
          <p:cNvPr id="4105" name="Picture 7"/>
          <p:cNvPicPr>
            <a:picLocks noChangeAspect="1" noChangeArrowheads="1"/>
          </p:cNvPicPr>
          <p:nvPr/>
        </p:nvPicPr>
        <p:blipFill>
          <a:blip r:embed="rId5"/>
          <a:srcRect/>
          <a:stretch>
            <a:fillRect/>
          </a:stretch>
        </p:blipFill>
        <p:spPr bwMode="auto">
          <a:xfrm>
            <a:off x="4038600" y="1676400"/>
            <a:ext cx="1752600" cy="1752600"/>
          </a:xfrm>
          <a:prstGeom prst="rect">
            <a:avLst/>
          </a:prstGeom>
          <a:noFill/>
          <a:ln w="9525">
            <a:noFill/>
            <a:round/>
            <a:headEnd/>
            <a:tailEnd/>
          </a:ln>
        </p:spPr>
      </p:pic>
      <p:sp>
        <p:nvSpPr>
          <p:cNvPr id="4106" name="Text Box 4"/>
          <p:cNvSpPr txBox="1">
            <a:spLocks noChangeArrowheads="1"/>
          </p:cNvSpPr>
          <p:nvPr/>
        </p:nvSpPr>
        <p:spPr bwMode="auto">
          <a:xfrm>
            <a:off x="309563" y="5426075"/>
            <a:ext cx="2481262" cy="346075"/>
          </a:xfrm>
          <a:prstGeom prst="rect">
            <a:avLst/>
          </a:prstGeom>
          <a:noFill/>
          <a:ln w="9525">
            <a:noFill/>
            <a:round/>
            <a:headEnd/>
            <a:tailEnd/>
          </a:ln>
        </p:spPr>
        <p:txBody>
          <a:bodyPr wrap="none" lIns="90000" tIns="45000" rIns="90000" bIns="45000">
            <a:prstTxWarp prst="textNoShape">
              <a:avLst/>
            </a:prstTxWarp>
          </a:bodyPr>
          <a:lstStyle/>
          <a:p>
            <a:pPr>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a:solidFill>
                <a:srgbClr val="000000"/>
              </a:solidFill>
            </a:endParaRPr>
          </a:p>
        </p:txBody>
      </p:sp>
      <p:pic>
        <p:nvPicPr>
          <p:cNvPr id="20" name="Picture 3"/>
          <p:cNvPicPr>
            <a:picLocks noChangeAspect="1" noChangeArrowheads="1"/>
          </p:cNvPicPr>
          <p:nvPr/>
        </p:nvPicPr>
        <p:blipFill>
          <a:blip r:embed="rId6"/>
          <a:srcRect/>
          <a:stretch>
            <a:fillRect/>
          </a:stretch>
        </p:blipFill>
        <p:spPr bwMode="auto">
          <a:xfrm>
            <a:off x="6477000" y="2362200"/>
            <a:ext cx="1976372" cy="2033588"/>
          </a:xfrm>
          <a:prstGeom prst="rect">
            <a:avLst/>
          </a:prstGeom>
          <a:noFill/>
          <a:ln w="9525">
            <a:noFill/>
            <a:round/>
            <a:headEnd/>
            <a:tailEnd/>
          </a:ln>
        </p:spPr>
      </p:pic>
      <p:pic>
        <p:nvPicPr>
          <p:cNvPr id="21" name="Picture 2"/>
          <p:cNvPicPr>
            <a:picLocks noChangeAspect="1" noChangeArrowheads="1"/>
          </p:cNvPicPr>
          <p:nvPr/>
        </p:nvPicPr>
        <p:blipFill>
          <a:blip r:embed="rId7"/>
          <a:srcRect/>
          <a:stretch>
            <a:fillRect/>
          </a:stretch>
        </p:blipFill>
        <p:spPr bwMode="auto">
          <a:xfrm>
            <a:off x="129657" y="4114800"/>
            <a:ext cx="5813943" cy="17526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8" name="Picture 11"/>
          <p:cNvPicPr>
            <a:picLocks noChangeAspect="1" noChangeArrowheads="1"/>
          </p:cNvPicPr>
          <p:nvPr/>
        </p:nvPicPr>
        <p:blipFill>
          <a:blip r:embed="rId3"/>
          <a:srcRect/>
          <a:stretch>
            <a:fillRect/>
          </a:stretch>
        </p:blipFill>
        <p:spPr bwMode="auto">
          <a:xfrm>
            <a:off x="228600" y="1651000"/>
            <a:ext cx="8326437" cy="2768600"/>
          </a:xfrm>
          <a:prstGeom prst="rect">
            <a:avLst/>
          </a:prstGeom>
          <a:noFill/>
          <a:ln w="9525">
            <a:noFill/>
            <a:round/>
            <a:headEnd/>
            <a:tailEnd/>
          </a:ln>
        </p:spPr>
      </p:pic>
      <p:sp>
        <p:nvSpPr>
          <p:cNvPr id="21509" name="Text Box 12"/>
          <p:cNvSpPr txBox="1">
            <a:spLocks noChangeArrowheads="1"/>
          </p:cNvSpPr>
          <p:nvPr/>
        </p:nvSpPr>
        <p:spPr bwMode="auto">
          <a:xfrm>
            <a:off x="838200" y="4419600"/>
            <a:ext cx="7270750" cy="568325"/>
          </a:xfrm>
          <a:prstGeom prst="rect">
            <a:avLst/>
          </a:prstGeom>
          <a:noFill/>
          <a:ln w="9525">
            <a:noFill/>
            <a:round/>
            <a:headEnd/>
            <a:tailEnd/>
          </a:ln>
        </p:spPr>
        <p:txBody>
          <a:bodyPr lIns="90000" tIns="66240" rIns="90000" bIns="45000">
            <a:prstTxWarp prst="textNoShape">
              <a:avLst/>
            </a:prstTxWarp>
          </a:bodyPr>
          <a:lstStyle/>
          <a:p>
            <a:pPr>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000000"/>
                </a:solidFill>
                <a:ea typeface="DejaVu LGC Sans" charset="0"/>
                <a:cs typeface="DejaVu LGC Sans" charset="0"/>
              </a:rPr>
              <a:t>The Mumford Shah model is a method that yields a segmentation and at the same time a (piece-wise smooth) image reconstruction.</a:t>
            </a:r>
          </a:p>
        </p:txBody>
      </p:sp>
      <p:sp>
        <p:nvSpPr>
          <p:cNvPr id="21510" name="Text Box 13"/>
          <p:cNvSpPr txBox="1">
            <a:spLocks noChangeArrowheads="1"/>
          </p:cNvSpPr>
          <p:nvPr/>
        </p:nvSpPr>
        <p:spPr bwMode="auto">
          <a:xfrm>
            <a:off x="193675" y="3851275"/>
            <a:ext cx="2986088" cy="346075"/>
          </a:xfrm>
          <a:prstGeom prst="rect">
            <a:avLst/>
          </a:prstGeom>
          <a:noFill/>
          <a:ln w="9525">
            <a:noFill/>
            <a:round/>
            <a:headEnd/>
            <a:tailEnd/>
          </a:ln>
        </p:spPr>
        <p:txBody>
          <a:bodyPr lIns="90000" tIns="66240" rIns="90000" bIns="45000">
            <a:prstTxWarp prst="textNoShape">
              <a:avLst/>
            </a:prstTxWarp>
          </a:bodyPr>
          <a:lstStyle/>
          <a:p>
            <a:pPr>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ea typeface="DejaVu LGC Sans" charset="0"/>
                <a:cs typeface="DejaVu LGC Sans" charset="0"/>
              </a:rPr>
              <a:t>[Image: Mumford]</a:t>
            </a:r>
          </a:p>
        </p:txBody>
      </p:sp>
      <p:pic>
        <p:nvPicPr>
          <p:cNvPr id="21511" name="Picture 2"/>
          <p:cNvPicPr>
            <a:picLocks noChangeAspect="1" noChangeArrowheads="1"/>
          </p:cNvPicPr>
          <p:nvPr/>
        </p:nvPicPr>
        <p:blipFill>
          <a:blip r:embed="rId4"/>
          <a:srcRect/>
          <a:stretch>
            <a:fillRect/>
          </a:stretch>
        </p:blipFill>
        <p:spPr bwMode="auto">
          <a:xfrm>
            <a:off x="385763" y="5260975"/>
            <a:ext cx="8410575" cy="127952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5588" cy="320675"/>
            <a:chOff x="0" y="0"/>
            <a:chExt cx="5761" cy="202"/>
          </a:xfrm>
        </p:grpSpPr>
        <p:sp>
          <p:nvSpPr>
            <p:cNvPr id="15373" name="Line 5"/>
            <p:cNvSpPr>
              <a:spLocks noChangeShapeType="1"/>
            </p:cNvSpPr>
            <p:nvPr/>
          </p:nvSpPr>
          <p:spPr bwMode="auto">
            <a:xfrm>
              <a:off x="0" y="0"/>
              <a:ext cx="2880" cy="1"/>
            </a:xfrm>
            <a:prstGeom prst="line">
              <a:avLst/>
            </a:prstGeom>
            <a:noFill/>
            <a:ln w="9525">
              <a:noFill/>
              <a:round/>
              <a:headEnd/>
              <a:tailEnd/>
            </a:ln>
          </p:spPr>
          <p:txBody>
            <a:bodyPr>
              <a:prstTxWarp prst="textNoShape">
                <a:avLst/>
              </a:prstTxWarp>
            </a:bodyPr>
            <a:lstStyle/>
            <a:p>
              <a:endParaRPr lang="en-US"/>
            </a:p>
          </p:txBody>
        </p:sp>
        <p:sp>
          <p:nvSpPr>
            <p:cNvPr id="15374" name="Line 6"/>
            <p:cNvSpPr>
              <a:spLocks noChangeShapeType="1"/>
            </p:cNvSpPr>
            <p:nvPr/>
          </p:nvSpPr>
          <p:spPr bwMode="auto">
            <a:xfrm>
              <a:off x="0" y="201"/>
              <a:ext cx="2880" cy="1"/>
            </a:xfrm>
            <a:prstGeom prst="line">
              <a:avLst/>
            </a:prstGeom>
            <a:noFill/>
            <a:ln w="9525">
              <a:noFill/>
              <a:round/>
              <a:headEnd/>
              <a:tailEnd/>
            </a:ln>
          </p:spPr>
          <p:txBody>
            <a:bodyPr>
              <a:prstTxWarp prst="textNoShape">
                <a:avLst/>
              </a:prstTxWarp>
            </a:bodyPr>
            <a:lstStyle/>
            <a:p>
              <a:endParaRPr lang="en-US"/>
            </a:p>
          </p:txBody>
        </p:sp>
        <p:sp>
          <p:nvSpPr>
            <p:cNvPr id="15375" name="Line 7"/>
            <p:cNvSpPr>
              <a:spLocks noChangeShapeType="1"/>
            </p:cNvSpPr>
            <p:nvPr/>
          </p:nvSpPr>
          <p:spPr bwMode="auto">
            <a:xfrm>
              <a:off x="0" y="0"/>
              <a:ext cx="1" cy="201"/>
            </a:xfrm>
            <a:prstGeom prst="line">
              <a:avLst/>
            </a:prstGeom>
            <a:noFill/>
            <a:ln w="9525">
              <a:noFill/>
              <a:round/>
              <a:headEnd/>
              <a:tailEnd/>
            </a:ln>
          </p:spPr>
          <p:txBody>
            <a:bodyPr>
              <a:prstTxWarp prst="textNoShape">
                <a:avLst/>
              </a:prstTxWarp>
            </a:bodyPr>
            <a:lstStyle/>
            <a:p>
              <a:endParaRPr lang="en-US"/>
            </a:p>
          </p:txBody>
        </p:sp>
        <p:sp>
          <p:nvSpPr>
            <p:cNvPr id="15376" name="Line 8"/>
            <p:cNvSpPr>
              <a:spLocks noChangeShapeType="1"/>
            </p:cNvSpPr>
            <p:nvPr/>
          </p:nvSpPr>
          <p:spPr bwMode="auto">
            <a:xfrm>
              <a:off x="5760" y="0"/>
              <a:ext cx="1" cy="201"/>
            </a:xfrm>
            <a:prstGeom prst="line">
              <a:avLst/>
            </a:prstGeom>
            <a:noFill/>
            <a:ln w="9525">
              <a:noFill/>
              <a:round/>
              <a:headEnd/>
              <a:tailEnd/>
            </a:ln>
          </p:spPr>
          <p:txBody>
            <a:bodyPr>
              <a:prstTxWarp prst="textNoShape">
                <a:avLst/>
              </a:prstTxWarp>
            </a:bodyPr>
            <a:lstStyle/>
            <a:p>
              <a:endParaRPr lang="en-US"/>
            </a:p>
          </p:txBody>
        </p:sp>
        <p:sp>
          <p:nvSpPr>
            <p:cNvPr id="15377" name="Line 9"/>
            <p:cNvSpPr>
              <a:spLocks noChangeShapeType="1"/>
            </p:cNvSpPr>
            <p:nvPr/>
          </p:nvSpPr>
          <p:spPr bwMode="auto">
            <a:xfrm>
              <a:off x="2880" y="0"/>
              <a:ext cx="2880" cy="1"/>
            </a:xfrm>
            <a:prstGeom prst="line">
              <a:avLst/>
            </a:prstGeom>
            <a:noFill/>
            <a:ln w="9525">
              <a:noFill/>
              <a:round/>
              <a:headEnd/>
              <a:tailEnd/>
            </a:ln>
          </p:spPr>
          <p:txBody>
            <a:bodyPr>
              <a:prstTxWarp prst="textNoShape">
                <a:avLst/>
              </a:prstTxWarp>
            </a:bodyPr>
            <a:lstStyle/>
            <a:p>
              <a:endParaRPr lang="en-US"/>
            </a:p>
          </p:txBody>
        </p:sp>
        <p:sp>
          <p:nvSpPr>
            <p:cNvPr id="15378" name="Line 10"/>
            <p:cNvSpPr>
              <a:spLocks noChangeShapeType="1"/>
            </p:cNvSpPr>
            <p:nvPr/>
          </p:nvSpPr>
          <p:spPr bwMode="auto">
            <a:xfrm>
              <a:off x="2880" y="201"/>
              <a:ext cx="2880" cy="1"/>
            </a:xfrm>
            <a:prstGeom prst="line">
              <a:avLst/>
            </a:prstGeom>
            <a:noFill/>
            <a:ln w="9525">
              <a:noFill/>
              <a:round/>
              <a:headEnd/>
              <a:tailEnd/>
            </a:ln>
          </p:spPr>
          <p:txBody>
            <a:bodyPr>
              <a:prstTxWarp prst="textNoShape">
                <a:avLst/>
              </a:prstTxWarp>
            </a:bodyPr>
            <a:lstStyle/>
            <a:p>
              <a:endParaRPr lang="en-US"/>
            </a:p>
          </p:txBody>
        </p:sp>
      </p:grpSp>
      <p:sp>
        <p:nvSpPr>
          <p:cNvPr id="15364" name="Text Box 2"/>
          <p:cNvSpPr txBox="1">
            <a:spLocks noChangeArrowheads="1"/>
          </p:cNvSpPr>
          <p:nvPr/>
        </p:nvSpPr>
        <p:spPr bwMode="auto">
          <a:xfrm>
            <a:off x="4343400" y="1770063"/>
            <a:ext cx="390525" cy="515937"/>
          </a:xfrm>
          <a:prstGeom prst="rect">
            <a:avLst/>
          </a:prstGeom>
          <a:noFill/>
          <a:ln w="9525">
            <a:noFill/>
            <a:round/>
            <a:headEnd/>
            <a:tailEnd/>
          </a:ln>
        </p:spPr>
        <p:txBody>
          <a:bodyPr wrap="none" anchor="ctr">
            <a:prstTxWarp prst="textNoShape">
              <a:avLst/>
            </a:prstTxWarp>
          </a:bodyPr>
          <a:lstStyle/>
          <a:p>
            <a:pPr>
              <a:lnSpc>
                <a:spcPct val="93000"/>
              </a:lnSpc>
              <a:buClr>
                <a:srgbClr val="000000"/>
              </a:buClr>
              <a:buSzPct val="100000"/>
              <a:buFont typeface="Times New Roman" charset="0"/>
              <a:buNone/>
            </a:pPr>
            <a:endParaRPr lang="en-US"/>
          </a:p>
        </p:txBody>
      </p:sp>
      <p:sp>
        <p:nvSpPr>
          <p:cNvPr id="15365" name="Text Box 4"/>
          <p:cNvSpPr txBox="1">
            <a:spLocks noChangeArrowheads="1"/>
          </p:cNvSpPr>
          <p:nvPr/>
        </p:nvSpPr>
        <p:spPr bwMode="auto">
          <a:xfrm>
            <a:off x="457200" y="1939925"/>
            <a:ext cx="3316288" cy="346075"/>
          </a:xfrm>
          <a:prstGeom prst="rect">
            <a:avLst/>
          </a:prstGeom>
          <a:noFill/>
          <a:ln w="9525">
            <a:noFill/>
            <a:round/>
            <a:headEnd/>
            <a:tailEnd/>
          </a:ln>
        </p:spPr>
        <p:txBody>
          <a:bodyPr wrap="none" lIns="90000" tIns="45000" rIns="90000" bIns="45000">
            <a:prstTxWarp prst="textNoShape">
              <a:avLst/>
            </a:prstTxWarp>
          </a:bodyPr>
          <a:lstStyle/>
          <a:p>
            <a:pPr>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b="1" dirty="0">
                <a:solidFill>
                  <a:srgbClr val="000090"/>
                </a:solidFill>
              </a:rPr>
              <a:t>Example: Binary Segmentation</a:t>
            </a:r>
          </a:p>
        </p:txBody>
      </p:sp>
      <p:sp>
        <p:nvSpPr>
          <p:cNvPr id="15366" name="Text Box 5"/>
          <p:cNvSpPr txBox="1">
            <a:spLocks noChangeArrowheads="1"/>
          </p:cNvSpPr>
          <p:nvPr/>
        </p:nvSpPr>
        <p:spPr bwMode="auto">
          <a:xfrm>
            <a:off x="361950" y="6172200"/>
            <a:ext cx="2487613" cy="231775"/>
          </a:xfrm>
          <a:prstGeom prst="rect">
            <a:avLst/>
          </a:prstGeom>
          <a:noFill/>
          <a:ln w="9525">
            <a:noFill/>
            <a:round/>
            <a:headEnd/>
            <a:tailEnd/>
          </a:ln>
        </p:spPr>
        <p:txBody>
          <a:bodyPr wrap="none" lIns="90000" tIns="45000" rIns="90000" bIns="45000">
            <a:prstTxWarp prst="textNoShape">
              <a:avLst/>
            </a:prstTxWarp>
          </a:bodyPr>
          <a:lstStyle/>
          <a:p>
            <a:pPr>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000">
                <a:solidFill>
                  <a:srgbClr val="000000"/>
                </a:solidFill>
              </a:rPr>
              <a:t>Images from ECCV Tutorial, Kumar/Kohli</a:t>
            </a:r>
          </a:p>
        </p:txBody>
      </p:sp>
      <p:pic>
        <p:nvPicPr>
          <p:cNvPr id="15367" name="Picture 6"/>
          <p:cNvPicPr>
            <a:picLocks noChangeAspect="1" noChangeArrowheads="1"/>
          </p:cNvPicPr>
          <p:nvPr/>
        </p:nvPicPr>
        <p:blipFill>
          <a:blip r:embed="rId3"/>
          <a:srcRect/>
          <a:stretch>
            <a:fillRect/>
          </a:stretch>
        </p:blipFill>
        <p:spPr bwMode="auto">
          <a:xfrm>
            <a:off x="304800" y="2595563"/>
            <a:ext cx="4114800" cy="2625725"/>
          </a:xfrm>
          <a:prstGeom prst="rect">
            <a:avLst/>
          </a:prstGeom>
          <a:noFill/>
          <a:ln w="9525">
            <a:noFill/>
            <a:round/>
            <a:headEnd/>
            <a:tailEnd/>
          </a:ln>
        </p:spPr>
      </p:pic>
      <p:pic>
        <p:nvPicPr>
          <p:cNvPr id="15368" name="Picture 7"/>
          <p:cNvPicPr>
            <a:picLocks noChangeAspect="1" noChangeArrowheads="1"/>
          </p:cNvPicPr>
          <p:nvPr/>
        </p:nvPicPr>
        <p:blipFill>
          <a:blip r:embed="rId4"/>
          <a:srcRect/>
          <a:stretch>
            <a:fillRect/>
          </a:stretch>
        </p:blipFill>
        <p:spPr bwMode="auto">
          <a:xfrm>
            <a:off x="4800600" y="2559050"/>
            <a:ext cx="4113213" cy="2627313"/>
          </a:xfrm>
          <a:prstGeom prst="rect">
            <a:avLst/>
          </a:prstGeom>
          <a:noFill/>
          <a:ln w="9525">
            <a:noFill/>
            <a:round/>
            <a:headEnd/>
            <a:tailEnd/>
          </a:ln>
        </p:spPr>
      </p:pic>
      <p:sp>
        <p:nvSpPr>
          <p:cNvPr id="15369" name="Text Box 8"/>
          <p:cNvSpPr txBox="1">
            <a:spLocks noChangeArrowheads="1"/>
          </p:cNvSpPr>
          <p:nvPr/>
        </p:nvSpPr>
        <p:spPr bwMode="auto">
          <a:xfrm>
            <a:off x="501650" y="5486400"/>
            <a:ext cx="6356350" cy="346075"/>
          </a:xfrm>
          <a:prstGeom prst="rect">
            <a:avLst/>
          </a:prstGeom>
          <a:noFill/>
          <a:ln w="9525">
            <a:noFill/>
            <a:round/>
            <a:headEnd/>
            <a:tailEnd/>
          </a:ln>
        </p:spPr>
        <p:txBody>
          <a:bodyPr wrap="none" lIns="90000" tIns="45000" rIns="90000" bIns="45000">
            <a:prstTxWarp prst="textNoShape">
              <a:avLst/>
            </a:prstTxWarp>
          </a:bodyPr>
          <a:lstStyle/>
          <a:p>
            <a:pPr>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b="1" dirty="0">
                <a:solidFill>
                  <a:srgbClr val="000090"/>
                </a:solidFill>
              </a:rPr>
              <a:t>Need to partition the picture into foreground and background.</a:t>
            </a:r>
          </a:p>
        </p:txBody>
      </p:sp>
      <p:sp>
        <p:nvSpPr>
          <p:cNvPr id="15370" name="Text Box 4"/>
          <p:cNvSpPr txBox="1">
            <a:spLocks noChangeArrowheads="1"/>
          </p:cNvSpPr>
          <p:nvPr/>
        </p:nvSpPr>
        <p:spPr bwMode="auto">
          <a:xfrm>
            <a:off x="457200" y="1524000"/>
            <a:ext cx="3316288" cy="346075"/>
          </a:xfrm>
          <a:prstGeom prst="rect">
            <a:avLst/>
          </a:prstGeom>
          <a:noFill/>
          <a:ln w="9525">
            <a:noFill/>
            <a:round/>
            <a:headEnd/>
            <a:tailEnd/>
          </a:ln>
        </p:spPr>
        <p:txBody>
          <a:bodyPr wrap="none" lIns="90000" tIns="45000" rIns="90000" bIns="45000">
            <a:prstTxWarp prst="textNoShape">
              <a:avLst/>
            </a:prstTxWarp>
          </a:bodyPr>
          <a:lstStyle/>
          <a:p>
            <a:pPr>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b="1" dirty="0">
                <a:solidFill>
                  <a:srgbClr val="000090"/>
                </a:solidFill>
              </a:rPr>
              <a:t>Alternative approach through graph construction (vs. PDE)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1"/>
          <p:cNvSpPr>
            <a:spLocks noGrp="1" noChangeArrowheads="1"/>
          </p:cNvSpPr>
          <p:nvPr>
            <p:ph type="title" idx="4294967295"/>
          </p:nvPr>
        </p:nvSpPr>
        <p:spPr>
          <a:xfrm>
            <a:off x="1524000" y="914400"/>
            <a:ext cx="5791200" cy="685800"/>
          </a:xfrm>
        </p:spPr>
        <p:txBody>
          <a:bodyPr lIns="90000" tIns="46800" rIns="90000" bIns="46800"/>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solidFill>
                  <a:srgbClr val="000090"/>
                </a:solidFill>
                <a:latin typeface="Arial"/>
                <a:cs typeface="Arial"/>
              </a:rPr>
              <a:t>Segmentation by Graph-Cut</a:t>
            </a:r>
          </a:p>
        </p:txBody>
      </p:sp>
      <p:grpSp>
        <p:nvGrpSpPr>
          <p:cNvPr id="2" name="Group 2"/>
          <p:cNvGrpSpPr>
            <a:grpSpLocks/>
          </p:cNvGrpSpPr>
          <p:nvPr/>
        </p:nvGrpSpPr>
        <p:grpSpPr bwMode="auto">
          <a:xfrm>
            <a:off x="0" y="0"/>
            <a:ext cx="9145588" cy="320675"/>
            <a:chOff x="0" y="0"/>
            <a:chExt cx="5761" cy="202"/>
          </a:xfrm>
        </p:grpSpPr>
        <p:sp>
          <p:nvSpPr>
            <p:cNvPr id="17420" name="Line 5"/>
            <p:cNvSpPr>
              <a:spLocks noChangeShapeType="1"/>
            </p:cNvSpPr>
            <p:nvPr/>
          </p:nvSpPr>
          <p:spPr bwMode="auto">
            <a:xfrm>
              <a:off x="0" y="0"/>
              <a:ext cx="2880" cy="1"/>
            </a:xfrm>
            <a:prstGeom prst="line">
              <a:avLst/>
            </a:prstGeom>
            <a:noFill/>
            <a:ln w="9525">
              <a:noFill/>
              <a:round/>
              <a:headEnd/>
              <a:tailEnd/>
            </a:ln>
          </p:spPr>
          <p:txBody>
            <a:bodyPr>
              <a:prstTxWarp prst="textNoShape">
                <a:avLst/>
              </a:prstTxWarp>
            </a:bodyPr>
            <a:lstStyle/>
            <a:p>
              <a:endParaRPr lang="en-US"/>
            </a:p>
          </p:txBody>
        </p:sp>
        <p:sp>
          <p:nvSpPr>
            <p:cNvPr id="17421" name="Line 6"/>
            <p:cNvSpPr>
              <a:spLocks noChangeShapeType="1"/>
            </p:cNvSpPr>
            <p:nvPr/>
          </p:nvSpPr>
          <p:spPr bwMode="auto">
            <a:xfrm>
              <a:off x="0" y="201"/>
              <a:ext cx="2880" cy="1"/>
            </a:xfrm>
            <a:prstGeom prst="line">
              <a:avLst/>
            </a:prstGeom>
            <a:noFill/>
            <a:ln w="9525">
              <a:noFill/>
              <a:round/>
              <a:headEnd/>
              <a:tailEnd/>
            </a:ln>
          </p:spPr>
          <p:txBody>
            <a:bodyPr>
              <a:prstTxWarp prst="textNoShape">
                <a:avLst/>
              </a:prstTxWarp>
            </a:bodyPr>
            <a:lstStyle/>
            <a:p>
              <a:endParaRPr lang="en-US"/>
            </a:p>
          </p:txBody>
        </p:sp>
        <p:sp>
          <p:nvSpPr>
            <p:cNvPr id="17422" name="Line 7"/>
            <p:cNvSpPr>
              <a:spLocks noChangeShapeType="1"/>
            </p:cNvSpPr>
            <p:nvPr/>
          </p:nvSpPr>
          <p:spPr bwMode="auto">
            <a:xfrm>
              <a:off x="0" y="0"/>
              <a:ext cx="1" cy="201"/>
            </a:xfrm>
            <a:prstGeom prst="line">
              <a:avLst/>
            </a:prstGeom>
            <a:noFill/>
            <a:ln w="9525">
              <a:noFill/>
              <a:round/>
              <a:headEnd/>
              <a:tailEnd/>
            </a:ln>
          </p:spPr>
          <p:txBody>
            <a:bodyPr>
              <a:prstTxWarp prst="textNoShape">
                <a:avLst/>
              </a:prstTxWarp>
            </a:bodyPr>
            <a:lstStyle/>
            <a:p>
              <a:endParaRPr lang="en-US"/>
            </a:p>
          </p:txBody>
        </p:sp>
        <p:sp>
          <p:nvSpPr>
            <p:cNvPr id="17423" name="Line 8"/>
            <p:cNvSpPr>
              <a:spLocks noChangeShapeType="1"/>
            </p:cNvSpPr>
            <p:nvPr/>
          </p:nvSpPr>
          <p:spPr bwMode="auto">
            <a:xfrm>
              <a:off x="5760" y="0"/>
              <a:ext cx="1" cy="201"/>
            </a:xfrm>
            <a:prstGeom prst="line">
              <a:avLst/>
            </a:prstGeom>
            <a:noFill/>
            <a:ln w="9525">
              <a:noFill/>
              <a:round/>
              <a:headEnd/>
              <a:tailEnd/>
            </a:ln>
          </p:spPr>
          <p:txBody>
            <a:bodyPr>
              <a:prstTxWarp prst="textNoShape">
                <a:avLst/>
              </a:prstTxWarp>
            </a:bodyPr>
            <a:lstStyle/>
            <a:p>
              <a:endParaRPr lang="en-US"/>
            </a:p>
          </p:txBody>
        </p:sp>
        <p:sp>
          <p:nvSpPr>
            <p:cNvPr id="17425" name="Line 10"/>
            <p:cNvSpPr>
              <a:spLocks noChangeShapeType="1"/>
            </p:cNvSpPr>
            <p:nvPr/>
          </p:nvSpPr>
          <p:spPr bwMode="auto">
            <a:xfrm>
              <a:off x="2880" y="201"/>
              <a:ext cx="2880" cy="1"/>
            </a:xfrm>
            <a:prstGeom prst="line">
              <a:avLst/>
            </a:prstGeom>
            <a:noFill/>
            <a:ln w="9525">
              <a:noFill/>
              <a:round/>
              <a:headEnd/>
              <a:tailEnd/>
            </a:ln>
          </p:spPr>
          <p:txBody>
            <a:bodyPr>
              <a:prstTxWarp prst="textNoShape">
                <a:avLst/>
              </a:prstTxWarp>
            </a:bodyPr>
            <a:lstStyle/>
            <a:p>
              <a:endParaRPr lang="en-US"/>
            </a:p>
          </p:txBody>
        </p:sp>
      </p:grpSp>
      <p:pic>
        <p:nvPicPr>
          <p:cNvPr id="17412" name="Picture 3"/>
          <p:cNvPicPr>
            <a:picLocks noChangeAspect="1" noChangeArrowheads="1"/>
          </p:cNvPicPr>
          <p:nvPr/>
        </p:nvPicPr>
        <p:blipFill>
          <a:blip r:embed="rId3"/>
          <a:srcRect/>
          <a:stretch>
            <a:fillRect/>
          </a:stretch>
        </p:blipFill>
        <p:spPr bwMode="auto">
          <a:xfrm>
            <a:off x="609600" y="1828800"/>
            <a:ext cx="3829050" cy="2457450"/>
          </a:xfrm>
          <a:prstGeom prst="rect">
            <a:avLst/>
          </a:prstGeom>
          <a:noFill/>
          <a:ln w="9525">
            <a:noFill/>
            <a:round/>
            <a:headEnd/>
            <a:tailEnd/>
          </a:ln>
        </p:spPr>
      </p:pic>
      <p:pic>
        <p:nvPicPr>
          <p:cNvPr id="17413" name="Picture 4"/>
          <p:cNvPicPr>
            <a:picLocks noChangeAspect="1" noChangeArrowheads="1"/>
          </p:cNvPicPr>
          <p:nvPr/>
        </p:nvPicPr>
        <p:blipFill>
          <a:blip r:embed="rId4"/>
          <a:srcRect/>
          <a:stretch>
            <a:fillRect/>
          </a:stretch>
        </p:blipFill>
        <p:spPr bwMode="auto">
          <a:xfrm>
            <a:off x="4572000" y="2743200"/>
            <a:ext cx="4416425" cy="519112"/>
          </a:xfrm>
          <a:prstGeom prst="rect">
            <a:avLst/>
          </a:prstGeom>
          <a:noFill/>
          <a:ln w="9525">
            <a:noFill/>
            <a:round/>
            <a:headEnd/>
            <a:tailEnd/>
          </a:ln>
        </p:spPr>
      </p:pic>
      <p:pic>
        <p:nvPicPr>
          <p:cNvPr id="17414" name="Picture 5"/>
          <p:cNvPicPr>
            <a:picLocks noChangeAspect="1" noChangeArrowheads="1"/>
          </p:cNvPicPr>
          <p:nvPr/>
        </p:nvPicPr>
        <p:blipFill>
          <a:blip r:embed="rId5"/>
          <a:srcRect/>
          <a:stretch>
            <a:fillRect/>
          </a:stretch>
        </p:blipFill>
        <p:spPr bwMode="auto">
          <a:xfrm>
            <a:off x="1450975" y="4832350"/>
            <a:ext cx="6172200" cy="973138"/>
          </a:xfrm>
          <a:prstGeom prst="rect">
            <a:avLst/>
          </a:prstGeom>
          <a:noFill/>
          <a:ln w="9525">
            <a:noFill/>
            <a:round/>
            <a:headEnd/>
            <a:tailEnd/>
          </a:ln>
        </p:spPr>
      </p:pic>
      <p:sp>
        <p:nvSpPr>
          <p:cNvPr id="17415" name="Text Box 6"/>
          <p:cNvSpPr txBox="1">
            <a:spLocks noChangeArrowheads="1"/>
          </p:cNvSpPr>
          <p:nvPr/>
        </p:nvSpPr>
        <p:spPr bwMode="auto">
          <a:xfrm>
            <a:off x="4648200" y="2057400"/>
            <a:ext cx="2422525" cy="346075"/>
          </a:xfrm>
          <a:prstGeom prst="rect">
            <a:avLst/>
          </a:prstGeom>
          <a:noFill/>
          <a:ln w="9525">
            <a:noFill/>
            <a:round/>
            <a:headEnd/>
            <a:tailEnd/>
          </a:ln>
        </p:spPr>
        <p:txBody>
          <a:bodyPr wrap="none" lIns="90000" tIns="45000" rIns="90000" bIns="45000">
            <a:prstTxWarp prst="textNoShape">
              <a:avLst/>
            </a:prstTxWarp>
          </a:bodyPr>
          <a:lstStyle/>
          <a:p>
            <a:pPr>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b="1" dirty="0">
                <a:solidFill>
                  <a:srgbClr val="000000"/>
                </a:solidFill>
              </a:rPr>
              <a:t>Optimization Problem: Minimize</a:t>
            </a:r>
          </a:p>
        </p:txBody>
      </p:sp>
      <p:sp>
        <p:nvSpPr>
          <p:cNvPr id="17416" name="Text Box 7"/>
          <p:cNvSpPr txBox="1">
            <a:spLocks noChangeArrowheads="1"/>
          </p:cNvSpPr>
          <p:nvPr/>
        </p:nvSpPr>
        <p:spPr bwMode="auto">
          <a:xfrm>
            <a:off x="231775" y="4375150"/>
            <a:ext cx="6397625" cy="346075"/>
          </a:xfrm>
          <a:prstGeom prst="rect">
            <a:avLst/>
          </a:prstGeom>
          <a:noFill/>
          <a:ln w="9525">
            <a:noFill/>
            <a:round/>
            <a:headEnd/>
            <a:tailEnd/>
          </a:ln>
        </p:spPr>
        <p:txBody>
          <a:bodyPr wrap="none" lIns="90000" tIns="45000" rIns="90000" bIns="45000">
            <a:prstTxWarp prst="textNoShape">
              <a:avLst/>
            </a:prstTxWarp>
          </a:bodyPr>
          <a:lstStyle/>
          <a:p>
            <a:pPr>
              <a:lnSpc>
                <a:spcPct val="93000"/>
              </a:lnSpc>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00"/>
                </a:solidFill>
              </a:rPr>
              <a:t>Looking at it on a pixel-by-pixel basis (where f is the labeling):</a:t>
            </a:r>
          </a:p>
        </p:txBody>
      </p:sp>
      <p:sp>
        <p:nvSpPr>
          <p:cNvPr id="17417" name="Text Box 8"/>
          <p:cNvSpPr txBox="1">
            <a:spLocks noChangeArrowheads="1"/>
          </p:cNvSpPr>
          <p:nvPr/>
        </p:nvSpPr>
        <p:spPr bwMode="auto">
          <a:xfrm>
            <a:off x="536575" y="5734050"/>
            <a:ext cx="6307138" cy="527050"/>
          </a:xfrm>
          <a:prstGeom prst="rect">
            <a:avLst/>
          </a:prstGeom>
          <a:noFill/>
          <a:ln w="9525">
            <a:noFill/>
            <a:round/>
            <a:headEnd/>
            <a:tailEnd/>
          </a:ln>
        </p:spPr>
        <p:txBody>
          <a:bodyPr wrap="none" lIns="90000" tIns="45000" rIns="90000" bIns="45000">
            <a:prstTxWarp prst="textNoShape">
              <a:avLst/>
            </a:prstTxWarp>
          </a:bodyPr>
          <a:lstStyle/>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FF"/>
                </a:solidFill>
              </a:rPr>
              <a:t>Problem:	 We cannot try all possible pairings for the labels f.  </a:t>
            </a:r>
          </a:p>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0000FF"/>
                </a:solidFill>
              </a:rPr>
              <a:t>		 Need an efficient algorithm to solve this problem.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vbm"/>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752600" y="1600200"/>
            <a:ext cx="5763289" cy="5257800"/>
          </a:xfrm>
          <a:prstGeom prst="rect">
            <a:avLst/>
          </a:prstGeom>
          <a:noFill/>
          <a:ln w="9525">
            <a:noFill/>
            <a:miter lim="800000"/>
            <a:headEnd/>
            <a:tailEnd/>
          </a:ln>
        </p:spPr>
      </p:pic>
      <p:sp>
        <p:nvSpPr>
          <p:cNvPr id="5" name="TextBox 4"/>
          <p:cNvSpPr txBox="1"/>
          <p:nvPr/>
        </p:nvSpPr>
        <p:spPr>
          <a:xfrm>
            <a:off x="1860811" y="1153180"/>
            <a:ext cx="2558789" cy="523220"/>
          </a:xfrm>
          <a:prstGeom prst="rect">
            <a:avLst/>
          </a:prstGeom>
          <a:noFill/>
        </p:spPr>
        <p:txBody>
          <a:bodyPr wrap="none" rtlCol="0">
            <a:spAutoFit/>
          </a:bodyPr>
          <a:lstStyle/>
          <a:p>
            <a:r>
              <a:rPr lang="en-US" sz="2800" b="1" dirty="0" smtClean="0">
                <a:solidFill>
                  <a:srgbClr val="000090"/>
                </a:solidFill>
              </a:rPr>
              <a:t>Segmentation</a:t>
            </a:r>
            <a:endParaRPr lang="en-US" sz="2800" b="1" dirty="0">
              <a:solidFill>
                <a:srgbClr val="000090"/>
              </a:solidFill>
            </a:endParaRPr>
          </a:p>
        </p:txBody>
      </p:sp>
      <p:sp>
        <p:nvSpPr>
          <p:cNvPr id="6" name="TextBox 5"/>
          <p:cNvSpPr txBox="1"/>
          <p:nvPr/>
        </p:nvSpPr>
        <p:spPr>
          <a:xfrm>
            <a:off x="5105400" y="1143000"/>
            <a:ext cx="2279490" cy="523220"/>
          </a:xfrm>
          <a:prstGeom prst="rect">
            <a:avLst/>
          </a:prstGeom>
          <a:noFill/>
        </p:spPr>
        <p:txBody>
          <a:bodyPr wrap="none" rtlCol="0">
            <a:spAutoFit/>
          </a:bodyPr>
          <a:lstStyle/>
          <a:p>
            <a:r>
              <a:rPr lang="en-US" sz="2800" b="1" dirty="0" smtClean="0">
                <a:solidFill>
                  <a:srgbClr val="000090"/>
                </a:solidFill>
              </a:rPr>
              <a:t>Registration</a:t>
            </a:r>
            <a:endParaRPr lang="en-US" sz="2800" b="1" dirty="0">
              <a:solidFill>
                <a:srgbClr val="000090"/>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8"/>
          <p:cNvSpPr>
            <a:spLocks noChangeArrowheads="1"/>
          </p:cNvSpPr>
          <p:nvPr/>
        </p:nvSpPr>
        <p:spPr bwMode="auto">
          <a:xfrm>
            <a:off x="838200" y="2362200"/>
            <a:ext cx="7162800" cy="523220"/>
          </a:xfrm>
          <a:prstGeom prst="rect">
            <a:avLst/>
          </a:prstGeom>
          <a:noFill/>
          <a:ln w="9525">
            <a:noFill/>
            <a:miter lim="800000"/>
            <a:headEnd/>
            <a:tailEnd/>
          </a:ln>
        </p:spPr>
        <p:txBody>
          <a:bodyPr>
            <a:prstTxWarp prst="textNoShape">
              <a:avLst/>
            </a:prstTxWarp>
            <a:spAutoFit/>
          </a:bodyPr>
          <a:lstStyle/>
          <a:p>
            <a:pPr marL="381000" indent="-381000" algn="ctr">
              <a:buClr>
                <a:srgbClr val="000090"/>
              </a:buClr>
            </a:pPr>
            <a:r>
              <a:rPr lang="en-US" sz="2800" b="1" dirty="0">
                <a:solidFill>
                  <a:srgbClr val="000090"/>
                </a:solidFill>
                <a:ea typeface="ＭＳ Ｐゴシック" charset="-128"/>
                <a:cs typeface="ＭＳ Ｐゴシック" charset="-128"/>
              </a:rPr>
              <a:t>    </a:t>
            </a:r>
            <a:r>
              <a:rPr lang="en-US" sz="2800" b="1" dirty="0" smtClean="0">
                <a:solidFill>
                  <a:srgbClr val="000090"/>
                </a:solidFill>
                <a:ea typeface="ＭＳ Ｐゴシック" charset="-128"/>
                <a:cs typeface="ＭＳ Ｐゴシック" charset="-128"/>
              </a:rPr>
              <a:t> </a:t>
            </a:r>
            <a:r>
              <a:rPr lang="en-US" sz="2800" b="1" dirty="0">
                <a:solidFill>
                  <a:srgbClr val="000090"/>
                </a:solidFill>
                <a:effectLst>
                  <a:outerShdw blurRad="38100" dist="38100" dir="2700000" algn="tl">
                    <a:srgbClr val="DDDDDD"/>
                  </a:outerShdw>
                </a:effectLst>
                <a:ea typeface="Arial" charset="0"/>
                <a:cs typeface="Arial" charset="0"/>
              </a:rPr>
              <a:t>Imaging Registration </a:t>
            </a:r>
            <a:endParaRPr lang="en-US" sz="2800" b="1" dirty="0">
              <a:solidFill>
                <a:srgbClr val="000090"/>
              </a:solidFill>
              <a:ea typeface="ＭＳ Ｐゴシック" charset="-128"/>
              <a:cs typeface="ＭＳ Ｐゴシック" charset="-128"/>
            </a:endParaRPr>
          </a:p>
        </p:txBody>
      </p:sp>
      <p:sp>
        <p:nvSpPr>
          <p:cNvPr id="10" name="TextBox 9"/>
          <p:cNvSpPr txBox="1"/>
          <p:nvPr/>
        </p:nvSpPr>
        <p:spPr>
          <a:xfrm>
            <a:off x="1371600" y="3048000"/>
            <a:ext cx="6629400" cy="8302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2400" b="1" dirty="0">
                <a:solidFill>
                  <a:srgbClr val="0000FF"/>
                </a:solidFill>
                <a:latin typeface="Arial" charset="0"/>
                <a:ea typeface="ＭＳ Ｐゴシック" charset="-128"/>
                <a:cs typeface="ＭＳ Ｐゴシック" charset="-128"/>
              </a:rPr>
              <a:t>Registration </a:t>
            </a:r>
            <a:r>
              <a:rPr lang="en-US" sz="2400" b="1" dirty="0" smtClean="0">
                <a:solidFill>
                  <a:srgbClr val="0000FF"/>
                </a:solidFill>
                <a:latin typeface="Arial" charset="0"/>
                <a:ea typeface="ＭＳ Ｐゴシック" charset="-128"/>
                <a:cs typeface="ＭＳ Ｐゴシック" charset="-128"/>
              </a:rPr>
              <a:t>Methods</a:t>
            </a:r>
          </a:p>
          <a:p>
            <a:pPr algn="ctr">
              <a:defRPr/>
            </a:pPr>
            <a:r>
              <a:rPr lang="en-US" sz="2400" b="1" dirty="0" smtClean="0">
                <a:solidFill>
                  <a:srgbClr val="0000FF"/>
                </a:solidFill>
                <a:latin typeface="Arial" charset="0"/>
                <a:ea typeface="ＭＳ Ｐゴシック" charset="-128"/>
                <a:cs typeface="ＭＳ Ｐゴシック" charset="-128"/>
              </a:rPr>
              <a:t>Infinite-</a:t>
            </a:r>
            <a:r>
              <a:rPr lang="en-US" sz="2400" b="1" dirty="0">
                <a:solidFill>
                  <a:srgbClr val="0000FF"/>
                </a:solidFill>
                <a:latin typeface="Arial" charset="0"/>
                <a:ea typeface="ＭＳ Ｐゴシック" charset="-128"/>
                <a:cs typeface="ＭＳ Ｐゴシック" charset="-128"/>
              </a:rPr>
              <a:t>dimensional Statistics</a:t>
            </a:r>
            <a:endParaRPr lang="en-US" sz="2400" b="1" dirty="0">
              <a:solidFill>
                <a:srgbClr val="0000FF"/>
              </a:solidFill>
              <a:latin typeface="Arial"/>
              <a:cs typeface="Aria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Box 9"/>
          <p:cNvSpPr txBox="1"/>
          <p:nvPr/>
        </p:nvSpPr>
        <p:spPr>
          <a:xfrm>
            <a:off x="2743200" y="1066800"/>
            <a:ext cx="3733800" cy="4619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2400" b="1" dirty="0">
                <a:solidFill>
                  <a:srgbClr val="0000FF"/>
                </a:solidFill>
                <a:latin typeface="Arial" charset="0"/>
                <a:ea typeface="ＭＳ Ｐゴシック" charset="-128"/>
                <a:cs typeface="ＭＳ Ｐゴシック" charset="-128"/>
              </a:rPr>
              <a:t>Image Registration</a:t>
            </a:r>
            <a:endParaRPr lang="en-US" sz="2400" b="1" dirty="0">
              <a:solidFill>
                <a:srgbClr val="0000FF"/>
              </a:solidFill>
              <a:latin typeface="Arial"/>
              <a:cs typeface="Arial"/>
            </a:endParaRPr>
          </a:p>
        </p:txBody>
      </p:sp>
      <p:sp>
        <p:nvSpPr>
          <p:cNvPr id="4" name="Rectangle 3"/>
          <p:cNvSpPr/>
          <p:nvPr/>
        </p:nvSpPr>
        <p:spPr>
          <a:xfrm>
            <a:off x="1295400" y="1752600"/>
            <a:ext cx="7086600" cy="1692771"/>
          </a:xfrm>
          <a:prstGeom prst="rect">
            <a:avLst/>
          </a:prstGeom>
          <a:solidFill>
            <a:srgbClr val="32FFF3"/>
          </a:solidFill>
        </p:spPr>
        <p:style>
          <a:lnRef idx="1">
            <a:schemeClr val="accent2"/>
          </a:lnRef>
          <a:fillRef idx="3">
            <a:schemeClr val="accent2"/>
          </a:fillRef>
          <a:effectRef idx="2">
            <a:schemeClr val="accent2"/>
          </a:effectRef>
          <a:fontRef idx="minor">
            <a:schemeClr val="lt1"/>
          </a:fontRef>
        </p:style>
        <p:txBody>
          <a:bodyPr wrap="square">
            <a:prstTxWarp prst="textNoShape">
              <a:avLst/>
            </a:prstTxWarp>
            <a:spAutoFit/>
          </a:bodyPr>
          <a:lstStyle/>
          <a:p>
            <a:pPr algn="just">
              <a:defRPr/>
            </a:pPr>
            <a:r>
              <a:rPr lang="en-US" sz="2000" b="1" dirty="0">
                <a:solidFill>
                  <a:srgbClr val="000090"/>
                </a:solidFill>
                <a:latin typeface="Arial" charset="0"/>
                <a:ea typeface="Arial" charset="0"/>
                <a:cs typeface="Arial" charset="0"/>
              </a:rPr>
              <a:t>Image registration is the process of </a:t>
            </a:r>
            <a:r>
              <a:rPr lang="en-US" sz="2000" b="1" dirty="0">
                <a:solidFill>
                  <a:srgbClr val="FF0000"/>
                </a:solidFill>
                <a:latin typeface="Arial" charset="0"/>
                <a:ea typeface="Arial" charset="0"/>
                <a:cs typeface="Arial" charset="0"/>
              </a:rPr>
              <a:t>transforming different sets of data into </a:t>
            </a:r>
            <a:r>
              <a:rPr lang="en-US" sz="2400" b="1" i="1" u="sng" dirty="0">
                <a:solidFill>
                  <a:srgbClr val="FF0000"/>
                </a:solidFill>
                <a:latin typeface="Arial" charset="0"/>
                <a:ea typeface="Arial" charset="0"/>
                <a:cs typeface="Arial" charset="0"/>
              </a:rPr>
              <a:t>one coordinate system</a:t>
            </a:r>
            <a:r>
              <a:rPr lang="en-US" sz="2000" b="1" dirty="0">
                <a:solidFill>
                  <a:srgbClr val="000090"/>
                </a:solidFill>
                <a:latin typeface="Arial" charset="0"/>
                <a:ea typeface="Arial" charset="0"/>
                <a:cs typeface="Arial" charset="0"/>
              </a:rPr>
              <a:t>. Data may be multiple photographs, data from different sensors, from different times, or from different viewpoints.  </a:t>
            </a:r>
            <a:endParaRPr lang="en-US" sz="2000" b="1" dirty="0">
              <a:solidFill>
                <a:srgbClr val="000090"/>
              </a:solidFill>
              <a:effectLst>
                <a:outerShdw blurRad="38100" dist="38100" dir="2700000" algn="tl">
                  <a:srgbClr val="000000"/>
                </a:outerShdw>
              </a:effectLst>
              <a:latin typeface="Arial" charset="0"/>
              <a:ea typeface="Arial" charset="0"/>
              <a:cs typeface="Arial" charset="0"/>
            </a:endParaRPr>
          </a:p>
        </p:txBody>
      </p:sp>
      <p:pic>
        <p:nvPicPr>
          <p:cNvPr id="124932" name="Picture 9"/>
          <p:cNvPicPr>
            <a:picLocks noChangeAspect="1" noChangeArrowheads="1"/>
          </p:cNvPicPr>
          <p:nvPr/>
        </p:nvPicPr>
        <p:blipFill>
          <a:blip r:embed="rId2"/>
          <a:srcRect/>
          <a:stretch>
            <a:fillRect/>
          </a:stretch>
        </p:blipFill>
        <p:spPr bwMode="auto">
          <a:xfrm>
            <a:off x="457200" y="3962400"/>
            <a:ext cx="4667250" cy="2286000"/>
          </a:xfrm>
          <a:prstGeom prst="rect">
            <a:avLst/>
          </a:prstGeom>
          <a:noFill/>
          <a:ln w="9525">
            <a:noFill/>
            <a:miter lim="800000"/>
            <a:headEnd/>
            <a:tailEnd/>
          </a:ln>
        </p:spPr>
      </p:pic>
      <p:pic>
        <p:nvPicPr>
          <p:cNvPr id="7" name="Picture 13"/>
          <p:cNvPicPr>
            <a:picLocks noChangeAspect="1" noChangeArrowheads="1"/>
          </p:cNvPicPr>
          <p:nvPr/>
        </p:nvPicPr>
        <p:blipFill>
          <a:blip r:embed="rId3"/>
          <a:srcRect/>
          <a:stretch>
            <a:fillRect/>
          </a:stretch>
        </p:blipFill>
        <p:spPr bwMode="auto">
          <a:xfrm>
            <a:off x="6553200" y="3886200"/>
            <a:ext cx="1143000" cy="1222375"/>
          </a:xfrm>
          <a:prstGeom prst="rect">
            <a:avLst/>
          </a:prstGeom>
          <a:noFill/>
          <a:ln w="9525">
            <a:noFill/>
            <a:miter lim="800000"/>
            <a:headEnd/>
            <a:tailEnd/>
          </a:ln>
        </p:spPr>
      </p:pic>
      <p:pic>
        <p:nvPicPr>
          <p:cNvPr id="8" name="Picture 8"/>
          <p:cNvPicPr>
            <a:picLocks noChangeAspect="1" noChangeArrowheads="1"/>
          </p:cNvPicPr>
          <p:nvPr/>
        </p:nvPicPr>
        <p:blipFill>
          <a:blip r:embed="rId4"/>
          <a:srcRect/>
          <a:stretch>
            <a:fillRect/>
          </a:stretch>
        </p:blipFill>
        <p:spPr bwMode="auto">
          <a:xfrm>
            <a:off x="7696200" y="5105400"/>
            <a:ext cx="1160463" cy="1219200"/>
          </a:xfrm>
          <a:prstGeom prst="rect">
            <a:avLst/>
          </a:prstGeom>
          <a:noFill/>
          <a:ln w="9525">
            <a:noFill/>
            <a:miter lim="800000"/>
            <a:headEnd/>
            <a:tailEnd/>
          </a:ln>
        </p:spPr>
      </p:pic>
      <p:pic>
        <p:nvPicPr>
          <p:cNvPr id="9" name="Picture 4" descr="Down_movie"/>
          <p:cNvPicPr>
            <a:picLocks noChangeAspect="1" noChangeArrowheads="1" noCrop="1"/>
          </p:cNvPicPr>
          <p:nvPr/>
        </p:nvPicPr>
        <p:blipFill>
          <a:blip r:embed="rId5"/>
          <a:srcRect/>
          <a:stretch>
            <a:fillRect/>
          </a:stretch>
        </p:blipFill>
        <p:spPr bwMode="auto">
          <a:xfrm>
            <a:off x="5105400" y="4191000"/>
            <a:ext cx="1303338" cy="1447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from="(-#ppt_w/2)" to="(#ppt_x)" calcmode="lin" valueType="num">
                                      <p:cBhvr>
                                        <p:cTn id="7" dur="600" fill="hold">
                                          <p:stCondLst>
                                            <p:cond delay="0"/>
                                          </p:stCondLst>
                                        </p:cTn>
                                        <p:tgtEl>
                                          <p:spTgt spid="7"/>
                                        </p:tgtEl>
                                        <p:attrNameLst>
                                          <p:attrName>ppt_x</p:attrName>
                                        </p:attrNameLst>
                                      </p:cBhvr>
                                    </p:anim>
                                    <p:anim from="0" to="-1.0" calcmode="lin" valueType="num">
                                      <p:cBhvr>
                                        <p:cTn id="8" dur="200" decel="50000" autoRev="1" fill="hold">
                                          <p:stCondLst>
                                            <p:cond delay="600"/>
                                          </p:stCondLst>
                                        </p:cTn>
                                        <p:tgtEl>
                                          <p:spTgt spid="7"/>
                                        </p:tgtEl>
                                        <p:attrNameLst>
                                          <p:attrName>xshear</p:attrName>
                                        </p:attrNameLst>
                                      </p:cBhvr>
                                    </p:anim>
                                    <p:animScale>
                                      <p:cBhvr>
                                        <p:cTn id="9" dur="200" decel="100000" autoRev="1" fill="hold">
                                          <p:stCondLst>
                                            <p:cond delay="600"/>
                                          </p:stCondLst>
                                        </p:cTn>
                                        <p:tgtEl>
                                          <p:spTgt spid="7"/>
                                        </p:tgtEl>
                                      </p:cBhvr>
                                      <p:from x="100000" y="100000"/>
                                      <p:to x="80000" y="100000"/>
                                    </p:animScale>
                                    <p:anim by="(#ppt_h/3+#ppt_w*0.1)" calcmode="lin" valueType="num">
                                      <p:cBhvr additive="sum">
                                        <p:cTn id="10" dur="200" decel="100000" autoRev="1" fill="hold">
                                          <p:stCondLst>
                                            <p:cond delay="600"/>
                                          </p:stCondLst>
                                        </p:cTn>
                                        <p:tgtEl>
                                          <p:spTgt spid="7"/>
                                        </p:tgtEl>
                                        <p:attrNameLst>
                                          <p:attrName>ppt_x</p:attrName>
                                        </p:attrNameLst>
                                      </p:cBhvr>
                                    </p:anim>
                                  </p:childTnLst>
                                </p:cTn>
                              </p:par>
                              <p:par>
                                <p:cTn id="11" presetID="34"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from="(-#ppt_w/2)" to="(#ppt_x)" calcmode="lin" valueType="num">
                                      <p:cBhvr>
                                        <p:cTn id="13" dur="600" fill="hold">
                                          <p:stCondLst>
                                            <p:cond delay="0"/>
                                          </p:stCondLst>
                                        </p:cTn>
                                        <p:tgtEl>
                                          <p:spTgt spid="8"/>
                                        </p:tgtEl>
                                        <p:attrNameLst>
                                          <p:attrName>ppt_x</p:attrName>
                                        </p:attrNameLst>
                                      </p:cBhvr>
                                    </p:anim>
                                    <p:anim from="0" to="-1.0" calcmode="lin" valueType="num">
                                      <p:cBhvr>
                                        <p:cTn id="14" dur="200" decel="50000" autoRev="1" fill="hold">
                                          <p:stCondLst>
                                            <p:cond delay="600"/>
                                          </p:stCondLst>
                                        </p:cTn>
                                        <p:tgtEl>
                                          <p:spTgt spid="8"/>
                                        </p:tgtEl>
                                        <p:attrNameLst>
                                          <p:attrName>xshear</p:attrName>
                                        </p:attrNameLst>
                                      </p:cBhvr>
                                    </p:anim>
                                    <p:animScale>
                                      <p:cBhvr>
                                        <p:cTn id="15" dur="200" decel="100000" autoRev="1" fill="hold">
                                          <p:stCondLst>
                                            <p:cond delay="600"/>
                                          </p:stCondLst>
                                        </p:cTn>
                                        <p:tgtEl>
                                          <p:spTgt spid="8"/>
                                        </p:tgtEl>
                                      </p:cBhvr>
                                      <p:from x="100000" y="100000"/>
                                      <p:to x="80000" y="100000"/>
                                    </p:animScale>
                                    <p:anim by="(#ppt_h/3+#ppt_w*0.1)" calcmode="lin" valueType="num">
                                      <p:cBhvr additive="sum">
                                        <p:cTn id="16" dur="200" decel="100000" autoRev="1" fill="hold">
                                          <p:stCondLst>
                                            <p:cond delay="600"/>
                                          </p:stCondLst>
                                        </p:cTn>
                                        <p:tgtEl>
                                          <p:spTgt spid="8"/>
                                        </p:tgtEl>
                                        <p:attrNameLst>
                                          <p:attrName>ppt_x</p:attrName>
                                        </p:attrNameLst>
                                      </p:cBhvr>
                                    </p:anim>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1000"/>
                            </p:stCondLst>
                            <p:childTnLst>
                              <p:par>
                                <p:cTn id="20" presetID="2" presetClass="exit" presetSubtype="4" fill="hold" nodeType="afterEffect">
                                  <p:stCondLst>
                                    <p:cond delay="3000"/>
                                  </p:stCondLst>
                                  <p:childTnLst>
                                    <p:anim calcmode="lin" valueType="num">
                                      <p:cBhvr additive="base">
                                        <p:cTn id="21" dur="500"/>
                                        <p:tgtEl>
                                          <p:spTgt spid="9"/>
                                        </p:tgtEl>
                                        <p:attrNameLst>
                                          <p:attrName>ppt_x</p:attrName>
                                        </p:attrNameLst>
                                      </p:cBhvr>
                                      <p:tavLst>
                                        <p:tav tm="0">
                                          <p:val>
                                            <p:strVal val="ppt_x"/>
                                          </p:val>
                                        </p:tav>
                                        <p:tav tm="100000">
                                          <p:val>
                                            <p:strVal val="ppt_x"/>
                                          </p:val>
                                        </p:tav>
                                      </p:tavLst>
                                    </p:anim>
                                    <p:anim calcmode="lin" valueType="num">
                                      <p:cBhvr additive="base">
                                        <p:cTn id="22" dur="500"/>
                                        <p:tgtEl>
                                          <p:spTgt spid="9"/>
                                        </p:tgtEl>
                                        <p:attrNameLst>
                                          <p:attrName>ppt_y</p:attrName>
                                        </p:attrNameLst>
                                      </p:cBhvr>
                                      <p:tavLst>
                                        <p:tav tm="0">
                                          <p:val>
                                            <p:strVal val="ppt_y"/>
                                          </p:val>
                                        </p:tav>
                                        <p:tav tm="100000">
                                          <p:val>
                                            <p:strVal val="1+ppt_h/2"/>
                                          </p:val>
                                        </p:tav>
                                      </p:tavLst>
                                    </p:anim>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57200" y="2209800"/>
            <a:ext cx="7924800" cy="531813"/>
          </a:xfrm>
        </p:spPr>
        <p:txBody>
          <a:bodyPr/>
          <a:lstStyle/>
          <a:p>
            <a:pPr marL="381000" indent="-381000">
              <a:defRPr/>
            </a:pPr>
            <a:r>
              <a:rPr lang="en-US" sz="2800" dirty="0" smtClean="0">
                <a:solidFill>
                  <a:srgbClr val="FF0000"/>
                </a:solidFill>
                <a:effectLst>
                  <a:outerShdw blurRad="38100" dist="38100" dir="2700000" algn="tl">
                    <a:srgbClr val="DDDDDD"/>
                  </a:outerShdw>
                </a:effectLst>
                <a:latin typeface="Arial" charset="0"/>
                <a:ea typeface="Arial" charset="0"/>
                <a:cs typeface="Arial" charset="0"/>
              </a:rPr>
              <a:t>                 </a:t>
            </a:r>
            <a:endParaRPr lang="en-US" sz="2800" dirty="0" smtClean="0">
              <a:solidFill>
                <a:srgbClr val="000090"/>
              </a:solidFill>
              <a:effectLst>
                <a:outerShdw blurRad="38100" dist="38100" dir="2700000" algn="tl">
                  <a:srgbClr val="DDDDDD"/>
                </a:outerShdw>
              </a:effectLst>
              <a:ea typeface="ＭＳ Ｐゴシック" charset="-128"/>
              <a:cs typeface="ＭＳ Ｐゴシック" charset="-128"/>
            </a:endParaRPr>
          </a:p>
        </p:txBody>
      </p:sp>
      <p:cxnSp>
        <p:nvCxnSpPr>
          <p:cNvPr id="23555"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6" name="Rectangle 5"/>
          <p:cNvSpPr/>
          <p:nvPr/>
        </p:nvSpPr>
        <p:spPr>
          <a:xfrm>
            <a:off x="1219200" y="3048000"/>
            <a:ext cx="6553200" cy="584776"/>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en-US" sz="3200" b="1" dirty="0">
                <a:solidFill>
                  <a:srgbClr val="FF0000"/>
                </a:solidFill>
                <a:effectLst>
                  <a:outerShdw blurRad="38100" dist="38100" dir="2700000" algn="tl">
                    <a:srgbClr val="DDDDDD"/>
                  </a:outerShdw>
                </a:effectLst>
                <a:latin typeface="Arial" charset="0"/>
                <a:ea typeface="Arial" charset="0"/>
                <a:cs typeface="Arial" charset="0"/>
              </a:rPr>
              <a:t>Part</a:t>
            </a:r>
            <a:r>
              <a:rPr lang="en-US" sz="3200" b="1" dirty="0" smtClean="0">
                <a:solidFill>
                  <a:srgbClr val="FF0000"/>
                </a:solidFill>
                <a:effectLst>
                  <a:outerShdw blurRad="38100" dist="38100" dir="2700000" algn="tl">
                    <a:srgbClr val="DDDDDD"/>
                  </a:outerShdw>
                </a:effectLst>
                <a:latin typeface="Arial" charset="0"/>
                <a:ea typeface="Arial" charset="0"/>
                <a:cs typeface="Arial" charset="0"/>
              </a:rPr>
              <a:t> 2. Imaging Science</a:t>
            </a:r>
            <a:endParaRPr lang="en-US" sz="3200" b="1" dirty="0">
              <a:solidFill>
                <a:srgbClr val="0000FF"/>
              </a:solidFill>
              <a:latin typeface="Arial"/>
              <a:cs typeface="Arial"/>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990600" y="914400"/>
            <a:ext cx="8153400" cy="5943600"/>
          </a:xfrm>
          <a:prstGeom prst="rect">
            <a:avLst/>
          </a:prstGeom>
        </p:spPr>
      </p:pic>
      <p:sp>
        <p:nvSpPr>
          <p:cNvPr id="12" name="TextBox 11"/>
          <p:cNvSpPr txBox="1"/>
          <p:nvPr/>
        </p:nvSpPr>
        <p:spPr>
          <a:xfrm>
            <a:off x="381000" y="5791200"/>
            <a:ext cx="2057400" cy="707886"/>
          </a:xfrm>
          <a:prstGeom prst="rect">
            <a:avLst/>
          </a:prstGeom>
          <a:noFill/>
        </p:spPr>
        <p:txBody>
          <a:bodyPr wrap="square" rtlCol="0">
            <a:spAutoFit/>
          </a:bodyPr>
          <a:lstStyle/>
          <a:p>
            <a:r>
              <a:rPr lang="en-US" sz="2000" b="1" dirty="0" smtClean="0">
                <a:solidFill>
                  <a:srgbClr val="FF0000"/>
                </a:solidFill>
              </a:rPr>
              <a:t>Feature-based</a:t>
            </a:r>
          </a:p>
          <a:p>
            <a:r>
              <a:rPr lang="en-US" sz="2000" b="1" dirty="0" smtClean="0">
                <a:solidFill>
                  <a:srgbClr val="FF0000"/>
                </a:solidFill>
              </a:rPr>
              <a:t>Intensity</a:t>
            </a:r>
            <a:r>
              <a:rPr lang="en-US" sz="2000" b="1" dirty="0">
                <a:solidFill>
                  <a:srgbClr val="FF0000"/>
                </a:solidFill>
              </a:rPr>
              <a:t>-</a:t>
            </a:r>
            <a:r>
              <a:rPr lang="en-US" sz="2000" b="1" dirty="0" smtClean="0">
                <a:solidFill>
                  <a:srgbClr val="FF0000"/>
                </a:solidFill>
              </a:rPr>
              <a:t>based</a:t>
            </a:r>
            <a:endParaRPr lang="en-US" sz="2000" b="1" dirty="0">
              <a:solidFill>
                <a:srgbClr val="FF0000"/>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Text Box 12"/>
          <p:cNvSpPr txBox="1">
            <a:spLocks noChangeArrowheads="1"/>
          </p:cNvSpPr>
          <p:nvPr/>
        </p:nvSpPr>
        <p:spPr bwMode="auto">
          <a:xfrm>
            <a:off x="4114800" y="5410200"/>
            <a:ext cx="4572000" cy="427038"/>
          </a:xfrm>
          <a:prstGeom prst="rect">
            <a:avLst/>
          </a:prstGeom>
          <a:noFill/>
          <a:ln w="9525">
            <a:noFill/>
            <a:round/>
            <a:headEnd/>
            <a:tailEnd/>
          </a:ln>
        </p:spPr>
        <p:txBody>
          <a:bodyPr wrap="none" anchor="ctr">
            <a:prstTxWarp prst="textNoShape">
              <a:avLst/>
            </a:prstTxWarp>
          </a:bodyPr>
          <a:lstStyle/>
          <a:p>
            <a:pPr>
              <a:lnSpc>
                <a:spcPct val="76000"/>
              </a:lnSpc>
              <a:buClr>
                <a:srgbClr val="000000"/>
              </a:buClr>
              <a:buSzPct val="100000"/>
              <a:buFont typeface="Times New Roman" charset="0"/>
              <a:buNone/>
            </a:pPr>
            <a:endParaRPr lang="en-US"/>
          </a:p>
        </p:txBody>
      </p:sp>
      <p:pic>
        <p:nvPicPr>
          <p:cNvPr id="10" name="Picture 9"/>
          <p:cNvPicPr>
            <a:picLocks noChangeAspect="1"/>
          </p:cNvPicPr>
          <p:nvPr/>
        </p:nvPicPr>
        <p:blipFill>
          <a:blip r:embed="rId3"/>
          <a:stretch>
            <a:fillRect/>
          </a:stretch>
        </p:blipFill>
        <p:spPr>
          <a:xfrm>
            <a:off x="952500" y="838200"/>
            <a:ext cx="8191500" cy="601980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Text Box 12"/>
          <p:cNvSpPr txBox="1">
            <a:spLocks noChangeArrowheads="1"/>
          </p:cNvSpPr>
          <p:nvPr/>
        </p:nvSpPr>
        <p:spPr bwMode="auto">
          <a:xfrm>
            <a:off x="4114800" y="5410200"/>
            <a:ext cx="4572000" cy="427038"/>
          </a:xfrm>
          <a:prstGeom prst="rect">
            <a:avLst/>
          </a:prstGeom>
          <a:noFill/>
          <a:ln w="9525">
            <a:noFill/>
            <a:round/>
            <a:headEnd/>
            <a:tailEnd/>
          </a:ln>
        </p:spPr>
        <p:txBody>
          <a:bodyPr wrap="none" anchor="ctr">
            <a:prstTxWarp prst="textNoShape">
              <a:avLst/>
            </a:prstTxWarp>
          </a:bodyPr>
          <a:lstStyle/>
          <a:p>
            <a:pPr>
              <a:lnSpc>
                <a:spcPct val="76000"/>
              </a:lnSpc>
              <a:buClr>
                <a:srgbClr val="000000"/>
              </a:buClr>
              <a:buSzPct val="100000"/>
              <a:buFont typeface="Times New Roman" charset="0"/>
              <a:buNone/>
            </a:pPr>
            <a:endParaRPr lang="en-US"/>
          </a:p>
        </p:txBody>
      </p:sp>
      <p:sp>
        <p:nvSpPr>
          <p:cNvPr id="5" name="Rectangle 4"/>
          <p:cNvSpPr/>
          <p:nvPr/>
        </p:nvSpPr>
        <p:spPr>
          <a:xfrm>
            <a:off x="2286000" y="3105835"/>
            <a:ext cx="4572000" cy="369332"/>
          </a:xfrm>
          <a:prstGeom prst="rect">
            <a:avLst/>
          </a:prstGeom>
        </p:spPr>
        <p:txBody>
          <a:bodyPr>
            <a:spAutoFit/>
          </a:bodyPr>
          <a:lstStyle/>
          <a:p>
            <a:r>
              <a:rPr lang="en-US" dirty="0" smtClean="0"/>
              <a:t> </a:t>
            </a:r>
            <a:endParaRPr lang="en-US" dirty="0">
              <a:solidFill>
                <a:srgbClr val="FF0000"/>
              </a:solidFill>
            </a:endParaRPr>
          </a:p>
        </p:txBody>
      </p:sp>
      <p:sp>
        <p:nvSpPr>
          <p:cNvPr id="6" name="Rectangle 2"/>
          <p:cNvSpPr txBox="1">
            <a:spLocks noChangeArrowheads="1"/>
          </p:cNvSpPr>
          <p:nvPr/>
        </p:nvSpPr>
        <p:spPr bwMode="auto">
          <a:xfrm>
            <a:off x="457200" y="2362200"/>
            <a:ext cx="7696200" cy="5334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nchor="ctr">
            <a:prstTxWarp prst="textNoShape">
              <a:avLst/>
            </a:prstTxWarp>
          </a:bodyPr>
          <a:lstStyle/>
          <a:p>
            <a:r>
              <a:rPr lang="en-US" sz="2800" b="1" kern="0" dirty="0">
                <a:solidFill>
                  <a:srgbClr val="000090"/>
                </a:solidFill>
                <a:latin typeface="Arial" pitchFamily="-107" charset="0"/>
                <a:ea typeface="ＭＳ Ｐゴシック" pitchFamily="-107" charset="-128"/>
                <a:cs typeface="ＭＳ Ｐゴシック" pitchFamily="-107" charset="-128"/>
              </a:rPr>
              <a:t> </a:t>
            </a:r>
            <a:r>
              <a:rPr lang="en-US" sz="2800" b="1" kern="0" dirty="0" smtClean="0">
                <a:solidFill>
                  <a:srgbClr val="000090"/>
                </a:solidFill>
                <a:latin typeface="Arial" pitchFamily="-107" charset="0"/>
                <a:ea typeface="ＭＳ Ｐゴシック" pitchFamily="-107" charset="-128"/>
                <a:cs typeface="ＭＳ Ｐゴシック" pitchFamily="-107" charset="-128"/>
              </a:rPr>
              <a:t> </a:t>
            </a:r>
            <a:r>
              <a:rPr lang="en-US" sz="2400" b="1" dirty="0" smtClean="0">
                <a:solidFill>
                  <a:srgbClr val="000090"/>
                </a:solidFill>
                <a:latin typeface="Arial"/>
                <a:cs typeface="Arial"/>
              </a:rPr>
              <a:t>Large </a:t>
            </a:r>
            <a:r>
              <a:rPr lang="en-US" sz="2400" b="1" dirty="0" smtClean="0">
                <a:solidFill>
                  <a:srgbClr val="000090"/>
                </a:solidFill>
                <a:latin typeface="Arial"/>
                <a:cs typeface="Arial"/>
              </a:rPr>
              <a:t>Deformation </a:t>
            </a:r>
            <a:r>
              <a:rPr lang="en-US" sz="2400" b="1" dirty="0" err="1" smtClean="0">
                <a:solidFill>
                  <a:srgbClr val="000090"/>
                </a:solidFill>
                <a:latin typeface="Arial"/>
                <a:cs typeface="Arial"/>
              </a:rPr>
              <a:t>Diffeomorphic</a:t>
            </a:r>
            <a:r>
              <a:rPr lang="en-US" sz="2400" b="1" dirty="0" smtClean="0">
                <a:solidFill>
                  <a:srgbClr val="000090"/>
                </a:solidFill>
                <a:latin typeface="Arial"/>
                <a:cs typeface="Arial"/>
              </a:rPr>
              <a:t> Metric Mapping</a:t>
            </a:r>
            <a:endParaRPr lang="en-US" sz="2400" b="1" dirty="0">
              <a:solidFill>
                <a:srgbClr val="000090"/>
              </a:solidFill>
              <a:latin typeface="Arial"/>
              <a:cs typeface="Arial"/>
            </a:endParaRPr>
          </a:p>
        </p:txBody>
      </p:sp>
      <p:sp>
        <p:nvSpPr>
          <p:cNvPr id="7" name="Rectangle 2"/>
          <p:cNvSpPr txBox="1">
            <a:spLocks noChangeArrowheads="1"/>
          </p:cNvSpPr>
          <p:nvPr/>
        </p:nvSpPr>
        <p:spPr bwMode="auto">
          <a:xfrm>
            <a:off x="457200" y="3810000"/>
            <a:ext cx="7696200" cy="53340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nchor="ctr">
            <a:prstTxWarp prst="textNoShape">
              <a:avLst/>
            </a:prstTxWarp>
          </a:bodyPr>
          <a:lstStyle/>
          <a:p>
            <a:pPr>
              <a:defRPr/>
            </a:pPr>
            <a:r>
              <a:rPr lang="en-US" sz="2800" b="1" kern="0" dirty="0">
                <a:solidFill>
                  <a:srgbClr val="000090"/>
                </a:solidFill>
                <a:latin typeface="Arial" pitchFamily="-107" charset="0"/>
                <a:ea typeface="ＭＳ Ｐゴシック" pitchFamily="-107" charset="-128"/>
                <a:cs typeface="ＭＳ Ｐゴシック" pitchFamily="-107" charset="-128"/>
              </a:rPr>
              <a:t>  </a:t>
            </a:r>
            <a:r>
              <a:rPr lang="en-US" sz="2800" b="1" kern="0" dirty="0" smtClean="0">
                <a:solidFill>
                  <a:srgbClr val="000090"/>
                </a:solidFill>
                <a:latin typeface="Arial" pitchFamily="-107" charset="0"/>
                <a:ea typeface="ＭＳ Ｐゴシック" pitchFamily="-107" charset="-128"/>
                <a:cs typeface="ＭＳ Ｐゴシック" pitchFamily="-107" charset="-128"/>
              </a:rPr>
              <a:t>     </a:t>
            </a:r>
            <a:r>
              <a:rPr lang="en-US" sz="2400" b="1" dirty="0" smtClean="0">
                <a:solidFill>
                  <a:srgbClr val="000090"/>
                </a:solidFill>
                <a:latin typeface="Arial"/>
                <a:cs typeface="Arial"/>
              </a:rPr>
              <a:t>Nonparametric Local</a:t>
            </a:r>
            <a:r>
              <a:rPr lang="en-US" sz="2400" b="1" dirty="0" smtClean="0">
                <a:solidFill>
                  <a:srgbClr val="000090"/>
                </a:solidFill>
                <a:latin typeface="Arial"/>
                <a:cs typeface="Arial"/>
              </a:rPr>
              <a:t> Linear Model</a:t>
            </a:r>
            <a:endParaRPr lang="en-US" sz="2400" b="1" kern="0" dirty="0">
              <a:solidFill>
                <a:srgbClr val="000090"/>
              </a:solidFill>
              <a:latin typeface="Arial"/>
              <a:ea typeface="ＭＳ Ｐゴシック" pitchFamily="-107" charset="-128"/>
              <a:cs typeface="Aria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
          <p:cNvGrpSpPr>
            <a:grpSpLocks/>
          </p:cNvGrpSpPr>
          <p:nvPr/>
        </p:nvGrpSpPr>
        <p:grpSpPr bwMode="auto">
          <a:xfrm>
            <a:off x="0" y="0"/>
            <a:ext cx="9145588" cy="320675"/>
            <a:chOff x="0" y="0"/>
            <a:chExt cx="5761" cy="202"/>
          </a:xfrm>
        </p:grpSpPr>
        <p:sp>
          <p:nvSpPr>
            <p:cNvPr id="128008" name="Line 6"/>
            <p:cNvSpPr>
              <a:spLocks noChangeShapeType="1"/>
            </p:cNvSpPr>
            <p:nvPr/>
          </p:nvSpPr>
          <p:spPr bwMode="auto">
            <a:xfrm>
              <a:off x="0" y="0"/>
              <a:ext cx="2880" cy="1"/>
            </a:xfrm>
            <a:prstGeom prst="line">
              <a:avLst/>
            </a:prstGeom>
            <a:noFill/>
            <a:ln w="9525">
              <a:noFill/>
              <a:round/>
              <a:headEnd/>
              <a:tailEnd/>
            </a:ln>
          </p:spPr>
          <p:txBody>
            <a:bodyPr>
              <a:prstTxWarp prst="textNoShape">
                <a:avLst/>
              </a:prstTxWarp>
            </a:bodyPr>
            <a:lstStyle/>
            <a:p>
              <a:endParaRPr lang="en-US"/>
            </a:p>
          </p:txBody>
        </p:sp>
        <p:sp>
          <p:nvSpPr>
            <p:cNvPr id="128009" name="Line 7"/>
            <p:cNvSpPr>
              <a:spLocks noChangeShapeType="1"/>
            </p:cNvSpPr>
            <p:nvPr/>
          </p:nvSpPr>
          <p:spPr bwMode="auto">
            <a:xfrm>
              <a:off x="0" y="201"/>
              <a:ext cx="2880" cy="1"/>
            </a:xfrm>
            <a:prstGeom prst="line">
              <a:avLst/>
            </a:prstGeom>
            <a:noFill/>
            <a:ln w="9525">
              <a:noFill/>
              <a:round/>
              <a:headEnd/>
              <a:tailEnd/>
            </a:ln>
          </p:spPr>
          <p:txBody>
            <a:bodyPr>
              <a:prstTxWarp prst="textNoShape">
                <a:avLst/>
              </a:prstTxWarp>
            </a:bodyPr>
            <a:lstStyle/>
            <a:p>
              <a:endParaRPr lang="en-US"/>
            </a:p>
          </p:txBody>
        </p:sp>
        <p:sp>
          <p:nvSpPr>
            <p:cNvPr id="128010" name="Line 8"/>
            <p:cNvSpPr>
              <a:spLocks noChangeShapeType="1"/>
            </p:cNvSpPr>
            <p:nvPr/>
          </p:nvSpPr>
          <p:spPr bwMode="auto">
            <a:xfrm>
              <a:off x="0" y="0"/>
              <a:ext cx="1" cy="201"/>
            </a:xfrm>
            <a:prstGeom prst="line">
              <a:avLst/>
            </a:prstGeom>
            <a:noFill/>
            <a:ln w="9525">
              <a:noFill/>
              <a:round/>
              <a:headEnd/>
              <a:tailEnd/>
            </a:ln>
          </p:spPr>
          <p:txBody>
            <a:bodyPr>
              <a:prstTxWarp prst="textNoShape">
                <a:avLst/>
              </a:prstTxWarp>
            </a:bodyPr>
            <a:lstStyle/>
            <a:p>
              <a:endParaRPr lang="en-US"/>
            </a:p>
          </p:txBody>
        </p:sp>
        <p:sp>
          <p:nvSpPr>
            <p:cNvPr id="128011" name="Line 9"/>
            <p:cNvSpPr>
              <a:spLocks noChangeShapeType="1"/>
            </p:cNvSpPr>
            <p:nvPr/>
          </p:nvSpPr>
          <p:spPr bwMode="auto">
            <a:xfrm>
              <a:off x="5760" y="0"/>
              <a:ext cx="1" cy="201"/>
            </a:xfrm>
            <a:prstGeom prst="line">
              <a:avLst/>
            </a:prstGeom>
            <a:noFill/>
            <a:ln w="9525">
              <a:noFill/>
              <a:round/>
              <a:headEnd/>
              <a:tailEnd/>
            </a:ln>
          </p:spPr>
          <p:txBody>
            <a:bodyPr>
              <a:prstTxWarp prst="textNoShape">
                <a:avLst/>
              </a:prstTxWarp>
            </a:bodyPr>
            <a:lstStyle/>
            <a:p>
              <a:endParaRPr lang="en-US"/>
            </a:p>
          </p:txBody>
        </p:sp>
        <p:sp>
          <p:nvSpPr>
            <p:cNvPr id="128012" name="Line 10"/>
            <p:cNvSpPr>
              <a:spLocks noChangeShapeType="1"/>
            </p:cNvSpPr>
            <p:nvPr/>
          </p:nvSpPr>
          <p:spPr bwMode="auto">
            <a:xfrm>
              <a:off x="2880" y="0"/>
              <a:ext cx="2880" cy="1"/>
            </a:xfrm>
            <a:prstGeom prst="line">
              <a:avLst/>
            </a:prstGeom>
            <a:noFill/>
            <a:ln w="9525">
              <a:noFill/>
              <a:round/>
              <a:headEnd/>
              <a:tailEnd/>
            </a:ln>
          </p:spPr>
          <p:txBody>
            <a:bodyPr>
              <a:prstTxWarp prst="textNoShape">
                <a:avLst/>
              </a:prstTxWarp>
            </a:bodyPr>
            <a:lstStyle/>
            <a:p>
              <a:endParaRPr lang="en-US"/>
            </a:p>
          </p:txBody>
        </p:sp>
        <p:sp>
          <p:nvSpPr>
            <p:cNvPr id="128013" name="Line 11"/>
            <p:cNvSpPr>
              <a:spLocks noChangeShapeType="1"/>
            </p:cNvSpPr>
            <p:nvPr/>
          </p:nvSpPr>
          <p:spPr bwMode="auto">
            <a:xfrm>
              <a:off x="2880" y="201"/>
              <a:ext cx="2880" cy="1"/>
            </a:xfrm>
            <a:prstGeom prst="line">
              <a:avLst/>
            </a:prstGeom>
            <a:noFill/>
            <a:ln w="9525">
              <a:noFill/>
              <a:round/>
              <a:headEnd/>
              <a:tailEnd/>
            </a:ln>
          </p:spPr>
          <p:txBody>
            <a:bodyPr>
              <a:prstTxWarp prst="textNoShape">
                <a:avLst/>
              </a:prstTxWarp>
            </a:bodyPr>
            <a:lstStyle/>
            <a:p>
              <a:endParaRPr lang="en-US"/>
            </a:p>
          </p:txBody>
        </p:sp>
      </p:grpSp>
      <p:sp>
        <p:nvSpPr>
          <p:cNvPr id="128003" name="Text Box 12"/>
          <p:cNvSpPr txBox="1">
            <a:spLocks noChangeArrowheads="1"/>
          </p:cNvSpPr>
          <p:nvPr/>
        </p:nvSpPr>
        <p:spPr bwMode="auto">
          <a:xfrm>
            <a:off x="4114800" y="5943600"/>
            <a:ext cx="4572000" cy="427038"/>
          </a:xfrm>
          <a:prstGeom prst="rect">
            <a:avLst/>
          </a:prstGeom>
          <a:noFill/>
          <a:ln w="9525">
            <a:noFill/>
            <a:round/>
            <a:headEnd/>
            <a:tailEnd/>
          </a:ln>
        </p:spPr>
        <p:txBody>
          <a:bodyPr wrap="none" anchor="ctr">
            <a:prstTxWarp prst="textNoShape">
              <a:avLst/>
            </a:prstTxWarp>
          </a:bodyPr>
          <a:lstStyle/>
          <a:p>
            <a:pPr>
              <a:lnSpc>
                <a:spcPct val="76000"/>
              </a:lnSpc>
              <a:buClr>
                <a:srgbClr val="000000"/>
              </a:buClr>
              <a:buSzPct val="100000"/>
              <a:buFont typeface="Times New Roman" charset="0"/>
              <a:buNone/>
            </a:pPr>
            <a:endParaRPr lang="en-US"/>
          </a:p>
        </p:txBody>
      </p:sp>
      <p:sp>
        <p:nvSpPr>
          <p:cNvPr id="128004" name="Text Box 13"/>
          <p:cNvSpPr txBox="1">
            <a:spLocks noChangeArrowheads="1"/>
          </p:cNvSpPr>
          <p:nvPr/>
        </p:nvSpPr>
        <p:spPr bwMode="auto">
          <a:xfrm>
            <a:off x="457200" y="1676400"/>
            <a:ext cx="2667000" cy="592138"/>
          </a:xfrm>
          <a:prstGeom prst="rect">
            <a:avLst/>
          </a:prstGeom>
          <a:noFill/>
          <a:ln w="9525">
            <a:noFill/>
            <a:round/>
            <a:headEnd/>
            <a:tailEnd/>
          </a:ln>
        </p:spPr>
        <p:txBody>
          <a:bodyPr lIns="90000" tIns="200016" rIns="90000" bIns="46800">
            <a:prstTxWarp prst="textNoShape">
              <a:avLst/>
            </a:prstTxWarp>
          </a:bodyPr>
          <a:lstStyle/>
          <a:p>
            <a:pPr>
              <a:lnSpc>
                <a:spcPct val="62000"/>
              </a:lnSpc>
              <a:spcBef>
                <a:spcPts val="800"/>
              </a:spcBef>
              <a:buClr>
                <a:srgbClr val="000000"/>
              </a:buClr>
              <a:buSzPct val="100000"/>
              <a:buFont typeface="Times New Roman" charset="0"/>
              <a:buNone/>
              <a:tabLst>
                <a:tab pos="442913" algn="l"/>
                <a:tab pos="900113" algn="l"/>
                <a:tab pos="1357313" algn="l"/>
                <a:tab pos="1814513" algn="l"/>
                <a:tab pos="2271713" algn="l"/>
                <a:tab pos="2728913" algn="l"/>
                <a:tab pos="3186113" algn="l"/>
                <a:tab pos="3643313" algn="l"/>
                <a:tab pos="4100513" algn="l"/>
                <a:tab pos="4557713" algn="l"/>
                <a:tab pos="5014913" algn="l"/>
                <a:tab pos="5472113" algn="l"/>
                <a:tab pos="5929313" algn="l"/>
                <a:tab pos="6386513" algn="l"/>
                <a:tab pos="6843713" algn="l"/>
                <a:tab pos="7300913" algn="l"/>
                <a:tab pos="7758113" algn="l"/>
                <a:tab pos="8215313" algn="l"/>
                <a:tab pos="8672513" algn="l"/>
                <a:tab pos="9129713" algn="l"/>
              </a:tabLst>
            </a:pPr>
            <a:r>
              <a:rPr lang="en-US" sz="2000" b="1">
                <a:solidFill>
                  <a:srgbClr val="000090"/>
                </a:solidFill>
              </a:rPr>
              <a:t>Davis et al. [2007]</a:t>
            </a:r>
          </a:p>
        </p:txBody>
      </p:sp>
      <p:pic>
        <p:nvPicPr>
          <p:cNvPr id="128005" name="Picture 3" descr="D:\presentations\miccai2010\longitudinal_atlas\images\longitudinalPicture2_bradMethod.png"/>
          <p:cNvPicPr>
            <a:picLocks noChangeAspect="1" noChangeArrowheads="1"/>
          </p:cNvPicPr>
          <p:nvPr/>
        </p:nvPicPr>
        <p:blipFill>
          <a:blip r:embed="rId4"/>
          <a:srcRect/>
          <a:stretch>
            <a:fillRect/>
          </a:stretch>
        </p:blipFill>
        <p:spPr bwMode="auto">
          <a:xfrm>
            <a:off x="381000" y="2133600"/>
            <a:ext cx="3619500" cy="2895600"/>
          </a:xfrm>
          <a:prstGeom prst="rect">
            <a:avLst/>
          </a:prstGeom>
          <a:noFill/>
          <a:ln w="9525">
            <a:noFill/>
            <a:miter lim="800000"/>
            <a:headEnd/>
            <a:tailEnd/>
          </a:ln>
        </p:spPr>
      </p:pic>
      <p:pic>
        <p:nvPicPr>
          <p:cNvPr id="128006" name="Picture 2" descr="D:\presentations\miccai2010\longitudinal_atlas\images\longitudinalPicture2_stanleyMethod.png"/>
          <p:cNvPicPr>
            <a:picLocks noChangeAspect="1" noChangeArrowheads="1"/>
          </p:cNvPicPr>
          <p:nvPr/>
        </p:nvPicPr>
        <p:blipFill>
          <a:blip r:embed="rId5"/>
          <a:srcRect/>
          <a:stretch>
            <a:fillRect/>
          </a:stretch>
        </p:blipFill>
        <p:spPr bwMode="auto">
          <a:xfrm>
            <a:off x="4572000" y="2286000"/>
            <a:ext cx="3429000" cy="2743200"/>
          </a:xfrm>
          <a:prstGeom prst="rect">
            <a:avLst/>
          </a:prstGeom>
          <a:noFill/>
          <a:ln w="9525">
            <a:noFill/>
            <a:miter lim="800000"/>
            <a:headEnd/>
            <a:tailEnd/>
          </a:ln>
        </p:spPr>
      </p:pic>
      <p:sp>
        <p:nvSpPr>
          <p:cNvPr id="128007" name="Rectangle 17"/>
          <p:cNvSpPr>
            <a:spLocks noChangeArrowheads="1"/>
          </p:cNvSpPr>
          <p:nvPr/>
        </p:nvSpPr>
        <p:spPr bwMode="auto">
          <a:xfrm>
            <a:off x="4724400" y="1752600"/>
            <a:ext cx="2935288" cy="400050"/>
          </a:xfrm>
          <a:prstGeom prst="rect">
            <a:avLst/>
          </a:prstGeom>
          <a:noFill/>
          <a:ln w="9525">
            <a:noFill/>
            <a:miter lim="800000"/>
            <a:headEnd/>
            <a:tailEnd/>
          </a:ln>
        </p:spPr>
        <p:txBody>
          <a:bodyPr wrap="none">
            <a:prstTxWarp prst="textNoShape">
              <a:avLst/>
            </a:prstTxWarp>
            <a:spAutoFit/>
          </a:bodyPr>
          <a:lstStyle/>
          <a:p>
            <a:r>
              <a:rPr lang="en-US" sz="2000" b="1">
                <a:solidFill>
                  <a:srgbClr val="000090"/>
                </a:solidFill>
              </a:rPr>
              <a:t>Durrleman et al. [2009]</a:t>
            </a:r>
          </a:p>
        </p:txBody>
      </p:sp>
      <p:sp>
        <p:nvSpPr>
          <p:cNvPr id="14" name="TextBox 13"/>
          <p:cNvSpPr txBox="1"/>
          <p:nvPr/>
        </p:nvSpPr>
        <p:spPr>
          <a:xfrm>
            <a:off x="2667000" y="1066800"/>
            <a:ext cx="3733800" cy="4619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2400" b="1" dirty="0" smtClean="0">
                <a:solidFill>
                  <a:srgbClr val="0000FF"/>
                </a:solidFill>
                <a:latin typeface="Arial" charset="0"/>
                <a:ea typeface="ＭＳ Ｐゴシック" charset="-128"/>
                <a:cs typeface="ＭＳ Ｐゴシック" charset="-128"/>
              </a:rPr>
              <a:t>Atlas-Building</a:t>
            </a:r>
            <a:endParaRPr lang="en-US" sz="2400" b="1" dirty="0">
              <a:solidFill>
                <a:srgbClr val="0000FF"/>
              </a:solidFill>
              <a:latin typeface="Arial"/>
              <a:cs typeface="Arial"/>
            </a:endParaRPr>
          </a:p>
        </p:txBody>
      </p:sp>
      <p:graphicFrame>
        <p:nvGraphicFramePr>
          <p:cNvPr id="15" name="Object 14"/>
          <p:cNvGraphicFramePr>
            <a:graphicFrameLocks noChangeAspect="1"/>
          </p:cNvGraphicFramePr>
          <p:nvPr/>
        </p:nvGraphicFramePr>
        <p:xfrm>
          <a:off x="2435225" y="4953000"/>
          <a:ext cx="3651250" cy="990600"/>
        </p:xfrm>
        <a:graphic>
          <a:graphicData uri="http://schemas.openxmlformats.org/presentationml/2006/ole">
            <p:oleObj spid="_x0000_s257026" name="Equation" r:id="rId6" imgW="1638300" imgH="444500" progId="Equation.3">
              <p:embed/>
            </p:oleObj>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1"/>
          <p:cNvSpPr>
            <a:spLocks noGrp="1" noChangeArrowheads="1"/>
          </p:cNvSpPr>
          <p:nvPr>
            <p:ph type="title" idx="4294967295"/>
          </p:nvPr>
        </p:nvSpPr>
        <p:spPr>
          <a:xfrm>
            <a:off x="1524000" y="838200"/>
            <a:ext cx="56388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smtClean="0">
                <a:solidFill>
                  <a:srgbClr val="000090"/>
                </a:solidFill>
                <a:latin typeface="Arial" charset="0"/>
                <a:ea typeface="Arial" charset="0"/>
                <a:cs typeface="Arial" charset="0"/>
              </a:rPr>
              <a:t>   Longitudinal Atlas-Building</a:t>
            </a:r>
          </a:p>
        </p:txBody>
      </p:sp>
      <p:grpSp>
        <p:nvGrpSpPr>
          <p:cNvPr id="2" name="Group 2"/>
          <p:cNvGrpSpPr>
            <a:grpSpLocks/>
          </p:cNvGrpSpPr>
          <p:nvPr/>
        </p:nvGrpSpPr>
        <p:grpSpPr bwMode="auto">
          <a:xfrm>
            <a:off x="0" y="0"/>
            <a:ext cx="9145588" cy="320675"/>
            <a:chOff x="0" y="0"/>
            <a:chExt cx="5761" cy="202"/>
          </a:xfrm>
        </p:grpSpPr>
        <p:sp>
          <p:nvSpPr>
            <p:cNvPr id="130057" name="Line 5"/>
            <p:cNvSpPr>
              <a:spLocks noChangeShapeType="1"/>
            </p:cNvSpPr>
            <p:nvPr/>
          </p:nvSpPr>
          <p:spPr bwMode="auto">
            <a:xfrm>
              <a:off x="0" y="0"/>
              <a:ext cx="2880" cy="1"/>
            </a:xfrm>
            <a:prstGeom prst="line">
              <a:avLst/>
            </a:prstGeom>
            <a:noFill/>
            <a:ln w="9525">
              <a:noFill/>
              <a:round/>
              <a:headEnd/>
              <a:tailEnd/>
            </a:ln>
          </p:spPr>
          <p:txBody>
            <a:bodyPr>
              <a:prstTxWarp prst="textNoShape">
                <a:avLst/>
              </a:prstTxWarp>
            </a:bodyPr>
            <a:lstStyle/>
            <a:p>
              <a:endParaRPr lang="en-US"/>
            </a:p>
          </p:txBody>
        </p:sp>
        <p:sp>
          <p:nvSpPr>
            <p:cNvPr id="130058" name="Line 6"/>
            <p:cNvSpPr>
              <a:spLocks noChangeShapeType="1"/>
            </p:cNvSpPr>
            <p:nvPr/>
          </p:nvSpPr>
          <p:spPr bwMode="auto">
            <a:xfrm>
              <a:off x="0" y="201"/>
              <a:ext cx="2880" cy="1"/>
            </a:xfrm>
            <a:prstGeom prst="line">
              <a:avLst/>
            </a:prstGeom>
            <a:noFill/>
            <a:ln w="9525">
              <a:noFill/>
              <a:round/>
              <a:headEnd/>
              <a:tailEnd/>
            </a:ln>
          </p:spPr>
          <p:txBody>
            <a:bodyPr>
              <a:prstTxWarp prst="textNoShape">
                <a:avLst/>
              </a:prstTxWarp>
            </a:bodyPr>
            <a:lstStyle/>
            <a:p>
              <a:endParaRPr lang="en-US"/>
            </a:p>
          </p:txBody>
        </p:sp>
        <p:sp>
          <p:nvSpPr>
            <p:cNvPr id="130059" name="Line 7"/>
            <p:cNvSpPr>
              <a:spLocks noChangeShapeType="1"/>
            </p:cNvSpPr>
            <p:nvPr/>
          </p:nvSpPr>
          <p:spPr bwMode="auto">
            <a:xfrm>
              <a:off x="0" y="0"/>
              <a:ext cx="1" cy="201"/>
            </a:xfrm>
            <a:prstGeom prst="line">
              <a:avLst/>
            </a:prstGeom>
            <a:noFill/>
            <a:ln w="9525">
              <a:noFill/>
              <a:round/>
              <a:headEnd/>
              <a:tailEnd/>
            </a:ln>
          </p:spPr>
          <p:txBody>
            <a:bodyPr>
              <a:prstTxWarp prst="textNoShape">
                <a:avLst/>
              </a:prstTxWarp>
            </a:bodyPr>
            <a:lstStyle/>
            <a:p>
              <a:endParaRPr lang="en-US"/>
            </a:p>
          </p:txBody>
        </p:sp>
        <p:sp>
          <p:nvSpPr>
            <p:cNvPr id="130060" name="Line 8"/>
            <p:cNvSpPr>
              <a:spLocks noChangeShapeType="1"/>
            </p:cNvSpPr>
            <p:nvPr/>
          </p:nvSpPr>
          <p:spPr bwMode="auto">
            <a:xfrm>
              <a:off x="5760" y="0"/>
              <a:ext cx="1" cy="201"/>
            </a:xfrm>
            <a:prstGeom prst="line">
              <a:avLst/>
            </a:prstGeom>
            <a:noFill/>
            <a:ln w="9525">
              <a:noFill/>
              <a:round/>
              <a:headEnd/>
              <a:tailEnd/>
            </a:ln>
          </p:spPr>
          <p:txBody>
            <a:bodyPr>
              <a:prstTxWarp prst="textNoShape">
                <a:avLst/>
              </a:prstTxWarp>
            </a:bodyPr>
            <a:lstStyle/>
            <a:p>
              <a:endParaRPr lang="en-US"/>
            </a:p>
          </p:txBody>
        </p:sp>
        <p:sp>
          <p:nvSpPr>
            <p:cNvPr id="130061" name="Line 9"/>
            <p:cNvSpPr>
              <a:spLocks noChangeShapeType="1"/>
            </p:cNvSpPr>
            <p:nvPr/>
          </p:nvSpPr>
          <p:spPr bwMode="auto">
            <a:xfrm>
              <a:off x="2880" y="0"/>
              <a:ext cx="2880" cy="1"/>
            </a:xfrm>
            <a:prstGeom prst="line">
              <a:avLst/>
            </a:prstGeom>
            <a:noFill/>
            <a:ln w="9525">
              <a:noFill/>
              <a:round/>
              <a:headEnd/>
              <a:tailEnd/>
            </a:ln>
          </p:spPr>
          <p:txBody>
            <a:bodyPr>
              <a:prstTxWarp prst="textNoShape">
                <a:avLst/>
              </a:prstTxWarp>
            </a:bodyPr>
            <a:lstStyle/>
            <a:p>
              <a:endParaRPr lang="en-US"/>
            </a:p>
          </p:txBody>
        </p:sp>
        <p:sp>
          <p:nvSpPr>
            <p:cNvPr id="130062" name="Line 10"/>
            <p:cNvSpPr>
              <a:spLocks noChangeShapeType="1"/>
            </p:cNvSpPr>
            <p:nvPr/>
          </p:nvSpPr>
          <p:spPr bwMode="auto">
            <a:xfrm>
              <a:off x="2880" y="201"/>
              <a:ext cx="2880" cy="1"/>
            </a:xfrm>
            <a:prstGeom prst="line">
              <a:avLst/>
            </a:prstGeom>
            <a:noFill/>
            <a:ln w="9525">
              <a:noFill/>
              <a:round/>
              <a:headEnd/>
              <a:tailEnd/>
            </a:ln>
          </p:spPr>
          <p:txBody>
            <a:bodyPr>
              <a:prstTxWarp prst="textNoShape">
                <a:avLst/>
              </a:prstTxWarp>
            </a:bodyPr>
            <a:lstStyle/>
            <a:p>
              <a:endParaRPr lang="en-US"/>
            </a:p>
          </p:txBody>
        </p:sp>
      </p:grpSp>
      <p:pic>
        <p:nvPicPr>
          <p:cNvPr id="130052" name="Picture 2"/>
          <p:cNvPicPr>
            <a:picLocks noChangeAspect="1" noChangeArrowheads="1"/>
          </p:cNvPicPr>
          <p:nvPr/>
        </p:nvPicPr>
        <p:blipFill>
          <a:blip r:embed="rId4"/>
          <a:srcRect/>
          <a:stretch>
            <a:fillRect/>
          </a:stretch>
        </p:blipFill>
        <p:spPr bwMode="auto">
          <a:xfrm>
            <a:off x="152400" y="2514600"/>
            <a:ext cx="4977347" cy="3124200"/>
          </a:xfrm>
          <a:prstGeom prst="rect">
            <a:avLst/>
          </a:prstGeom>
          <a:noFill/>
          <a:ln w="9525">
            <a:noFill/>
            <a:round/>
            <a:headEnd/>
            <a:tailEnd/>
          </a:ln>
        </p:spPr>
      </p:pic>
      <p:sp>
        <p:nvSpPr>
          <p:cNvPr id="130053" name="Text Box 3"/>
          <p:cNvSpPr txBox="1">
            <a:spLocks noChangeArrowheads="1"/>
          </p:cNvSpPr>
          <p:nvPr/>
        </p:nvSpPr>
        <p:spPr bwMode="auto">
          <a:xfrm>
            <a:off x="304800" y="1752600"/>
            <a:ext cx="8229600" cy="601663"/>
          </a:xfrm>
          <a:prstGeom prst="rect">
            <a:avLst/>
          </a:prstGeom>
          <a:noFill/>
          <a:ln w="9525">
            <a:noFill/>
            <a:round/>
            <a:headEnd/>
            <a:tailEnd/>
          </a:ln>
        </p:spPr>
        <p:txBody>
          <a:bodyPr lIns="90000" tIns="60876" rIns="90000" bIns="45000">
            <a:prstTxWarp prst="textNoShape">
              <a:avLst/>
            </a:prstTxWarp>
          </a:bodyPr>
          <a:lstStyle/>
          <a:p>
            <a:pPr>
              <a:tabLst>
                <a:tab pos="723900" algn="l"/>
                <a:tab pos="1447800" algn="l"/>
                <a:tab pos="2171700" algn="l"/>
                <a:tab pos="2895600" algn="l"/>
              </a:tabLst>
            </a:pPr>
            <a:r>
              <a:rPr lang="en-US" b="1" u="sng">
                <a:solidFill>
                  <a:srgbClr val="000090"/>
                </a:solidFill>
              </a:rPr>
              <a:t>Objective:</a:t>
            </a:r>
            <a:r>
              <a:rPr lang="en-US" b="1">
                <a:solidFill>
                  <a:srgbClr val="000090"/>
                </a:solidFill>
              </a:rPr>
              <a:t> Obtain an estimate of an average temporal trajectory and its </a:t>
            </a:r>
          </a:p>
          <a:p>
            <a:pPr>
              <a:tabLst>
                <a:tab pos="723900" algn="l"/>
                <a:tab pos="1447800" algn="l"/>
                <a:tab pos="2171700" algn="l"/>
                <a:tab pos="2895600" algn="l"/>
              </a:tabLst>
            </a:pPr>
            <a:r>
              <a:rPr lang="en-US" b="1">
                <a:solidFill>
                  <a:srgbClr val="000090"/>
                </a:solidFill>
              </a:rPr>
              <a:t>variation from a set of subjects each imaged at multiple time-points.  </a:t>
            </a:r>
          </a:p>
        </p:txBody>
      </p:sp>
      <p:sp>
        <p:nvSpPr>
          <p:cNvPr id="130054" name="TextBox 13"/>
          <p:cNvSpPr txBox="1">
            <a:spLocks noChangeArrowheads="1"/>
          </p:cNvSpPr>
          <p:nvPr/>
        </p:nvSpPr>
        <p:spPr bwMode="auto">
          <a:xfrm>
            <a:off x="304800" y="5334000"/>
            <a:ext cx="2717800" cy="1200150"/>
          </a:xfrm>
          <a:prstGeom prst="rect">
            <a:avLst/>
          </a:prstGeom>
          <a:noFill/>
          <a:ln w="9525">
            <a:noFill/>
            <a:miter lim="800000"/>
            <a:headEnd/>
            <a:tailEnd/>
          </a:ln>
        </p:spPr>
        <p:txBody>
          <a:bodyPr wrap="none">
            <a:prstTxWarp prst="textNoShape">
              <a:avLst/>
            </a:prstTxWarp>
            <a:spAutoFit/>
          </a:bodyPr>
          <a:lstStyle/>
          <a:p>
            <a:r>
              <a:rPr lang="en-US"/>
              <a:t>MRI feature image</a:t>
            </a:r>
          </a:p>
          <a:p>
            <a:r>
              <a:rPr lang="en-US"/>
              <a:t>for registration </a:t>
            </a:r>
          </a:p>
          <a:p>
            <a:r>
              <a:rPr lang="en-US"/>
              <a:t>(here: FA)</a:t>
            </a:r>
          </a:p>
        </p:txBody>
      </p:sp>
      <p:cxnSp>
        <p:nvCxnSpPr>
          <p:cNvPr id="130055" name="Straight Arrow Connector 16"/>
          <p:cNvCxnSpPr>
            <a:cxnSpLocks noChangeShapeType="1"/>
          </p:cNvCxnSpPr>
          <p:nvPr/>
        </p:nvCxnSpPr>
        <p:spPr bwMode="auto">
          <a:xfrm rot="5400000" flipH="1" flipV="1">
            <a:off x="2057400" y="3124200"/>
            <a:ext cx="762000" cy="1219200"/>
          </a:xfrm>
          <a:prstGeom prst="straightConnector1">
            <a:avLst/>
          </a:prstGeom>
          <a:noFill/>
          <a:ln w="25400">
            <a:solidFill>
              <a:schemeClr val="tx1"/>
            </a:solidFill>
            <a:round/>
            <a:headEnd/>
            <a:tailEnd type="triangle" w="lg" len="lg"/>
          </a:ln>
        </p:spPr>
      </p:cxnSp>
      <p:cxnSp>
        <p:nvCxnSpPr>
          <p:cNvPr id="130056" name="Straight Arrow Connector 18"/>
          <p:cNvCxnSpPr>
            <a:cxnSpLocks noChangeShapeType="1"/>
            <a:stCxn id="130054" idx="3"/>
          </p:cNvCxnSpPr>
          <p:nvPr/>
        </p:nvCxnSpPr>
        <p:spPr bwMode="auto">
          <a:xfrm flipV="1">
            <a:off x="3022600" y="5791200"/>
            <a:ext cx="635000" cy="142875"/>
          </a:xfrm>
          <a:prstGeom prst="straightConnector1">
            <a:avLst/>
          </a:prstGeom>
          <a:noFill/>
          <a:ln w="25400">
            <a:solidFill>
              <a:schemeClr val="tx1"/>
            </a:solidFill>
            <a:round/>
            <a:headEnd/>
            <a:tailEnd type="triangle" w="lg" len="lg"/>
          </a:ln>
        </p:spPr>
      </p:cxnSp>
      <p:graphicFrame>
        <p:nvGraphicFramePr>
          <p:cNvPr id="259074" name="Object 2"/>
          <p:cNvGraphicFramePr>
            <a:graphicFrameLocks noChangeAspect="1"/>
          </p:cNvGraphicFramePr>
          <p:nvPr/>
        </p:nvGraphicFramePr>
        <p:xfrm>
          <a:off x="3711328" y="4724400"/>
          <a:ext cx="5432672" cy="969962"/>
        </p:xfrm>
        <a:graphic>
          <a:graphicData uri="http://schemas.openxmlformats.org/presentationml/2006/ole">
            <p:oleObj spid="_x0000_s259074" name="Equation" r:id="rId5" imgW="2628900" imgH="469900" progId="Equation.3">
              <p:embed/>
            </p:oleObj>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1"/>
          <p:cNvSpPr>
            <a:spLocks noGrp="1" noChangeArrowheads="1"/>
          </p:cNvSpPr>
          <p:nvPr>
            <p:ph type="title" idx="4294967295"/>
          </p:nvPr>
        </p:nvSpPr>
        <p:spPr>
          <a:xfrm>
            <a:off x="685800" y="914400"/>
            <a:ext cx="8229600" cy="685800"/>
          </a:xfrm>
        </p:spPr>
        <p:txBody>
          <a:bodyPr lIns="90000" tIns="75024" rIns="90000" bIns="46800"/>
          <a:lstStyle/>
          <a:p>
            <a:pPr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smtClean="0">
                <a:solidFill>
                  <a:srgbClr val="000090"/>
                </a:solidFill>
                <a:latin typeface="Arial" charset="0"/>
                <a:ea typeface="Arial" charset="0"/>
                <a:cs typeface="Arial" charset="0"/>
              </a:rPr>
              <a:t>  </a:t>
            </a:r>
            <a:r>
              <a:rPr lang="en-GB" sz="2400" dirty="0" smtClean="0">
                <a:solidFill>
                  <a:srgbClr val="000090"/>
                </a:solidFill>
                <a:latin typeface="Arial" charset="0"/>
                <a:ea typeface="Arial" charset="0"/>
                <a:cs typeface="Arial" charset="0"/>
              </a:rPr>
              <a:t>Effect of Registration and Atlas-Building on </a:t>
            </a:r>
            <a:r>
              <a:rPr lang="en-GB" sz="2400" dirty="0" smtClean="0">
                <a:solidFill>
                  <a:srgbClr val="000090"/>
                </a:solidFill>
                <a:latin typeface="Arial" charset="0"/>
                <a:ea typeface="Arial" charset="0"/>
                <a:cs typeface="Arial" charset="0"/>
              </a:rPr>
              <a:t>Statistics</a:t>
            </a:r>
            <a:endParaRPr lang="en-GB" sz="2400" dirty="0" smtClean="0">
              <a:solidFill>
                <a:srgbClr val="000090"/>
              </a:solidFill>
              <a:latin typeface="Arial" charset="0"/>
              <a:ea typeface="Arial" charset="0"/>
              <a:cs typeface="Arial" charset="0"/>
            </a:endParaRPr>
          </a:p>
        </p:txBody>
      </p:sp>
      <p:grpSp>
        <p:nvGrpSpPr>
          <p:cNvPr id="2" name="Group 2"/>
          <p:cNvGrpSpPr>
            <a:grpSpLocks/>
          </p:cNvGrpSpPr>
          <p:nvPr/>
        </p:nvGrpSpPr>
        <p:grpSpPr bwMode="auto">
          <a:xfrm>
            <a:off x="0" y="0"/>
            <a:ext cx="9145588" cy="320675"/>
            <a:chOff x="0" y="0"/>
            <a:chExt cx="5761" cy="202"/>
          </a:xfrm>
        </p:grpSpPr>
        <p:sp>
          <p:nvSpPr>
            <p:cNvPr id="130057" name="Line 5"/>
            <p:cNvSpPr>
              <a:spLocks noChangeShapeType="1"/>
            </p:cNvSpPr>
            <p:nvPr/>
          </p:nvSpPr>
          <p:spPr bwMode="auto">
            <a:xfrm>
              <a:off x="0" y="0"/>
              <a:ext cx="2880" cy="1"/>
            </a:xfrm>
            <a:prstGeom prst="line">
              <a:avLst/>
            </a:prstGeom>
            <a:noFill/>
            <a:ln w="9525">
              <a:noFill/>
              <a:round/>
              <a:headEnd/>
              <a:tailEnd/>
            </a:ln>
          </p:spPr>
          <p:txBody>
            <a:bodyPr>
              <a:prstTxWarp prst="textNoShape">
                <a:avLst/>
              </a:prstTxWarp>
            </a:bodyPr>
            <a:lstStyle/>
            <a:p>
              <a:endParaRPr lang="en-US"/>
            </a:p>
          </p:txBody>
        </p:sp>
        <p:sp>
          <p:nvSpPr>
            <p:cNvPr id="130058" name="Line 6"/>
            <p:cNvSpPr>
              <a:spLocks noChangeShapeType="1"/>
            </p:cNvSpPr>
            <p:nvPr/>
          </p:nvSpPr>
          <p:spPr bwMode="auto">
            <a:xfrm>
              <a:off x="0" y="201"/>
              <a:ext cx="2880" cy="1"/>
            </a:xfrm>
            <a:prstGeom prst="line">
              <a:avLst/>
            </a:prstGeom>
            <a:noFill/>
            <a:ln w="9525">
              <a:noFill/>
              <a:round/>
              <a:headEnd/>
              <a:tailEnd/>
            </a:ln>
          </p:spPr>
          <p:txBody>
            <a:bodyPr>
              <a:prstTxWarp prst="textNoShape">
                <a:avLst/>
              </a:prstTxWarp>
            </a:bodyPr>
            <a:lstStyle/>
            <a:p>
              <a:endParaRPr lang="en-US"/>
            </a:p>
          </p:txBody>
        </p:sp>
        <p:sp>
          <p:nvSpPr>
            <p:cNvPr id="130059" name="Line 7"/>
            <p:cNvSpPr>
              <a:spLocks noChangeShapeType="1"/>
            </p:cNvSpPr>
            <p:nvPr/>
          </p:nvSpPr>
          <p:spPr bwMode="auto">
            <a:xfrm>
              <a:off x="0" y="0"/>
              <a:ext cx="1" cy="201"/>
            </a:xfrm>
            <a:prstGeom prst="line">
              <a:avLst/>
            </a:prstGeom>
            <a:noFill/>
            <a:ln w="9525">
              <a:noFill/>
              <a:round/>
              <a:headEnd/>
              <a:tailEnd/>
            </a:ln>
          </p:spPr>
          <p:txBody>
            <a:bodyPr>
              <a:prstTxWarp prst="textNoShape">
                <a:avLst/>
              </a:prstTxWarp>
            </a:bodyPr>
            <a:lstStyle/>
            <a:p>
              <a:endParaRPr lang="en-US"/>
            </a:p>
          </p:txBody>
        </p:sp>
        <p:sp>
          <p:nvSpPr>
            <p:cNvPr id="130060" name="Line 8"/>
            <p:cNvSpPr>
              <a:spLocks noChangeShapeType="1"/>
            </p:cNvSpPr>
            <p:nvPr/>
          </p:nvSpPr>
          <p:spPr bwMode="auto">
            <a:xfrm>
              <a:off x="5760" y="0"/>
              <a:ext cx="1" cy="201"/>
            </a:xfrm>
            <a:prstGeom prst="line">
              <a:avLst/>
            </a:prstGeom>
            <a:noFill/>
            <a:ln w="9525">
              <a:noFill/>
              <a:round/>
              <a:headEnd/>
              <a:tailEnd/>
            </a:ln>
          </p:spPr>
          <p:txBody>
            <a:bodyPr>
              <a:prstTxWarp prst="textNoShape">
                <a:avLst/>
              </a:prstTxWarp>
            </a:bodyPr>
            <a:lstStyle/>
            <a:p>
              <a:endParaRPr lang="en-US"/>
            </a:p>
          </p:txBody>
        </p:sp>
        <p:sp>
          <p:nvSpPr>
            <p:cNvPr id="130061" name="Line 9"/>
            <p:cNvSpPr>
              <a:spLocks noChangeShapeType="1"/>
            </p:cNvSpPr>
            <p:nvPr/>
          </p:nvSpPr>
          <p:spPr bwMode="auto">
            <a:xfrm>
              <a:off x="2880" y="0"/>
              <a:ext cx="2880" cy="1"/>
            </a:xfrm>
            <a:prstGeom prst="line">
              <a:avLst/>
            </a:prstGeom>
            <a:noFill/>
            <a:ln w="9525">
              <a:noFill/>
              <a:round/>
              <a:headEnd/>
              <a:tailEnd/>
            </a:ln>
          </p:spPr>
          <p:txBody>
            <a:bodyPr>
              <a:prstTxWarp prst="textNoShape">
                <a:avLst/>
              </a:prstTxWarp>
            </a:bodyPr>
            <a:lstStyle/>
            <a:p>
              <a:endParaRPr lang="en-US"/>
            </a:p>
          </p:txBody>
        </p:sp>
        <p:sp>
          <p:nvSpPr>
            <p:cNvPr id="130062" name="Line 10"/>
            <p:cNvSpPr>
              <a:spLocks noChangeShapeType="1"/>
            </p:cNvSpPr>
            <p:nvPr/>
          </p:nvSpPr>
          <p:spPr bwMode="auto">
            <a:xfrm>
              <a:off x="2880" y="201"/>
              <a:ext cx="2880" cy="1"/>
            </a:xfrm>
            <a:prstGeom prst="line">
              <a:avLst/>
            </a:prstGeom>
            <a:noFill/>
            <a:ln w="9525">
              <a:noFill/>
              <a:round/>
              <a:headEnd/>
              <a:tailEnd/>
            </a:ln>
          </p:spPr>
          <p:txBody>
            <a:bodyPr>
              <a:prstTxWarp prst="textNoShape">
                <a:avLst/>
              </a:prstTxWarp>
            </a:bodyPr>
            <a:lstStyle/>
            <a:p>
              <a:endParaRPr lang="en-US"/>
            </a:p>
          </p:txBody>
        </p:sp>
      </p:grpSp>
      <p:sp>
        <p:nvSpPr>
          <p:cNvPr id="130054" name="TextBox 13"/>
          <p:cNvSpPr txBox="1">
            <a:spLocks noChangeArrowheads="1"/>
          </p:cNvSpPr>
          <p:nvPr/>
        </p:nvSpPr>
        <p:spPr bwMode="auto">
          <a:xfrm>
            <a:off x="304800" y="5334000"/>
            <a:ext cx="2717800" cy="1200150"/>
          </a:xfrm>
          <a:prstGeom prst="rect">
            <a:avLst/>
          </a:prstGeom>
          <a:noFill/>
          <a:ln w="9525">
            <a:noFill/>
            <a:miter lim="800000"/>
            <a:headEnd/>
            <a:tailEnd/>
          </a:ln>
        </p:spPr>
        <p:txBody>
          <a:bodyPr wrap="none">
            <a:prstTxWarp prst="textNoShape">
              <a:avLst/>
            </a:prstTxWarp>
            <a:spAutoFit/>
          </a:bodyPr>
          <a:lstStyle/>
          <a:p>
            <a:r>
              <a:rPr lang="en-US"/>
              <a:t>MRI feature image</a:t>
            </a:r>
          </a:p>
          <a:p>
            <a:r>
              <a:rPr lang="en-US"/>
              <a:t>for registration </a:t>
            </a:r>
          </a:p>
          <a:p>
            <a:r>
              <a:rPr lang="en-US"/>
              <a:t>(here: FA)</a:t>
            </a:r>
          </a:p>
        </p:txBody>
      </p:sp>
      <p:cxnSp>
        <p:nvCxnSpPr>
          <p:cNvPr id="130055" name="Straight Arrow Connector 16"/>
          <p:cNvCxnSpPr>
            <a:cxnSpLocks noChangeShapeType="1"/>
          </p:cNvCxnSpPr>
          <p:nvPr/>
        </p:nvCxnSpPr>
        <p:spPr bwMode="auto">
          <a:xfrm rot="5400000" flipH="1" flipV="1">
            <a:off x="2057400" y="3124200"/>
            <a:ext cx="762000" cy="1219200"/>
          </a:xfrm>
          <a:prstGeom prst="straightConnector1">
            <a:avLst/>
          </a:prstGeom>
          <a:noFill/>
          <a:ln w="25400">
            <a:solidFill>
              <a:schemeClr val="tx1"/>
            </a:solidFill>
            <a:round/>
            <a:headEnd/>
            <a:tailEnd type="triangle" w="lg" len="lg"/>
          </a:ln>
        </p:spPr>
      </p:cxnSp>
      <p:cxnSp>
        <p:nvCxnSpPr>
          <p:cNvPr id="130056" name="Straight Arrow Connector 18"/>
          <p:cNvCxnSpPr>
            <a:cxnSpLocks noChangeShapeType="1"/>
            <a:stCxn id="130054" idx="3"/>
          </p:cNvCxnSpPr>
          <p:nvPr/>
        </p:nvCxnSpPr>
        <p:spPr bwMode="auto">
          <a:xfrm flipV="1">
            <a:off x="3022600" y="5791200"/>
            <a:ext cx="635000" cy="142875"/>
          </a:xfrm>
          <a:prstGeom prst="straightConnector1">
            <a:avLst/>
          </a:prstGeom>
          <a:noFill/>
          <a:ln w="25400">
            <a:solidFill>
              <a:schemeClr val="tx1"/>
            </a:solidFill>
            <a:round/>
            <a:headEnd/>
            <a:tailEnd type="triangle" w="lg" len="lg"/>
          </a:ln>
        </p:spPr>
      </p:cxnSp>
      <p:pic>
        <p:nvPicPr>
          <p:cNvPr id="15" name="Picture 14" descr="fig3.bmp"/>
          <p:cNvPicPr>
            <a:picLocks noChangeAspect="1"/>
          </p:cNvPicPr>
          <p:nvPr/>
        </p:nvPicPr>
        <p:blipFill>
          <a:blip r:embed="rId3"/>
          <a:stretch>
            <a:fillRect/>
          </a:stretch>
        </p:blipFill>
        <p:spPr>
          <a:xfrm>
            <a:off x="685800" y="3124200"/>
            <a:ext cx="7924800" cy="3352800"/>
          </a:xfrm>
          <a:prstGeom prst="rect">
            <a:avLst/>
          </a:prstGeom>
        </p:spPr>
      </p:pic>
      <p:pic>
        <p:nvPicPr>
          <p:cNvPr id="16" name="Picture 15" descr="eq1.bmp"/>
          <p:cNvPicPr>
            <a:picLocks noChangeAspect="1"/>
          </p:cNvPicPr>
          <p:nvPr/>
        </p:nvPicPr>
        <p:blipFill>
          <a:blip r:embed="rId4"/>
          <a:stretch>
            <a:fillRect/>
          </a:stretch>
        </p:blipFill>
        <p:spPr>
          <a:xfrm>
            <a:off x="1447800" y="1745020"/>
            <a:ext cx="5943600" cy="1070466"/>
          </a:xfrm>
          <a:prstGeom prst="rect">
            <a:avLst/>
          </a:prstGeom>
        </p:spPr>
      </p:pic>
      <p:pic>
        <p:nvPicPr>
          <p:cNvPr id="17" name="Picture 16" descr="eq2.bmp"/>
          <p:cNvPicPr>
            <a:picLocks noChangeAspect="1"/>
          </p:cNvPicPr>
          <p:nvPr/>
        </p:nvPicPr>
        <p:blipFill>
          <a:blip r:embed="rId5"/>
          <a:stretch>
            <a:fillRect/>
          </a:stretch>
        </p:blipFill>
        <p:spPr>
          <a:xfrm>
            <a:off x="1905000" y="2702186"/>
            <a:ext cx="5105400" cy="785853"/>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2743200" y="2362200"/>
            <a:ext cx="3523971" cy="523220"/>
          </a:xfrm>
          <a:prstGeom prst="rect">
            <a:avLst/>
          </a:prstGeom>
        </p:spPr>
        <p:txBody>
          <a:bodyPr wrap="none">
            <a:spAutoFit/>
          </a:bodyPr>
          <a:lstStyle/>
          <a:p>
            <a:pPr marL="381000" indent="-381000">
              <a:buClr>
                <a:srgbClr val="000090"/>
              </a:buClr>
              <a:defRPr/>
            </a:pPr>
            <a:r>
              <a:rPr lang="en-US" sz="2800" b="1" dirty="0" smtClean="0">
                <a:solidFill>
                  <a:srgbClr val="FF0000"/>
                </a:solidFill>
                <a:effectLst>
                  <a:outerShdw blurRad="38100" dist="38100" dir="2700000" algn="tl">
                    <a:srgbClr val="DDDDDD"/>
                  </a:outerShdw>
                </a:effectLst>
                <a:ea typeface="Arial" charset="0"/>
                <a:cs typeface="Arial" charset="0"/>
              </a:rPr>
              <a:t>      </a:t>
            </a:r>
            <a:r>
              <a:rPr lang="en-US" sz="2800" b="1" dirty="0" smtClean="0">
                <a:solidFill>
                  <a:srgbClr val="000090"/>
                </a:solidFill>
                <a:effectLst>
                  <a:outerShdw blurRad="38100" dist="38100" dir="2700000" algn="tl">
                    <a:srgbClr val="DDDDDD"/>
                  </a:outerShdw>
                </a:effectLst>
                <a:ea typeface="Arial" charset="0"/>
                <a:cs typeface="Arial" charset="0"/>
              </a:rPr>
              <a:t> Shape Analysis</a:t>
            </a:r>
            <a:endParaRPr lang="en-US" sz="2800" b="1" dirty="0">
              <a:solidFill>
                <a:srgbClr val="000090"/>
              </a:solidFill>
              <a:effectLst>
                <a:outerShdw blurRad="38100" dist="38100" dir="2700000" algn="tl">
                  <a:srgbClr val="DDDDDD"/>
                </a:outerShdw>
              </a:effectLst>
              <a:ea typeface="Arial" charset="0"/>
              <a:cs typeface="Arial" charset="0"/>
            </a:endParaRPr>
          </a:p>
        </p:txBody>
      </p:sp>
      <p:sp>
        <p:nvSpPr>
          <p:cNvPr id="10" name="TextBox 9"/>
          <p:cNvSpPr txBox="1"/>
          <p:nvPr/>
        </p:nvSpPr>
        <p:spPr>
          <a:xfrm>
            <a:off x="1371600" y="3048000"/>
            <a:ext cx="6629400" cy="1200328"/>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2400" b="1" dirty="0" smtClean="0">
                <a:solidFill>
                  <a:srgbClr val="0000FF"/>
                </a:solidFill>
                <a:latin typeface="Arial"/>
                <a:cs typeface="Arial"/>
              </a:rPr>
              <a:t>Differential </a:t>
            </a:r>
            <a:r>
              <a:rPr lang="en-US" sz="2400" b="1" smtClean="0">
                <a:solidFill>
                  <a:srgbClr val="0000FF"/>
                </a:solidFill>
                <a:latin typeface="Arial"/>
                <a:cs typeface="Arial"/>
              </a:rPr>
              <a:t>Geometry</a:t>
            </a:r>
            <a:endParaRPr lang="en-US" sz="2400" b="1" smtClean="0">
              <a:solidFill>
                <a:srgbClr val="0000FF"/>
              </a:solidFill>
              <a:latin typeface="Arial"/>
              <a:cs typeface="Arial"/>
            </a:endParaRPr>
          </a:p>
          <a:p>
            <a:pPr algn="ctr">
              <a:defRPr/>
            </a:pPr>
            <a:r>
              <a:rPr lang="en-US" sz="2400" b="1" smtClean="0">
                <a:solidFill>
                  <a:srgbClr val="0000FF"/>
                </a:solidFill>
                <a:latin typeface="Arial"/>
                <a:cs typeface="Arial"/>
              </a:rPr>
              <a:t>Statistical </a:t>
            </a:r>
            <a:r>
              <a:rPr lang="en-US" sz="2400" b="1" dirty="0" smtClean="0">
                <a:solidFill>
                  <a:srgbClr val="0000FF"/>
                </a:solidFill>
                <a:latin typeface="Arial"/>
                <a:cs typeface="Arial"/>
              </a:rPr>
              <a:t>Shape Theory</a:t>
            </a:r>
          </a:p>
          <a:p>
            <a:pPr algn="ctr">
              <a:defRPr/>
            </a:pPr>
            <a:r>
              <a:rPr lang="en-US" sz="2400" b="1" dirty="0" smtClean="0">
                <a:solidFill>
                  <a:srgbClr val="0000FF"/>
                </a:solidFill>
                <a:latin typeface="Arial"/>
                <a:cs typeface="Arial"/>
              </a:rPr>
              <a:t>Nonparametric Methods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try-large.jpg"/>
          <p:cNvPicPr>
            <a:picLocks noChangeAspect="1"/>
          </p:cNvPicPr>
          <p:nvPr/>
        </p:nvPicPr>
        <p:blipFill>
          <a:blip r:embed="rId2"/>
          <a:stretch>
            <a:fillRect/>
          </a:stretch>
        </p:blipFill>
        <p:spPr>
          <a:xfrm>
            <a:off x="1981200" y="1676400"/>
            <a:ext cx="5174020" cy="4705894"/>
          </a:xfrm>
          <a:prstGeom prst="rect">
            <a:avLst/>
          </a:prstGeom>
        </p:spPr>
      </p:pic>
      <p:sp>
        <p:nvSpPr>
          <p:cNvPr id="5" name="TextBox 4"/>
          <p:cNvSpPr txBox="1"/>
          <p:nvPr/>
        </p:nvSpPr>
        <p:spPr>
          <a:xfrm>
            <a:off x="2819400" y="914400"/>
            <a:ext cx="3239990" cy="584776"/>
          </a:xfrm>
          <a:prstGeom prst="rect">
            <a:avLst/>
          </a:prstGeom>
          <a:noFill/>
        </p:spPr>
        <p:txBody>
          <a:bodyPr wrap="none" rtlCol="0">
            <a:spAutoFit/>
          </a:bodyPr>
          <a:lstStyle/>
          <a:p>
            <a:r>
              <a:rPr lang="en-US" sz="3200" b="1" dirty="0" smtClean="0">
                <a:solidFill>
                  <a:srgbClr val="000090"/>
                </a:solidFill>
              </a:rPr>
              <a:t>What is Shape?</a:t>
            </a:r>
            <a:endParaRPr lang="en-US" sz="3200" b="1" dirty="0">
              <a:solidFill>
                <a:srgbClr val="000090"/>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304800" y="1600200"/>
            <a:ext cx="8493481" cy="1138773"/>
          </a:xfrm>
          <a:prstGeom prst="rect">
            <a:avLst/>
          </a:prstGeom>
        </p:spPr>
        <p:txBody>
          <a:bodyPr wrap="none">
            <a:spAutoFit/>
          </a:bodyPr>
          <a:lstStyle/>
          <a:p>
            <a:pPr marL="381000" indent="-381000">
              <a:buClr>
                <a:srgbClr val="000090"/>
              </a:buClr>
              <a:defRPr/>
            </a:pPr>
            <a:r>
              <a:rPr lang="en-US" sz="2800" b="1" dirty="0" smtClean="0">
                <a:solidFill>
                  <a:srgbClr val="FF0000"/>
                </a:solidFill>
                <a:effectLst>
                  <a:outerShdw blurRad="38100" dist="38100" dir="2700000" algn="tl">
                    <a:srgbClr val="DDDDDD"/>
                  </a:outerShdw>
                </a:effectLst>
                <a:ea typeface="Arial" charset="0"/>
                <a:cs typeface="Arial" charset="0"/>
              </a:rPr>
              <a:t>Kendall/Dryden &amp; </a:t>
            </a:r>
            <a:r>
              <a:rPr lang="en-US" sz="2800" b="1" dirty="0" err="1" smtClean="0">
                <a:solidFill>
                  <a:srgbClr val="FF0000"/>
                </a:solidFill>
                <a:effectLst>
                  <a:outerShdw blurRad="38100" dist="38100" dir="2700000" algn="tl">
                    <a:srgbClr val="DDDDDD"/>
                  </a:outerShdw>
                </a:effectLst>
                <a:ea typeface="Arial" charset="0"/>
                <a:cs typeface="Arial" charset="0"/>
              </a:rPr>
              <a:t>Mardia</a:t>
            </a:r>
            <a:r>
              <a:rPr lang="en-US" sz="2800" b="1" dirty="0" smtClean="0">
                <a:solidFill>
                  <a:srgbClr val="FF0000"/>
                </a:solidFill>
                <a:effectLst>
                  <a:outerShdw blurRad="38100" dist="38100" dir="2700000" algn="tl">
                    <a:srgbClr val="DDDDDD"/>
                  </a:outerShdw>
                </a:effectLst>
                <a:ea typeface="Arial" charset="0"/>
                <a:cs typeface="Arial" charset="0"/>
              </a:rPr>
              <a:t>: </a:t>
            </a:r>
          </a:p>
          <a:p>
            <a:pPr marL="381000" indent="-381000">
              <a:buClr>
                <a:srgbClr val="000090"/>
              </a:buClr>
              <a:defRPr/>
            </a:pPr>
            <a:r>
              <a:rPr lang="en-US" sz="2000" b="1" dirty="0" smtClean="0">
                <a:solidFill>
                  <a:srgbClr val="000090"/>
                </a:solidFill>
              </a:rPr>
              <a:t>Shape </a:t>
            </a:r>
            <a:r>
              <a:rPr lang="en-US" sz="2000" b="1" dirty="0">
                <a:solidFill>
                  <a:srgbClr val="000090"/>
                </a:solidFill>
              </a:rPr>
              <a:t>is all the geometrical information that remains when location,</a:t>
            </a:r>
            <a:r>
              <a:rPr lang="en-US" sz="2000" b="1" dirty="0" smtClean="0">
                <a:solidFill>
                  <a:srgbClr val="000090"/>
                </a:solidFill>
              </a:rPr>
              <a:t> </a:t>
            </a:r>
          </a:p>
          <a:p>
            <a:pPr marL="381000" indent="-381000">
              <a:buClr>
                <a:srgbClr val="000090"/>
              </a:buClr>
              <a:defRPr/>
            </a:pPr>
            <a:r>
              <a:rPr lang="en-US" sz="2000" b="1" dirty="0" smtClean="0">
                <a:solidFill>
                  <a:srgbClr val="000090"/>
                </a:solidFill>
              </a:rPr>
              <a:t>scale </a:t>
            </a:r>
            <a:r>
              <a:rPr lang="en-US" sz="2000" b="1" dirty="0">
                <a:solidFill>
                  <a:srgbClr val="000090"/>
                </a:solidFill>
              </a:rPr>
              <a:t>and rotational effects are filtered out from an object.</a:t>
            </a:r>
            <a:r>
              <a:rPr lang="en-US" sz="2000" b="1" dirty="0" smtClean="0">
                <a:solidFill>
                  <a:srgbClr val="000090"/>
                </a:solidFill>
                <a:effectLst>
                  <a:outerShdw blurRad="38100" dist="38100" dir="2700000" algn="tl">
                    <a:srgbClr val="DDDDDD"/>
                  </a:outerShdw>
                </a:effectLst>
                <a:ea typeface="Arial" charset="0"/>
                <a:cs typeface="Arial" charset="0"/>
              </a:rPr>
              <a:t> </a:t>
            </a:r>
            <a:endParaRPr lang="en-US" sz="2000" b="1" dirty="0">
              <a:solidFill>
                <a:srgbClr val="000090"/>
              </a:solidFill>
              <a:effectLst>
                <a:outerShdw blurRad="38100" dist="38100" dir="2700000" algn="tl">
                  <a:srgbClr val="DDDDDD"/>
                </a:outerShdw>
              </a:effectLst>
              <a:ea typeface="Arial" charset="0"/>
              <a:cs typeface="Arial" charset="0"/>
            </a:endParaRPr>
          </a:p>
        </p:txBody>
      </p:sp>
      <p:pic>
        <p:nvPicPr>
          <p:cNvPr id="4" name="Picture 3"/>
          <p:cNvPicPr>
            <a:picLocks noChangeAspect="1"/>
          </p:cNvPicPr>
          <p:nvPr/>
        </p:nvPicPr>
        <p:blipFill>
          <a:blip r:embed="rId2"/>
          <a:stretch>
            <a:fillRect/>
          </a:stretch>
        </p:blipFill>
        <p:spPr>
          <a:xfrm>
            <a:off x="0" y="2971800"/>
            <a:ext cx="5486400" cy="3352800"/>
          </a:xfrm>
          <a:prstGeom prst="rect">
            <a:avLst/>
          </a:prstGeom>
        </p:spPr>
      </p:pic>
      <p:pic>
        <p:nvPicPr>
          <p:cNvPr id="5" name="Picture 4"/>
          <p:cNvPicPr>
            <a:picLocks noChangeAspect="1"/>
          </p:cNvPicPr>
          <p:nvPr/>
        </p:nvPicPr>
        <p:blipFill>
          <a:blip r:embed="rId3"/>
          <a:stretch>
            <a:fillRect/>
          </a:stretch>
        </p:blipFill>
        <p:spPr>
          <a:xfrm>
            <a:off x="5638800" y="2971800"/>
            <a:ext cx="3150098" cy="2978150"/>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16738" name="Object 2"/>
          <p:cNvGraphicFramePr>
            <a:graphicFrameLocks noChangeAspect="1"/>
          </p:cNvGraphicFramePr>
          <p:nvPr>
            <p:ph sz="half" idx="1"/>
          </p:nvPr>
        </p:nvGraphicFramePr>
        <p:xfrm>
          <a:off x="609600" y="4419600"/>
          <a:ext cx="4419600" cy="533400"/>
        </p:xfrm>
        <a:graphic>
          <a:graphicData uri="http://schemas.openxmlformats.org/presentationml/2006/ole">
            <p:oleObj spid="_x0000_s267266" name="Equation" r:id="rId3" imgW="2590560" imgH="241200" progId="Equation.3">
              <p:embed/>
            </p:oleObj>
          </a:graphicData>
        </a:graphic>
      </p:graphicFrame>
      <p:graphicFrame>
        <p:nvGraphicFramePr>
          <p:cNvPr id="116739" name="Object 3"/>
          <p:cNvGraphicFramePr>
            <a:graphicFrameLocks noChangeAspect="1"/>
          </p:cNvGraphicFramePr>
          <p:nvPr>
            <p:ph sz="half" idx="2"/>
          </p:nvPr>
        </p:nvGraphicFramePr>
        <p:xfrm>
          <a:off x="5943600" y="4191000"/>
          <a:ext cx="2057400" cy="838200"/>
        </p:xfrm>
        <a:graphic>
          <a:graphicData uri="http://schemas.openxmlformats.org/presentationml/2006/ole">
            <p:oleObj spid="_x0000_s267267" name="Equation" r:id="rId4" imgW="1054080" imgH="431640" progId="Equation.3">
              <p:embed/>
            </p:oleObj>
          </a:graphicData>
        </a:graphic>
      </p:graphicFrame>
      <p:pic>
        <p:nvPicPr>
          <p:cNvPr id="116741" name="Picture 15" descr="medial_atom"/>
          <p:cNvPicPr>
            <a:picLocks noChangeAspect="1" noChangeArrowheads="1"/>
          </p:cNvPicPr>
          <p:nvPr/>
        </p:nvPicPr>
        <p:blipFill>
          <a:blip r:embed="rId5"/>
          <a:srcRect l="1311" r="786"/>
          <a:stretch>
            <a:fillRect/>
          </a:stretch>
        </p:blipFill>
        <p:spPr bwMode="auto">
          <a:xfrm>
            <a:off x="6400800" y="1676400"/>
            <a:ext cx="1511300" cy="2362200"/>
          </a:xfrm>
          <a:prstGeom prst="rect">
            <a:avLst/>
          </a:prstGeom>
          <a:noFill/>
          <a:ln w="9525">
            <a:noFill/>
            <a:miter lim="800000"/>
            <a:headEnd/>
            <a:tailEnd/>
          </a:ln>
        </p:spPr>
      </p:pic>
      <p:pic>
        <p:nvPicPr>
          <p:cNvPr id="116742" name="Picture 17" descr="hippoCampSketch"/>
          <p:cNvPicPr>
            <a:picLocks noChangeAspect="1" noChangeArrowheads="1"/>
          </p:cNvPicPr>
          <p:nvPr/>
        </p:nvPicPr>
        <p:blipFill>
          <a:blip r:embed="rId6"/>
          <a:srcRect/>
          <a:stretch>
            <a:fillRect/>
          </a:stretch>
        </p:blipFill>
        <p:spPr bwMode="auto">
          <a:xfrm>
            <a:off x="4495800" y="1676400"/>
            <a:ext cx="1428750" cy="2438400"/>
          </a:xfrm>
          <a:prstGeom prst="rect">
            <a:avLst/>
          </a:prstGeom>
          <a:noFill/>
          <a:ln w="9525">
            <a:noFill/>
            <a:miter lim="800000"/>
            <a:headEnd/>
            <a:tailEnd/>
          </a:ln>
        </p:spPr>
      </p:pic>
      <p:pic>
        <p:nvPicPr>
          <p:cNvPr id="447508" name="Picture 20" descr="PCA_shape_space_hippo_s"/>
          <p:cNvPicPr>
            <a:picLocks noChangeAspect="1" noChangeArrowheads="1"/>
          </p:cNvPicPr>
          <p:nvPr/>
        </p:nvPicPr>
        <p:blipFill>
          <a:blip r:embed="rId7"/>
          <a:srcRect/>
          <a:stretch>
            <a:fillRect/>
          </a:stretch>
        </p:blipFill>
        <p:spPr bwMode="auto">
          <a:xfrm>
            <a:off x="228600" y="5029200"/>
            <a:ext cx="8790214" cy="1295400"/>
          </a:xfrm>
          <a:prstGeom prst="rect">
            <a:avLst/>
          </a:prstGeom>
          <a:noFill/>
          <a:ln w="9525">
            <a:noFill/>
            <a:miter lim="800000"/>
            <a:headEnd/>
            <a:tailEnd/>
          </a:ln>
        </p:spPr>
      </p:pic>
      <p:pic>
        <p:nvPicPr>
          <p:cNvPr id="116744" name="Picture 4"/>
          <p:cNvPicPr>
            <a:picLocks noChangeAspect="1" noChangeArrowheads="1"/>
          </p:cNvPicPr>
          <p:nvPr/>
        </p:nvPicPr>
        <p:blipFill>
          <a:blip r:embed="rId8"/>
          <a:srcRect/>
          <a:stretch>
            <a:fillRect/>
          </a:stretch>
        </p:blipFill>
        <p:spPr bwMode="auto">
          <a:xfrm>
            <a:off x="762000" y="1752600"/>
            <a:ext cx="1393825" cy="2286000"/>
          </a:xfrm>
          <a:prstGeom prst="rect">
            <a:avLst/>
          </a:prstGeom>
          <a:noFill/>
          <a:ln w="9525">
            <a:noFill/>
            <a:miter lim="800000"/>
            <a:headEnd/>
            <a:tailEnd/>
          </a:ln>
        </p:spPr>
      </p:pic>
      <p:pic>
        <p:nvPicPr>
          <p:cNvPr id="9" name="Picture 15" descr="NAMIC06_l_vox"/>
          <p:cNvPicPr>
            <a:picLocks noChangeAspect="1" noChangeArrowheads="1"/>
          </p:cNvPicPr>
          <p:nvPr/>
        </p:nvPicPr>
        <p:blipFill>
          <a:blip r:embed="rId9"/>
          <a:srcRect l="40881" t="7103" r="20531" b="39075"/>
          <a:stretch>
            <a:fillRect/>
          </a:stretch>
        </p:blipFill>
        <p:spPr bwMode="auto">
          <a:xfrm>
            <a:off x="2514600" y="1676400"/>
            <a:ext cx="1371600" cy="2286000"/>
          </a:xfrm>
          <a:prstGeom prst="rect">
            <a:avLst/>
          </a:prstGeom>
          <a:noFill/>
          <a:ln w="9525">
            <a:noFill/>
            <a:miter lim="800000"/>
            <a:headEnd/>
            <a:tailEnd/>
          </a:ln>
          <a:scene3d>
            <a:camera prst="orthographicFront">
              <a:rot lat="21299999" lon="11399976" rev="0"/>
            </a:camera>
            <a:lightRig rig="threePt" dir="t"/>
          </a:scene3d>
        </p:spPr>
      </p:pic>
      <p:sp>
        <p:nvSpPr>
          <p:cNvPr id="10" name="TextBox 9"/>
          <p:cNvSpPr txBox="1"/>
          <p:nvPr/>
        </p:nvSpPr>
        <p:spPr>
          <a:xfrm>
            <a:off x="2590800" y="914400"/>
            <a:ext cx="4562868" cy="584776"/>
          </a:xfrm>
          <a:prstGeom prst="rect">
            <a:avLst/>
          </a:prstGeom>
          <a:noFill/>
        </p:spPr>
        <p:txBody>
          <a:bodyPr wrap="none" rtlCol="0">
            <a:spAutoFit/>
          </a:bodyPr>
          <a:lstStyle/>
          <a:p>
            <a:r>
              <a:rPr lang="en-US" sz="3200" b="1" dirty="0" smtClean="0">
                <a:solidFill>
                  <a:srgbClr val="000090"/>
                </a:solidFill>
                <a:ea typeface="ＭＳ Ｐゴシック" charset="-128"/>
                <a:cs typeface="ＭＳ Ｐゴシック" charset="-128"/>
              </a:rPr>
              <a:t>Medial Representation</a:t>
            </a:r>
            <a:endParaRPr lang="en-US" sz="3200" b="1" dirty="0">
              <a:solidFill>
                <a:srgbClr val="00009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47508"/>
                                        </p:tgtEl>
                                        <p:attrNameLst>
                                          <p:attrName>style.visibility</p:attrName>
                                        </p:attrNameLst>
                                      </p:cBhvr>
                                      <p:to>
                                        <p:strVal val="visible"/>
                                      </p:to>
                                    </p:set>
                                    <p:animEffect transition="in" filter="checkerboard(across)">
                                      <p:cBhvr>
                                        <p:cTn id="7" dur="500"/>
                                        <p:tgtEl>
                                          <p:spTgt spid="44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57200" y="2209800"/>
            <a:ext cx="7924800" cy="531813"/>
          </a:xfrm>
        </p:spPr>
        <p:txBody>
          <a:bodyPr/>
          <a:lstStyle/>
          <a:p>
            <a:pPr marL="381000" indent="-381000">
              <a:defRPr/>
            </a:pPr>
            <a:r>
              <a:rPr lang="en-US" sz="2800" dirty="0" smtClean="0">
                <a:solidFill>
                  <a:srgbClr val="FF0000"/>
                </a:solidFill>
                <a:effectLst>
                  <a:outerShdw blurRad="38100" dist="38100" dir="2700000" algn="tl">
                    <a:srgbClr val="DDDDDD"/>
                  </a:outerShdw>
                </a:effectLst>
                <a:latin typeface="Arial" charset="0"/>
                <a:ea typeface="Arial" charset="0"/>
                <a:cs typeface="Arial" charset="0"/>
              </a:rPr>
              <a:t>                 </a:t>
            </a:r>
            <a:endParaRPr lang="en-US" sz="2800" dirty="0" smtClean="0">
              <a:solidFill>
                <a:srgbClr val="000090"/>
              </a:solidFill>
              <a:effectLst>
                <a:outerShdw blurRad="38100" dist="38100" dir="2700000" algn="tl">
                  <a:srgbClr val="DDDDDD"/>
                </a:outerShdw>
              </a:effectLst>
              <a:ea typeface="ＭＳ Ｐゴシック" charset="-128"/>
              <a:cs typeface="ＭＳ Ｐゴシック" charset="-128"/>
            </a:endParaRPr>
          </a:p>
        </p:txBody>
      </p:sp>
      <p:cxnSp>
        <p:nvCxnSpPr>
          <p:cNvPr id="23555" name="AutoShape 17"/>
          <p:cNvCxnSpPr>
            <a:cxnSpLocks noChangeShapeType="1"/>
          </p:cNvCxnSpPr>
          <p:nvPr/>
        </p:nvCxnSpPr>
        <p:spPr bwMode="auto">
          <a:xfrm>
            <a:off x="3124200" y="4724400"/>
            <a:ext cx="1588" cy="1588"/>
          </a:xfrm>
          <a:prstGeom prst="bentConnector3">
            <a:avLst>
              <a:gd name="adj1" fmla="val 14400005"/>
            </a:avLst>
          </a:prstGeom>
          <a:noFill/>
          <a:ln w="12700" cap="sq">
            <a:solidFill>
              <a:schemeClr val="tx1"/>
            </a:solidFill>
            <a:miter lim="800000"/>
            <a:headEnd type="none" w="sm" len="sm"/>
            <a:tailEnd type="triangle" w="sm" len="sm"/>
          </a:ln>
        </p:spPr>
      </p:cxnSp>
      <p:sp>
        <p:nvSpPr>
          <p:cNvPr id="5" name="TextBox 4"/>
          <p:cNvSpPr txBox="1"/>
          <p:nvPr/>
        </p:nvSpPr>
        <p:spPr>
          <a:xfrm>
            <a:off x="457200" y="2590800"/>
            <a:ext cx="8521909" cy="2893100"/>
          </a:xfrm>
          <a:prstGeom prst="rect">
            <a:avLst/>
          </a:prstGeom>
          <a:noFill/>
        </p:spPr>
        <p:txBody>
          <a:bodyPr wrap="none" rtlCol="0">
            <a:spAutoFit/>
          </a:bodyPr>
          <a:lstStyle/>
          <a:p>
            <a:r>
              <a:rPr lang="en-US" sz="2400" b="1" dirty="0">
                <a:solidFill>
                  <a:srgbClr val="FF0000"/>
                </a:solidFill>
              </a:rPr>
              <a:t>Imaging</a:t>
            </a:r>
            <a:r>
              <a:rPr lang="en-US" sz="2400" b="1" dirty="0" smtClean="0">
                <a:solidFill>
                  <a:srgbClr val="FF0000"/>
                </a:solidFill>
              </a:rPr>
              <a:t> Science </a:t>
            </a:r>
          </a:p>
          <a:p>
            <a:r>
              <a:rPr lang="en-US" sz="2000" b="1" dirty="0" smtClean="0">
                <a:solidFill>
                  <a:srgbClr val="000090"/>
                </a:solidFill>
              </a:rPr>
              <a:t>is </a:t>
            </a:r>
            <a:r>
              <a:rPr lang="en-US" sz="2000" b="1" dirty="0">
                <a:solidFill>
                  <a:srgbClr val="000090"/>
                </a:solidFill>
              </a:rPr>
              <a:t>a multidisciplinary field concerned with the</a:t>
            </a:r>
            <a:r>
              <a:rPr lang="en-US" sz="2000" b="1" dirty="0" smtClean="0">
                <a:solidFill>
                  <a:srgbClr val="000090"/>
                </a:solidFill>
              </a:rPr>
              <a:t> generation</a:t>
            </a:r>
            <a:r>
              <a:rPr lang="en-US" sz="2000" b="1" dirty="0">
                <a:solidFill>
                  <a:srgbClr val="000090"/>
                </a:solidFill>
              </a:rPr>
              <a:t>,</a:t>
            </a:r>
            <a:r>
              <a:rPr lang="en-US" sz="2000" b="1" dirty="0" smtClean="0">
                <a:solidFill>
                  <a:srgbClr val="000090"/>
                </a:solidFill>
              </a:rPr>
              <a:t> collection</a:t>
            </a:r>
            <a:r>
              <a:rPr lang="en-US" sz="2000" b="1" dirty="0">
                <a:solidFill>
                  <a:srgbClr val="000090"/>
                </a:solidFill>
              </a:rPr>
              <a:t>,</a:t>
            </a:r>
            <a:r>
              <a:rPr lang="en-US" sz="2000" b="1" dirty="0" smtClean="0">
                <a:solidFill>
                  <a:srgbClr val="000090"/>
                </a:solidFill>
              </a:rPr>
              <a:t> </a:t>
            </a:r>
          </a:p>
          <a:p>
            <a:r>
              <a:rPr lang="en-US" sz="2000" b="1" dirty="0" smtClean="0">
                <a:solidFill>
                  <a:srgbClr val="000090"/>
                </a:solidFill>
              </a:rPr>
              <a:t>duplication</a:t>
            </a:r>
            <a:r>
              <a:rPr lang="en-US" sz="2000" b="1" dirty="0">
                <a:solidFill>
                  <a:srgbClr val="000090"/>
                </a:solidFill>
              </a:rPr>
              <a:t>, analysis, modification, and </a:t>
            </a:r>
            <a:r>
              <a:rPr lang="en-US" sz="2000" b="1" dirty="0" smtClean="0">
                <a:solidFill>
                  <a:srgbClr val="000090"/>
                </a:solidFill>
              </a:rPr>
              <a:t>visualization of images. </a:t>
            </a:r>
          </a:p>
          <a:p>
            <a:endParaRPr lang="en-US" sz="2000" b="1" dirty="0" smtClean="0">
              <a:solidFill>
                <a:srgbClr val="000090"/>
              </a:solidFill>
            </a:endParaRPr>
          </a:p>
          <a:p>
            <a:r>
              <a:rPr lang="en-US" sz="2000" b="1" dirty="0" smtClean="0">
                <a:solidFill>
                  <a:srgbClr val="000090"/>
                </a:solidFill>
              </a:rPr>
              <a:t>As an evolving field, it includes research and researchers from </a:t>
            </a:r>
          </a:p>
          <a:p>
            <a:endParaRPr lang="en-US" sz="2000" b="1" dirty="0" smtClean="0">
              <a:solidFill>
                <a:srgbClr val="000090"/>
              </a:solidFill>
            </a:endParaRPr>
          </a:p>
          <a:p>
            <a:r>
              <a:rPr lang="en-US" sz="2000" b="1" dirty="0" smtClean="0">
                <a:solidFill>
                  <a:srgbClr val="FF0000"/>
                </a:solidFill>
              </a:rPr>
              <a:t>Physics, Mathematics, Statistics, Electrical Engineering, Computer</a:t>
            </a:r>
          </a:p>
          <a:p>
            <a:r>
              <a:rPr lang="en-US" sz="2000" b="1" dirty="0" smtClean="0">
                <a:solidFill>
                  <a:srgbClr val="FF0000"/>
                </a:solidFill>
              </a:rPr>
              <a:t>Vision, Computer Science and Perceptual Psychology. </a:t>
            </a:r>
          </a:p>
          <a:p>
            <a:endParaRPr lang="en-US" b="1" dirty="0" smtClean="0">
              <a:solidFill>
                <a:srgbClr val="000090"/>
              </a:solidFill>
            </a:endParaRPr>
          </a:p>
        </p:txBody>
      </p:sp>
      <p:sp>
        <p:nvSpPr>
          <p:cNvPr id="7" name="TextBox 6"/>
          <p:cNvSpPr txBox="1"/>
          <p:nvPr/>
        </p:nvSpPr>
        <p:spPr>
          <a:xfrm>
            <a:off x="533400" y="1600200"/>
            <a:ext cx="5791820" cy="830997"/>
          </a:xfrm>
          <a:prstGeom prst="rect">
            <a:avLst/>
          </a:prstGeom>
          <a:noFill/>
        </p:spPr>
        <p:txBody>
          <a:bodyPr wrap="none" rtlCol="0">
            <a:spAutoFit/>
          </a:bodyPr>
          <a:lstStyle/>
          <a:p>
            <a:r>
              <a:rPr lang="en-US" sz="2400" b="1" dirty="0">
                <a:solidFill>
                  <a:srgbClr val="008000"/>
                </a:solidFill>
              </a:rPr>
              <a:t>Imaging</a:t>
            </a:r>
            <a:r>
              <a:rPr lang="en-US" sz="2400" b="1" dirty="0" smtClean="0">
                <a:solidFill>
                  <a:srgbClr val="008000"/>
                </a:solidFill>
              </a:rPr>
              <a:t> Science</a:t>
            </a:r>
          </a:p>
          <a:p>
            <a:r>
              <a:rPr lang="en-US" sz="2400" b="1" dirty="0" smtClean="0">
                <a:solidFill>
                  <a:srgbClr val="008000"/>
                </a:solidFill>
              </a:rPr>
              <a:t>From </a:t>
            </a:r>
            <a:r>
              <a:rPr lang="en-US" sz="2400" b="1" dirty="0">
                <a:solidFill>
                  <a:srgbClr val="008000"/>
                </a:solidFill>
              </a:rPr>
              <a:t>Wikipedia, the free encyclopedia</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a:srcRect/>
          <a:stretch>
            <a:fillRect/>
          </a:stretch>
        </p:blipFill>
        <p:spPr bwMode="auto">
          <a:xfrm>
            <a:off x="2667000" y="1676400"/>
            <a:ext cx="2590800" cy="2590800"/>
          </a:xfrm>
          <a:prstGeom prst="rect">
            <a:avLst/>
          </a:prstGeom>
          <a:noFill/>
          <a:ln w="9525">
            <a:noFill/>
            <a:miter lim="800000"/>
            <a:headEnd/>
            <a:tailEnd/>
          </a:ln>
          <a:effectLst/>
        </p:spPr>
      </p:pic>
      <p:pic>
        <p:nvPicPr>
          <p:cNvPr id="11" name="Picture 5"/>
          <p:cNvPicPr>
            <a:picLocks noChangeAspect="1" noChangeArrowheads="1"/>
          </p:cNvPicPr>
          <p:nvPr/>
        </p:nvPicPr>
        <p:blipFill>
          <a:blip r:embed="rId3"/>
          <a:srcRect/>
          <a:stretch>
            <a:fillRect/>
          </a:stretch>
        </p:blipFill>
        <p:spPr bwMode="auto">
          <a:xfrm>
            <a:off x="5334000" y="1676400"/>
            <a:ext cx="3657600" cy="2590800"/>
          </a:xfrm>
          <a:prstGeom prst="rect">
            <a:avLst/>
          </a:prstGeom>
          <a:noFill/>
          <a:ln w="9525">
            <a:noFill/>
            <a:miter lim="800000"/>
            <a:headEnd/>
            <a:tailEnd/>
          </a:ln>
          <a:effectLst/>
        </p:spPr>
      </p:pic>
      <p:pic>
        <p:nvPicPr>
          <p:cNvPr id="12" name="Picture 8"/>
          <p:cNvPicPr>
            <a:picLocks noChangeAspect="1" noChangeArrowheads="1"/>
          </p:cNvPicPr>
          <p:nvPr/>
        </p:nvPicPr>
        <p:blipFill>
          <a:blip r:embed="rId4"/>
          <a:srcRect/>
          <a:stretch>
            <a:fillRect/>
          </a:stretch>
        </p:blipFill>
        <p:spPr bwMode="auto">
          <a:xfrm>
            <a:off x="0" y="4343400"/>
            <a:ext cx="9144000" cy="2514600"/>
          </a:xfrm>
          <a:prstGeom prst="rect">
            <a:avLst/>
          </a:prstGeom>
          <a:noFill/>
          <a:ln w="9525">
            <a:noFill/>
            <a:miter lim="800000"/>
            <a:headEnd/>
            <a:tailEnd/>
          </a:ln>
          <a:effectLst/>
        </p:spPr>
      </p:pic>
      <p:pic>
        <p:nvPicPr>
          <p:cNvPr id="13" name="Rectangle 7171"/>
          <p:cNvPicPr>
            <a:picLocks noChangeAspect="1" noChangeArrowheads="1"/>
          </p:cNvPicPr>
          <p:nvPr/>
        </p:nvPicPr>
        <p:blipFill>
          <a:blip r:embed="rId5"/>
          <a:srcRect l="7069" t="8728" r="9081" b="11029"/>
          <a:stretch>
            <a:fillRect/>
          </a:stretch>
        </p:blipFill>
        <p:spPr bwMode="auto">
          <a:xfrm>
            <a:off x="0" y="1659904"/>
            <a:ext cx="2438400" cy="26834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3" descr="aseg"/>
          <p:cNvPicPr preferRelativeResize="0">
            <a:picLocks noChangeAspect="1" noChangeArrowheads="1"/>
          </p:cNvPicPr>
          <p:nvPr/>
        </p:nvPicPr>
        <p:blipFill>
          <a:blip r:embed="rId3"/>
          <a:srcRect l="17949" t="16049" r="19231" b="25995"/>
          <a:stretch>
            <a:fillRect/>
          </a:stretch>
        </p:blipFill>
        <p:spPr bwMode="auto">
          <a:xfrm>
            <a:off x="6400800" y="1600200"/>
            <a:ext cx="1909397" cy="1828800"/>
          </a:xfrm>
          <a:prstGeom prst="rect">
            <a:avLst/>
          </a:prstGeom>
          <a:noFill/>
          <a:ln w="9525">
            <a:noFill/>
            <a:miter lim="800000"/>
            <a:headEnd/>
            <a:tailEnd/>
          </a:ln>
        </p:spPr>
      </p:pic>
      <p:pic>
        <p:nvPicPr>
          <p:cNvPr id="6" name="Picture 4" descr="lh"/>
          <p:cNvPicPr>
            <a:picLocks noChangeAspect="1" noChangeArrowheads="1"/>
          </p:cNvPicPr>
          <p:nvPr/>
        </p:nvPicPr>
        <p:blipFill>
          <a:blip r:embed="rId4"/>
          <a:srcRect/>
          <a:stretch>
            <a:fillRect/>
          </a:stretch>
        </p:blipFill>
        <p:spPr bwMode="auto">
          <a:xfrm>
            <a:off x="304799" y="1600200"/>
            <a:ext cx="2689615" cy="1828800"/>
          </a:xfrm>
          <a:prstGeom prst="rect">
            <a:avLst/>
          </a:prstGeom>
          <a:noFill/>
          <a:ln w="9525">
            <a:noFill/>
            <a:miter lim="800000"/>
            <a:headEnd/>
            <a:tailEnd/>
          </a:ln>
        </p:spPr>
      </p:pic>
      <p:graphicFrame>
        <p:nvGraphicFramePr>
          <p:cNvPr id="7" name="Object 5"/>
          <p:cNvGraphicFramePr>
            <a:graphicFrameLocks noChangeAspect="1"/>
          </p:cNvGraphicFramePr>
          <p:nvPr>
            <p:ph idx="1"/>
          </p:nvPr>
        </p:nvGraphicFramePr>
        <p:xfrm>
          <a:off x="381000" y="4038600"/>
          <a:ext cx="2667000" cy="1981200"/>
        </p:xfrm>
        <a:graphic>
          <a:graphicData uri="http://schemas.openxmlformats.org/presentationml/2006/ole">
            <p:oleObj spid="_x0000_s269314" name="Image" r:id="rId5" imgW="6518885" imgH="6518885" progId="Photoshop.Image.4">
              <p:embed/>
            </p:oleObj>
          </a:graphicData>
        </a:graphic>
      </p:graphicFrame>
      <p:pic>
        <p:nvPicPr>
          <p:cNvPr id="8" name="Picture 6" descr="activity-sphere-reg"/>
          <p:cNvPicPr>
            <a:picLocks noChangeAspect="1" noChangeArrowheads="1"/>
          </p:cNvPicPr>
          <p:nvPr/>
        </p:nvPicPr>
        <p:blipFill>
          <a:blip r:embed="rId6"/>
          <a:srcRect/>
          <a:stretch>
            <a:fillRect/>
          </a:stretch>
        </p:blipFill>
        <p:spPr bwMode="auto">
          <a:xfrm>
            <a:off x="3581400" y="4038600"/>
            <a:ext cx="1981200" cy="1977448"/>
          </a:xfrm>
          <a:prstGeom prst="rect">
            <a:avLst/>
          </a:prstGeom>
          <a:noFill/>
          <a:ln w="9525">
            <a:noFill/>
            <a:miter lim="800000"/>
            <a:headEnd/>
            <a:tailEnd/>
          </a:ln>
        </p:spPr>
      </p:pic>
      <p:pic>
        <p:nvPicPr>
          <p:cNvPr id="11" name="Picture 7" descr="cx2d-inflated-activity"/>
          <p:cNvPicPr>
            <a:picLocks noChangeAspect="1" noChangeArrowheads="1"/>
          </p:cNvPicPr>
          <p:nvPr/>
        </p:nvPicPr>
        <p:blipFill>
          <a:blip r:embed="rId7"/>
          <a:srcRect/>
          <a:stretch>
            <a:fillRect/>
          </a:stretch>
        </p:blipFill>
        <p:spPr bwMode="auto">
          <a:xfrm>
            <a:off x="3276600" y="1600200"/>
            <a:ext cx="2667000" cy="1828800"/>
          </a:xfrm>
          <a:prstGeom prst="rect">
            <a:avLst/>
          </a:prstGeom>
          <a:noFill/>
          <a:ln w="9525">
            <a:noFill/>
            <a:miter lim="800000"/>
            <a:headEnd/>
            <a:tailEnd/>
          </a:ln>
        </p:spPr>
      </p:pic>
      <p:pic>
        <p:nvPicPr>
          <p:cNvPr id="12" name="Picture 14" descr="bert"/>
          <p:cNvPicPr>
            <a:picLocks noChangeAspect="1" noChangeArrowheads="1"/>
          </p:cNvPicPr>
          <p:nvPr/>
        </p:nvPicPr>
        <p:blipFill>
          <a:blip r:embed="rId8"/>
          <a:srcRect l="22307" t="20518" r="22308" b="29297"/>
          <a:stretch>
            <a:fillRect/>
          </a:stretch>
        </p:blipFill>
        <p:spPr bwMode="auto">
          <a:xfrm>
            <a:off x="6400800" y="4038600"/>
            <a:ext cx="1905000" cy="1885950"/>
          </a:xfrm>
          <a:prstGeom prst="rect">
            <a:avLst/>
          </a:prstGeom>
          <a:noFill/>
          <a:ln w="9525">
            <a:noFill/>
            <a:miter lim="800000"/>
            <a:headEnd/>
            <a:tailEnd/>
          </a:ln>
        </p:spPr>
      </p:pic>
      <p:sp>
        <p:nvSpPr>
          <p:cNvPr id="13" name="Text Box 8"/>
          <p:cNvSpPr txBox="1">
            <a:spLocks noChangeArrowheads="1"/>
          </p:cNvSpPr>
          <p:nvPr/>
        </p:nvSpPr>
        <p:spPr bwMode="auto">
          <a:xfrm>
            <a:off x="381000" y="3352800"/>
            <a:ext cx="2584512" cy="646331"/>
          </a:xfrm>
          <a:prstGeom prst="rect">
            <a:avLst/>
          </a:prstGeom>
          <a:noFill/>
          <a:ln w="9525">
            <a:noFill/>
            <a:miter lim="800000"/>
            <a:headEnd/>
            <a:tailEnd/>
          </a:ln>
        </p:spPr>
        <p:txBody>
          <a:bodyPr wrap="none">
            <a:prstTxWarp prst="textNoShape">
              <a:avLst/>
            </a:prstTxWarp>
            <a:spAutoFit/>
          </a:bodyPr>
          <a:lstStyle/>
          <a:p>
            <a:r>
              <a:rPr lang="en-US" sz="1800" dirty="0">
                <a:solidFill>
                  <a:srgbClr val="000090"/>
                </a:solidFill>
              </a:rPr>
              <a:t>Cortical Reconstruction</a:t>
            </a:r>
          </a:p>
          <a:p>
            <a:r>
              <a:rPr lang="en-US" sz="1800" dirty="0">
                <a:solidFill>
                  <a:srgbClr val="000090"/>
                </a:solidFill>
              </a:rPr>
              <a:t>and Automatic Labeling</a:t>
            </a:r>
          </a:p>
        </p:txBody>
      </p:sp>
      <p:sp>
        <p:nvSpPr>
          <p:cNvPr id="14" name="Text Box 9"/>
          <p:cNvSpPr txBox="1">
            <a:spLocks noChangeArrowheads="1"/>
          </p:cNvSpPr>
          <p:nvPr/>
        </p:nvSpPr>
        <p:spPr bwMode="auto">
          <a:xfrm>
            <a:off x="3295850" y="3352800"/>
            <a:ext cx="2571550" cy="646331"/>
          </a:xfrm>
          <a:prstGeom prst="rect">
            <a:avLst/>
          </a:prstGeom>
          <a:noFill/>
          <a:ln w="9525">
            <a:noFill/>
            <a:miter lim="800000"/>
            <a:headEnd/>
            <a:tailEnd/>
          </a:ln>
        </p:spPr>
        <p:txBody>
          <a:bodyPr wrap="none">
            <a:prstTxWarp prst="textNoShape">
              <a:avLst/>
            </a:prstTxWarp>
            <a:spAutoFit/>
          </a:bodyPr>
          <a:lstStyle/>
          <a:p>
            <a:r>
              <a:rPr lang="en-US" sz="1800" dirty="0">
                <a:solidFill>
                  <a:srgbClr val="000090"/>
                </a:solidFill>
              </a:rPr>
              <a:t>Inflation and Functional</a:t>
            </a:r>
          </a:p>
          <a:p>
            <a:r>
              <a:rPr lang="en-US" sz="1800" dirty="0">
                <a:solidFill>
                  <a:srgbClr val="000090"/>
                </a:solidFill>
              </a:rPr>
              <a:t>Mapping</a:t>
            </a:r>
          </a:p>
        </p:txBody>
      </p:sp>
      <p:sp>
        <p:nvSpPr>
          <p:cNvPr id="15" name="Text Box 10"/>
          <p:cNvSpPr txBox="1">
            <a:spLocks noChangeArrowheads="1"/>
          </p:cNvSpPr>
          <p:nvPr/>
        </p:nvSpPr>
        <p:spPr bwMode="auto">
          <a:xfrm>
            <a:off x="571500" y="6019800"/>
            <a:ext cx="2058038"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000090"/>
                </a:solidFill>
              </a:rPr>
              <a:t>Surface Flattening</a:t>
            </a:r>
          </a:p>
        </p:txBody>
      </p:sp>
      <p:sp>
        <p:nvSpPr>
          <p:cNvPr id="16" name="Text Box 11"/>
          <p:cNvSpPr txBox="1">
            <a:spLocks noChangeArrowheads="1"/>
          </p:cNvSpPr>
          <p:nvPr/>
        </p:nvSpPr>
        <p:spPr bwMode="auto">
          <a:xfrm>
            <a:off x="3124200" y="5911850"/>
            <a:ext cx="2956208" cy="646331"/>
          </a:xfrm>
          <a:prstGeom prst="rect">
            <a:avLst/>
          </a:prstGeom>
          <a:noFill/>
          <a:ln w="9525">
            <a:noFill/>
            <a:miter lim="800000"/>
            <a:headEnd/>
            <a:tailEnd/>
          </a:ln>
        </p:spPr>
        <p:txBody>
          <a:bodyPr wrap="none">
            <a:prstTxWarp prst="textNoShape">
              <a:avLst/>
            </a:prstTxWarp>
            <a:spAutoFit/>
          </a:bodyPr>
          <a:lstStyle/>
          <a:p>
            <a:r>
              <a:rPr lang="en-US" sz="1800" dirty="0">
                <a:solidFill>
                  <a:srgbClr val="000090"/>
                </a:solidFill>
              </a:rPr>
              <a:t>Surface-based </a:t>
            </a:r>
            <a:r>
              <a:rPr lang="en-US" sz="1800" dirty="0" err="1">
                <a:solidFill>
                  <a:srgbClr val="000090"/>
                </a:solidFill>
              </a:rPr>
              <a:t>Intersubject</a:t>
            </a:r>
            <a:endParaRPr lang="en-US" sz="1800" dirty="0">
              <a:solidFill>
                <a:srgbClr val="000090"/>
              </a:solidFill>
            </a:endParaRPr>
          </a:p>
          <a:p>
            <a:r>
              <a:rPr lang="en-US" sz="1800" dirty="0">
                <a:solidFill>
                  <a:srgbClr val="000090"/>
                </a:solidFill>
              </a:rPr>
              <a:t>Alignment and Statistics</a:t>
            </a:r>
          </a:p>
        </p:txBody>
      </p:sp>
      <p:sp>
        <p:nvSpPr>
          <p:cNvPr id="17" name="Text Box 12"/>
          <p:cNvSpPr txBox="1">
            <a:spLocks noChangeArrowheads="1"/>
          </p:cNvSpPr>
          <p:nvPr/>
        </p:nvSpPr>
        <p:spPr bwMode="auto">
          <a:xfrm>
            <a:off x="6134100" y="3352800"/>
            <a:ext cx="2429847" cy="646331"/>
          </a:xfrm>
          <a:prstGeom prst="rect">
            <a:avLst/>
          </a:prstGeom>
          <a:noFill/>
          <a:ln w="9525">
            <a:noFill/>
            <a:miter lim="800000"/>
            <a:headEnd/>
            <a:tailEnd/>
          </a:ln>
        </p:spPr>
        <p:txBody>
          <a:bodyPr wrap="none">
            <a:prstTxWarp prst="textNoShape">
              <a:avLst/>
            </a:prstTxWarp>
            <a:spAutoFit/>
          </a:bodyPr>
          <a:lstStyle/>
          <a:p>
            <a:r>
              <a:rPr lang="en-US" sz="1800" dirty="0">
                <a:solidFill>
                  <a:srgbClr val="000090"/>
                </a:solidFill>
              </a:rPr>
              <a:t>Automatic </a:t>
            </a:r>
            <a:r>
              <a:rPr lang="en-US" sz="1800" dirty="0" err="1">
                <a:solidFill>
                  <a:srgbClr val="000090"/>
                </a:solidFill>
              </a:rPr>
              <a:t>Subcortical</a:t>
            </a:r>
            <a:endParaRPr lang="en-US" sz="1800" dirty="0">
              <a:solidFill>
                <a:srgbClr val="000090"/>
              </a:solidFill>
            </a:endParaRPr>
          </a:p>
          <a:p>
            <a:r>
              <a:rPr lang="en-US" sz="1800" dirty="0">
                <a:solidFill>
                  <a:srgbClr val="000090"/>
                </a:solidFill>
              </a:rPr>
              <a:t>Gray Matter Labeling</a:t>
            </a:r>
          </a:p>
        </p:txBody>
      </p:sp>
      <p:sp>
        <p:nvSpPr>
          <p:cNvPr id="18" name="Text Box 13"/>
          <p:cNvSpPr txBox="1">
            <a:spLocks noChangeArrowheads="1"/>
          </p:cNvSpPr>
          <p:nvPr/>
        </p:nvSpPr>
        <p:spPr bwMode="auto">
          <a:xfrm>
            <a:off x="6125530" y="5911850"/>
            <a:ext cx="2493641" cy="646331"/>
          </a:xfrm>
          <a:prstGeom prst="rect">
            <a:avLst/>
          </a:prstGeom>
          <a:noFill/>
          <a:ln w="9525">
            <a:noFill/>
            <a:miter lim="800000"/>
            <a:headEnd/>
            <a:tailEnd/>
          </a:ln>
        </p:spPr>
        <p:txBody>
          <a:bodyPr wrap="none">
            <a:prstTxWarp prst="textNoShape">
              <a:avLst/>
            </a:prstTxWarp>
            <a:spAutoFit/>
          </a:bodyPr>
          <a:lstStyle/>
          <a:p>
            <a:pPr algn="ctr"/>
            <a:r>
              <a:rPr lang="en-US" sz="1800" dirty="0">
                <a:solidFill>
                  <a:srgbClr val="000090"/>
                </a:solidFill>
              </a:rPr>
              <a:t>Automatic </a:t>
            </a:r>
            <a:r>
              <a:rPr lang="en-US" sz="1800" dirty="0" err="1">
                <a:solidFill>
                  <a:srgbClr val="000090"/>
                </a:solidFill>
              </a:rPr>
              <a:t>Gyral</a:t>
            </a:r>
            <a:r>
              <a:rPr lang="en-US" sz="1800" dirty="0">
                <a:solidFill>
                  <a:srgbClr val="000090"/>
                </a:solidFill>
              </a:rPr>
              <a:t> White </a:t>
            </a:r>
          </a:p>
          <a:p>
            <a:pPr algn="ctr"/>
            <a:r>
              <a:rPr lang="en-US" sz="1800" dirty="0">
                <a:solidFill>
                  <a:srgbClr val="000090"/>
                </a:solidFill>
              </a:rPr>
              <a:t>Matter Labeling</a:t>
            </a:r>
          </a:p>
        </p:txBody>
      </p:sp>
      <p:sp>
        <p:nvSpPr>
          <p:cNvPr id="19" name="TextBox 18"/>
          <p:cNvSpPr txBox="1"/>
          <p:nvPr/>
        </p:nvSpPr>
        <p:spPr>
          <a:xfrm>
            <a:off x="2971800" y="914400"/>
            <a:ext cx="2262158" cy="584776"/>
          </a:xfrm>
          <a:prstGeom prst="rect">
            <a:avLst/>
          </a:prstGeom>
          <a:noFill/>
        </p:spPr>
        <p:txBody>
          <a:bodyPr wrap="none" rtlCol="0">
            <a:spAutoFit/>
          </a:bodyPr>
          <a:lstStyle/>
          <a:p>
            <a:r>
              <a:rPr lang="en-US" sz="3200" b="1" dirty="0" err="1" smtClean="0">
                <a:solidFill>
                  <a:srgbClr val="000090"/>
                </a:solidFill>
                <a:ea typeface="ＭＳ Ｐゴシック" charset="-128"/>
                <a:cs typeface="ＭＳ Ｐゴシック" charset="-128"/>
              </a:rPr>
              <a:t>FreeSurfer</a:t>
            </a:r>
            <a:endParaRPr lang="en-US" sz="3200" b="1" dirty="0">
              <a:solidFill>
                <a:srgbClr val="000090"/>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14400" y="1676400"/>
            <a:ext cx="6934200" cy="2971800"/>
          </a:xfrm>
          <a:prstGeom prst="rect">
            <a:avLst/>
          </a:prstGeom>
        </p:spPr>
      </p:pic>
      <p:pic>
        <p:nvPicPr>
          <p:cNvPr id="7" name="Picture 6"/>
          <p:cNvPicPr>
            <a:picLocks noChangeAspect="1"/>
          </p:cNvPicPr>
          <p:nvPr/>
        </p:nvPicPr>
        <p:blipFill>
          <a:blip r:embed="rId3"/>
          <a:stretch>
            <a:fillRect/>
          </a:stretch>
        </p:blipFill>
        <p:spPr>
          <a:xfrm>
            <a:off x="228600" y="4267200"/>
            <a:ext cx="8178800" cy="2209800"/>
          </a:xfrm>
          <a:prstGeom prst="rect">
            <a:avLst/>
          </a:prstGeom>
        </p:spPr>
      </p:pic>
      <p:sp>
        <p:nvSpPr>
          <p:cNvPr id="9" name="TextBox 8"/>
          <p:cNvSpPr txBox="1"/>
          <p:nvPr/>
        </p:nvSpPr>
        <p:spPr>
          <a:xfrm>
            <a:off x="1143000" y="1076980"/>
            <a:ext cx="7806369" cy="523220"/>
          </a:xfrm>
          <a:prstGeom prst="rect">
            <a:avLst/>
          </a:prstGeom>
          <a:noFill/>
        </p:spPr>
        <p:txBody>
          <a:bodyPr wrap="none" rtlCol="0">
            <a:spAutoFit/>
          </a:bodyPr>
          <a:lstStyle/>
          <a:p>
            <a:r>
              <a:rPr lang="en-US" sz="2800" b="1" dirty="0" smtClean="0">
                <a:solidFill>
                  <a:srgbClr val="000090"/>
                </a:solidFill>
              </a:rPr>
              <a:t>Shape Representation using Basis functions</a:t>
            </a:r>
            <a:endParaRPr lang="en-US" sz="2800" b="1" dirty="0">
              <a:solidFill>
                <a:srgbClr val="000090"/>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8"/>
          <p:cNvSpPr>
            <a:spLocks noChangeArrowheads="1"/>
          </p:cNvSpPr>
          <p:nvPr/>
        </p:nvSpPr>
        <p:spPr bwMode="auto">
          <a:xfrm>
            <a:off x="2743200" y="2362200"/>
            <a:ext cx="3735943" cy="523220"/>
          </a:xfrm>
          <a:prstGeom prst="rect">
            <a:avLst/>
          </a:prstGeom>
          <a:noFill/>
          <a:ln w="9525">
            <a:noFill/>
            <a:miter lim="800000"/>
            <a:headEnd/>
            <a:tailEnd/>
          </a:ln>
        </p:spPr>
        <p:txBody>
          <a:bodyPr wrap="none">
            <a:prstTxWarp prst="textNoShape">
              <a:avLst/>
            </a:prstTxWarp>
            <a:spAutoFit/>
          </a:bodyPr>
          <a:lstStyle/>
          <a:p>
            <a:pPr marL="381000" indent="-381000">
              <a:buClr>
                <a:srgbClr val="000090"/>
              </a:buClr>
            </a:pPr>
            <a:r>
              <a:rPr lang="en-US" sz="2800" b="1" dirty="0" smtClean="0">
                <a:solidFill>
                  <a:srgbClr val="000090"/>
                </a:solidFill>
                <a:ea typeface="ＭＳ Ｐゴシック" charset="-128"/>
                <a:cs typeface="ＭＳ Ｐゴシック" charset="-128"/>
              </a:rPr>
              <a:t>Population Statistics</a:t>
            </a:r>
            <a:endParaRPr lang="en-US" sz="2800" b="1" dirty="0">
              <a:solidFill>
                <a:srgbClr val="000090"/>
              </a:solidFill>
              <a:ea typeface="ＭＳ Ｐゴシック" charset="-128"/>
              <a:cs typeface="ＭＳ Ｐゴシック" charset="-128"/>
            </a:endParaRPr>
          </a:p>
        </p:txBody>
      </p:sp>
      <p:sp>
        <p:nvSpPr>
          <p:cNvPr id="10" name="TextBox 9"/>
          <p:cNvSpPr txBox="1"/>
          <p:nvPr/>
        </p:nvSpPr>
        <p:spPr>
          <a:xfrm>
            <a:off x="1295400" y="3048000"/>
            <a:ext cx="6629400" cy="2000548"/>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2400" b="1" dirty="0">
                <a:solidFill>
                  <a:srgbClr val="0000FF"/>
                </a:solidFill>
                <a:latin typeface="Arial" charset="0"/>
                <a:ea typeface="ＭＳ Ｐゴシック" charset="-128"/>
                <a:cs typeface="ＭＳ Ｐゴシック" charset="-128"/>
              </a:rPr>
              <a:t>Regression Analysis</a:t>
            </a:r>
            <a:r>
              <a:rPr lang="en-US" sz="2400" b="1" dirty="0" smtClean="0">
                <a:solidFill>
                  <a:srgbClr val="0000FF"/>
                </a:solidFill>
                <a:latin typeface="Arial" charset="0"/>
                <a:ea typeface="ＭＳ Ｐゴシック" charset="-128"/>
                <a:cs typeface="ＭＳ Ｐゴシック" charset="-128"/>
              </a:rPr>
              <a:t> </a:t>
            </a:r>
          </a:p>
          <a:p>
            <a:pPr algn="ctr">
              <a:defRPr/>
            </a:pPr>
            <a:r>
              <a:rPr lang="en-US" sz="2400" b="1" dirty="0" smtClean="0">
                <a:solidFill>
                  <a:srgbClr val="0000FF"/>
                </a:solidFill>
                <a:latin typeface="Arial" charset="0"/>
                <a:ea typeface="ＭＳ Ｐゴシック" charset="-128"/>
                <a:cs typeface="ＭＳ Ｐゴシック" charset="-128"/>
              </a:rPr>
              <a:t>Longitudinal Data Analysis</a:t>
            </a:r>
            <a:endParaRPr lang="en-US" sz="2400" b="1" dirty="0" smtClean="0">
              <a:solidFill>
                <a:srgbClr val="0000FF"/>
              </a:solidFill>
              <a:latin typeface="Arial" charset="0"/>
              <a:ea typeface="ＭＳ Ｐゴシック" charset="-128"/>
              <a:cs typeface="ＭＳ Ｐゴシック" charset="-128"/>
            </a:endParaRPr>
          </a:p>
          <a:p>
            <a:pPr algn="ctr">
              <a:defRPr/>
            </a:pPr>
            <a:r>
              <a:rPr lang="en-US" sz="2400" b="1" dirty="0" smtClean="0">
                <a:solidFill>
                  <a:srgbClr val="0000FF"/>
                </a:solidFill>
                <a:latin typeface="Arial" charset="0"/>
                <a:ea typeface="ＭＳ Ｐゴシック" charset="-128"/>
                <a:cs typeface="ＭＳ Ｐゴシック" charset="-128"/>
              </a:rPr>
              <a:t>Multivariate Data Analysis</a:t>
            </a:r>
          </a:p>
          <a:p>
            <a:pPr algn="ctr">
              <a:defRPr/>
            </a:pPr>
            <a:r>
              <a:rPr lang="en-US" sz="2400" b="1" dirty="0" smtClean="0">
                <a:solidFill>
                  <a:srgbClr val="0000FF"/>
                </a:solidFill>
                <a:latin typeface="Arial" charset="0"/>
                <a:ea typeface="ＭＳ Ｐゴシック" charset="-128"/>
                <a:cs typeface="ＭＳ Ｐゴシック" charset="-128"/>
              </a:rPr>
              <a:t>Functional Data Analysis</a:t>
            </a:r>
          </a:p>
          <a:p>
            <a:pPr algn="ctr">
              <a:defRPr/>
            </a:pPr>
            <a:r>
              <a:rPr lang="en-US" sz="2400" b="1" dirty="0" smtClean="0">
                <a:solidFill>
                  <a:srgbClr val="0000FF"/>
                </a:solidFill>
                <a:latin typeface="Arial" charset="0"/>
                <a:ea typeface="ＭＳ Ｐゴシック" charset="-128"/>
                <a:cs typeface="ＭＳ Ｐゴシック" charset="-128"/>
              </a:rPr>
              <a:t>Nonparametric </a:t>
            </a:r>
            <a:r>
              <a:rPr lang="en-US" sz="2400" b="1" dirty="0">
                <a:solidFill>
                  <a:srgbClr val="0000FF"/>
                </a:solidFill>
                <a:latin typeface="Arial" charset="0"/>
                <a:ea typeface="ＭＳ Ｐゴシック" charset="-128"/>
                <a:cs typeface="ＭＳ Ｐゴシック" charset="-128"/>
              </a:rPr>
              <a:t>Smoothing Methods</a:t>
            </a:r>
            <a:r>
              <a:rPr lang="en-US" sz="2800" b="1" dirty="0">
                <a:solidFill>
                  <a:srgbClr val="0000FF"/>
                </a:solidFill>
                <a:latin typeface="Arial" charset="0"/>
                <a:ea typeface="ＭＳ Ｐゴシック" charset="-128"/>
                <a:cs typeface="ＭＳ Ｐゴシック" charset="-128"/>
              </a:rPr>
              <a:t> </a:t>
            </a:r>
            <a:endParaRPr lang="en-US" sz="2400" b="1" dirty="0">
              <a:solidFill>
                <a:srgbClr val="0000FF"/>
              </a:solidFill>
              <a:latin typeface="Arial"/>
              <a:cs typeface="Aria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7650" name="Object 2"/>
          <p:cNvGraphicFramePr>
            <a:graphicFrameLocks noChangeAspect="1"/>
          </p:cNvGraphicFramePr>
          <p:nvPr>
            <p:ph sz="quarter" idx="2"/>
          </p:nvPr>
        </p:nvGraphicFramePr>
        <p:xfrm>
          <a:off x="6489700" y="2806700"/>
          <a:ext cx="165100" cy="215900"/>
        </p:xfrm>
        <a:graphic>
          <a:graphicData uri="http://schemas.openxmlformats.org/presentationml/2006/ole">
            <p:oleObj spid="_x0000_s361474" name="Equation" r:id="rId3" imgW="164880" imgH="215640" progId="Equation.3">
              <p:embed/>
            </p:oleObj>
          </a:graphicData>
        </a:graphic>
      </p:graphicFrame>
      <p:sp>
        <p:nvSpPr>
          <p:cNvPr id="27663" name="Text Box 7"/>
          <p:cNvSpPr txBox="1">
            <a:spLocks noChangeArrowheads="1"/>
          </p:cNvSpPr>
          <p:nvPr/>
        </p:nvSpPr>
        <p:spPr bwMode="auto">
          <a:xfrm>
            <a:off x="365125" y="1716088"/>
            <a:ext cx="3279775" cy="461962"/>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2400" b="1" dirty="0">
                <a:solidFill>
                  <a:srgbClr val="FF0066"/>
                </a:solidFill>
              </a:rPr>
              <a:t>M</a:t>
            </a:r>
            <a:r>
              <a:rPr lang="en-US" sz="2400" b="1" dirty="0">
                <a:solidFill>
                  <a:srgbClr val="000099"/>
                </a:solidFill>
              </a:rPr>
              <a:t>anifold-valued </a:t>
            </a:r>
            <a:r>
              <a:rPr lang="en-US" sz="2400" b="1" dirty="0">
                <a:solidFill>
                  <a:srgbClr val="FF0066"/>
                </a:solidFill>
              </a:rPr>
              <a:t>D</a:t>
            </a:r>
            <a:r>
              <a:rPr lang="en-US" sz="2400" b="1" dirty="0">
                <a:solidFill>
                  <a:srgbClr val="000099"/>
                </a:solidFill>
              </a:rPr>
              <a:t>ata</a:t>
            </a:r>
          </a:p>
        </p:txBody>
      </p:sp>
      <p:sp>
        <p:nvSpPr>
          <p:cNvPr id="27664" name="Text Box 23"/>
          <p:cNvSpPr txBox="1">
            <a:spLocks noChangeArrowheads="1"/>
          </p:cNvSpPr>
          <p:nvPr/>
        </p:nvSpPr>
        <p:spPr bwMode="auto">
          <a:xfrm>
            <a:off x="4191000" y="2057400"/>
            <a:ext cx="4495800" cy="1006475"/>
          </a:xfrm>
          <a:prstGeom prst="rect">
            <a:avLst/>
          </a:prstGeom>
          <a:noFill/>
          <a:ln w="12700" cap="sq">
            <a:noFill/>
            <a:miter lim="800000"/>
            <a:headEnd type="none" w="sm" len="sm"/>
            <a:tailEnd type="none" w="sm" len="sm"/>
          </a:ln>
        </p:spPr>
        <p:txBody>
          <a:bodyPr>
            <a:prstTxWarp prst="textNoShape">
              <a:avLst/>
            </a:prstTxWarp>
            <a:spAutoFit/>
          </a:bodyPr>
          <a:lstStyle/>
          <a:p>
            <a:r>
              <a:rPr lang="en-US" sz="2000">
                <a:solidFill>
                  <a:srgbClr val="000099"/>
                </a:solidFill>
              </a:rPr>
              <a:t>Riemannian Response Space: Riemannian manifold</a:t>
            </a:r>
            <a:r>
              <a:rPr lang="en-US" sz="2000" b="0">
                <a:solidFill>
                  <a:srgbClr val="000099"/>
                </a:solidFill>
              </a:rPr>
              <a:t> </a:t>
            </a:r>
            <a:r>
              <a:rPr lang="en-US" sz="2000">
                <a:solidFill>
                  <a:srgbClr val="000099"/>
                </a:solidFill>
              </a:rPr>
              <a:t>is</a:t>
            </a:r>
            <a:r>
              <a:rPr lang="en-US" sz="2000" b="0">
                <a:solidFill>
                  <a:srgbClr val="000099"/>
                </a:solidFill>
              </a:rPr>
              <a:t> </a:t>
            </a:r>
            <a:r>
              <a:rPr lang="en-US" sz="2000">
                <a:solidFill>
                  <a:srgbClr val="000099"/>
                </a:solidFill>
              </a:rPr>
              <a:t>connected and geodesically complete</a:t>
            </a:r>
          </a:p>
        </p:txBody>
      </p:sp>
      <p:sp>
        <p:nvSpPr>
          <p:cNvPr id="27665" name="Oval 30"/>
          <p:cNvSpPr>
            <a:spLocks noChangeArrowheads="1"/>
          </p:cNvSpPr>
          <p:nvPr/>
        </p:nvSpPr>
        <p:spPr bwMode="auto">
          <a:xfrm>
            <a:off x="1219200" y="2895600"/>
            <a:ext cx="2514600" cy="2514600"/>
          </a:xfrm>
          <a:prstGeom prst="ellipse">
            <a:avLst/>
          </a:prstGeom>
          <a:solidFill>
            <a:srgbClr val="00FFFF"/>
          </a:solidFill>
          <a:ln w="12700" cap="sq">
            <a:solidFill>
              <a:schemeClr val="tx1"/>
            </a:solidFill>
            <a:round/>
            <a:headEnd type="none" w="sm" len="sm"/>
            <a:tailEnd type="none" w="sm" len="sm"/>
          </a:ln>
        </p:spPr>
        <p:txBody>
          <a:bodyPr wrap="none" anchor="ctr">
            <a:prstTxWarp prst="textNoShape">
              <a:avLst/>
            </a:prstTxWarp>
          </a:bodyPr>
          <a:lstStyle/>
          <a:p>
            <a:endParaRPr lang="en-US"/>
          </a:p>
        </p:txBody>
      </p:sp>
      <p:sp>
        <p:nvSpPr>
          <p:cNvPr id="27666" name="Oval 31"/>
          <p:cNvSpPr>
            <a:spLocks noChangeArrowheads="1"/>
          </p:cNvSpPr>
          <p:nvPr/>
        </p:nvSpPr>
        <p:spPr bwMode="auto">
          <a:xfrm>
            <a:off x="2286000" y="3429000"/>
            <a:ext cx="76200" cy="76200"/>
          </a:xfrm>
          <a:prstGeom prst="ellipse">
            <a:avLst/>
          </a:prstGeom>
          <a:solidFill>
            <a:srgbClr val="0000FF"/>
          </a:solidFill>
          <a:ln w="12700" cap="sq">
            <a:solidFill>
              <a:schemeClr val="tx1"/>
            </a:solidFill>
            <a:round/>
            <a:headEnd type="none" w="sm" len="sm"/>
            <a:tailEnd type="none" w="sm" len="sm"/>
          </a:ln>
        </p:spPr>
        <p:txBody>
          <a:bodyPr wrap="none" anchor="ctr">
            <a:prstTxWarp prst="textNoShape">
              <a:avLst/>
            </a:prstTxWarp>
          </a:bodyPr>
          <a:lstStyle/>
          <a:p>
            <a:endParaRPr lang="en-US"/>
          </a:p>
        </p:txBody>
      </p:sp>
      <p:sp>
        <p:nvSpPr>
          <p:cNvPr id="27667" name="Oval 32"/>
          <p:cNvSpPr>
            <a:spLocks noChangeArrowheads="1"/>
          </p:cNvSpPr>
          <p:nvPr/>
        </p:nvSpPr>
        <p:spPr bwMode="auto">
          <a:xfrm>
            <a:off x="2514600" y="4419600"/>
            <a:ext cx="76200" cy="76200"/>
          </a:xfrm>
          <a:prstGeom prst="ellipse">
            <a:avLst/>
          </a:prstGeom>
          <a:solidFill>
            <a:srgbClr val="000080"/>
          </a:solidFill>
          <a:ln w="12700" cap="sq">
            <a:solidFill>
              <a:schemeClr val="tx1"/>
            </a:solidFill>
            <a:round/>
            <a:headEnd type="none" w="sm" len="sm"/>
            <a:tailEnd type="none" w="sm" len="sm"/>
          </a:ln>
        </p:spPr>
        <p:txBody>
          <a:bodyPr wrap="none" anchor="ctr">
            <a:prstTxWarp prst="textNoShape">
              <a:avLst/>
            </a:prstTxWarp>
          </a:bodyPr>
          <a:lstStyle/>
          <a:p>
            <a:endParaRPr lang="en-US"/>
          </a:p>
        </p:txBody>
      </p:sp>
      <p:sp>
        <p:nvSpPr>
          <p:cNvPr id="27668" name="Oval 33"/>
          <p:cNvSpPr>
            <a:spLocks noChangeArrowheads="1"/>
          </p:cNvSpPr>
          <p:nvPr/>
        </p:nvSpPr>
        <p:spPr bwMode="auto">
          <a:xfrm>
            <a:off x="1981200" y="4419600"/>
            <a:ext cx="76200" cy="76200"/>
          </a:xfrm>
          <a:prstGeom prst="ellipse">
            <a:avLst/>
          </a:prstGeom>
          <a:solidFill>
            <a:srgbClr val="000080"/>
          </a:solidFill>
          <a:ln w="12700" cap="sq">
            <a:solidFill>
              <a:schemeClr val="tx1"/>
            </a:solidFill>
            <a:round/>
            <a:headEnd type="none" w="sm" len="sm"/>
            <a:tailEnd type="none" w="sm" len="sm"/>
          </a:ln>
        </p:spPr>
        <p:txBody>
          <a:bodyPr wrap="none" anchor="ctr">
            <a:prstTxWarp prst="textNoShape">
              <a:avLst/>
            </a:prstTxWarp>
          </a:bodyPr>
          <a:lstStyle/>
          <a:p>
            <a:endParaRPr lang="en-US"/>
          </a:p>
        </p:txBody>
      </p:sp>
      <p:sp>
        <p:nvSpPr>
          <p:cNvPr id="27669" name="Oval 34"/>
          <p:cNvSpPr>
            <a:spLocks noChangeArrowheads="1"/>
          </p:cNvSpPr>
          <p:nvPr/>
        </p:nvSpPr>
        <p:spPr bwMode="auto">
          <a:xfrm>
            <a:off x="2819400" y="4114800"/>
            <a:ext cx="76200" cy="76200"/>
          </a:xfrm>
          <a:prstGeom prst="ellipse">
            <a:avLst/>
          </a:prstGeom>
          <a:solidFill>
            <a:srgbClr val="000080"/>
          </a:solidFill>
          <a:ln w="12700" cap="sq">
            <a:solidFill>
              <a:schemeClr val="tx1"/>
            </a:solidFill>
            <a:round/>
            <a:headEnd type="none" w="sm" len="sm"/>
            <a:tailEnd type="none" w="sm" len="sm"/>
          </a:ln>
        </p:spPr>
        <p:txBody>
          <a:bodyPr wrap="none" anchor="ctr">
            <a:prstTxWarp prst="textNoShape">
              <a:avLst/>
            </a:prstTxWarp>
          </a:bodyPr>
          <a:lstStyle/>
          <a:p>
            <a:endParaRPr lang="en-US"/>
          </a:p>
        </p:txBody>
      </p:sp>
      <p:sp>
        <p:nvSpPr>
          <p:cNvPr id="27670" name="Oval 35"/>
          <p:cNvSpPr>
            <a:spLocks noChangeArrowheads="1"/>
          </p:cNvSpPr>
          <p:nvPr/>
        </p:nvSpPr>
        <p:spPr bwMode="auto">
          <a:xfrm>
            <a:off x="2286000" y="3886200"/>
            <a:ext cx="76200" cy="76200"/>
          </a:xfrm>
          <a:prstGeom prst="ellipse">
            <a:avLst/>
          </a:prstGeom>
          <a:solidFill>
            <a:srgbClr val="000080"/>
          </a:solidFill>
          <a:ln w="12700" cap="sq">
            <a:solidFill>
              <a:schemeClr val="tx1"/>
            </a:solidFill>
            <a:round/>
            <a:headEnd type="none" w="sm" len="sm"/>
            <a:tailEnd type="none" w="sm" len="sm"/>
          </a:ln>
        </p:spPr>
        <p:txBody>
          <a:bodyPr wrap="none" anchor="ctr">
            <a:prstTxWarp prst="textNoShape">
              <a:avLst/>
            </a:prstTxWarp>
          </a:bodyPr>
          <a:lstStyle/>
          <a:p>
            <a:endParaRPr lang="en-US"/>
          </a:p>
        </p:txBody>
      </p:sp>
      <p:sp>
        <p:nvSpPr>
          <p:cNvPr id="27671" name="Oval 36"/>
          <p:cNvSpPr>
            <a:spLocks noChangeArrowheads="1"/>
          </p:cNvSpPr>
          <p:nvPr/>
        </p:nvSpPr>
        <p:spPr bwMode="auto">
          <a:xfrm>
            <a:off x="2743200" y="3810000"/>
            <a:ext cx="76200" cy="76200"/>
          </a:xfrm>
          <a:prstGeom prst="ellipse">
            <a:avLst/>
          </a:prstGeom>
          <a:solidFill>
            <a:srgbClr val="3366FF"/>
          </a:solidFill>
          <a:ln w="12700" cap="sq">
            <a:solidFill>
              <a:schemeClr val="tx1"/>
            </a:solidFill>
            <a:round/>
            <a:headEnd type="none" w="sm" len="sm"/>
            <a:tailEnd type="none" w="sm" len="sm"/>
          </a:ln>
        </p:spPr>
        <p:txBody>
          <a:bodyPr wrap="none" anchor="ctr">
            <a:prstTxWarp prst="textNoShape">
              <a:avLst/>
            </a:prstTxWarp>
          </a:bodyPr>
          <a:lstStyle/>
          <a:p>
            <a:endParaRPr lang="en-US"/>
          </a:p>
        </p:txBody>
      </p:sp>
      <p:sp>
        <p:nvSpPr>
          <p:cNvPr id="27672" name="Oval 37"/>
          <p:cNvSpPr>
            <a:spLocks noChangeArrowheads="1"/>
          </p:cNvSpPr>
          <p:nvPr/>
        </p:nvSpPr>
        <p:spPr bwMode="auto">
          <a:xfrm>
            <a:off x="3124200" y="4191000"/>
            <a:ext cx="76200" cy="76200"/>
          </a:xfrm>
          <a:prstGeom prst="ellipse">
            <a:avLst/>
          </a:prstGeom>
          <a:solidFill>
            <a:srgbClr val="000080"/>
          </a:solidFill>
          <a:ln w="12700" cap="sq">
            <a:solidFill>
              <a:schemeClr val="tx1"/>
            </a:solidFill>
            <a:round/>
            <a:headEnd type="none" w="sm" len="sm"/>
            <a:tailEnd type="none" w="sm" len="sm"/>
          </a:ln>
        </p:spPr>
        <p:txBody>
          <a:bodyPr wrap="none" anchor="ctr">
            <a:prstTxWarp prst="textNoShape">
              <a:avLst/>
            </a:prstTxWarp>
          </a:bodyPr>
          <a:lstStyle/>
          <a:p>
            <a:endParaRPr lang="en-US"/>
          </a:p>
        </p:txBody>
      </p:sp>
      <p:sp>
        <p:nvSpPr>
          <p:cNvPr id="27673" name="Oval 38"/>
          <p:cNvSpPr>
            <a:spLocks noChangeArrowheads="1"/>
          </p:cNvSpPr>
          <p:nvPr/>
        </p:nvSpPr>
        <p:spPr bwMode="auto">
          <a:xfrm>
            <a:off x="2743200" y="4724400"/>
            <a:ext cx="76200" cy="76200"/>
          </a:xfrm>
          <a:prstGeom prst="ellipse">
            <a:avLst/>
          </a:prstGeom>
          <a:solidFill>
            <a:srgbClr val="000080"/>
          </a:solidFill>
          <a:ln w="12700" cap="sq">
            <a:solidFill>
              <a:schemeClr val="tx1"/>
            </a:solidFill>
            <a:round/>
            <a:headEnd type="none" w="sm" len="sm"/>
            <a:tailEnd type="none" w="sm" len="sm"/>
          </a:ln>
        </p:spPr>
        <p:txBody>
          <a:bodyPr wrap="none" anchor="ctr">
            <a:prstTxWarp prst="textNoShape">
              <a:avLst/>
            </a:prstTxWarp>
          </a:bodyPr>
          <a:lstStyle/>
          <a:p>
            <a:endParaRPr lang="en-US"/>
          </a:p>
        </p:txBody>
      </p:sp>
      <p:sp>
        <p:nvSpPr>
          <p:cNvPr id="27674" name="Oval 39"/>
          <p:cNvSpPr>
            <a:spLocks noChangeArrowheads="1"/>
          </p:cNvSpPr>
          <p:nvPr/>
        </p:nvSpPr>
        <p:spPr bwMode="auto">
          <a:xfrm>
            <a:off x="1828800" y="3581400"/>
            <a:ext cx="76200" cy="76200"/>
          </a:xfrm>
          <a:prstGeom prst="ellipse">
            <a:avLst/>
          </a:prstGeom>
          <a:solidFill>
            <a:srgbClr val="000080"/>
          </a:solidFill>
          <a:ln w="12700" cap="sq">
            <a:solidFill>
              <a:schemeClr val="tx1"/>
            </a:solidFill>
            <a:round/>
            <a:headEnd type="none" w="sm" len="sm"/>
            <a:tailEnd type="none" w="sm" len="sm"/>
          </a:ln>
        </p:spPr>
        <p:txBody>
          <a:bodyPr wrap="none" anchor="ctr">
            <a:prstTxWarp prst="textNoShape">
              <a:avLst/>
            </a:prstTxWarp>
          </a:bodyPr>
          <a:lstStyle/>
          <a:p>
            <a:endParaRPr lang="en-US"/>
          </a:p>
        </p:txBody>
      </p:sp>
      <p:sp>
        <p:nvSpPr>
          <p:cNvPr id="27675" name="Oval 40"/>
          <p:cNvSpPr>
            <a:spLocks noChangeArrowheads="1"/>
          </p:cNvSpPr>
          <p:nvPr/>
        </p:nvSpPr>
        <p:spPr bwMode="auto">
          <a:xfrm>
            <a:off x="2971800" y="4876800"/>
            <a:ext cx="76200" cy="76200"/>
          </a:xfrm>
          <a:prstGeom prst="ellipse">
            <a:avLst/>
          </a:prstGeom>
          <a:solidFill>
            <a:srgbClr val="000080"/>
          </a:solidFill>
          <a:ln w="12700" cap="sq">
            <a:solidFill>
              <a:schemeClr val="tx1"/>
            </a:solidFill>
            <a:round/>
            <a:headEnd type="none" w="sm" len="sm"/>
            <a:tailEnd type="none" w="sm" len="sm"/>
          </a:ln>
        </p:spPr>
        <p:txBody>
          <a:bodyPr wrap="none" anchor="ctr">
            <a:prstTxWarp prst="textNoShape">
              <a:avLst/>
            </a:prstTxWarp>
          </a:bodyPr>
          <a:lstStyle/>
          <a:p>
            <a:endParaRPr lang="en-US"/>
          </a:p>
        </p:txBody>
      </p:sp>
      <p:sp>
        <p:nvSpPr>
          <p:cNvPr id="27676" name="Oval 41"/>
          <p:cNvSpPr>
            <a:spLocks noChangeArrowheads="1"/>
          </p:cNvSpPr>
          <p:nvPr/>
        </p:nvSpPr>
        <p:spPr bwMode="auto">
          <a:xfrm>
            <a:off x="3200400" y="4572000"/>
            <a:ext cx="76200" cy="76200"/>
          </a:xfrm>
          <a:prstGeom prst="ellipse">
            <a:avLst/>
          </a:prstGeom>
          <a:solidFill>
            <a:srgbClr val="000080"/>
          </a:solidFill>
          <a:ln w="12700" cap="sq">
            <a:solidFill>
              <a:schemeClr val="tx1"/>
            </a:solidFill>
            <a:round/>
            <a:headEnd type="none" w="sm" len="sm"/>
            <a:tailEnd type="none" w="sm" len="sm"/>
          </a:ln>
        </p:spPr>
        <p:txBody>
          <a:bodyPr wrap="none" anchor="ctr">
            <a:prstTxWarp prst="textNoShape">
              <a:avLst/>
            </a:prstTxWarp>
          </a:bodyPr>
          <a:lstStyle/>
          <a:p>
            <a:endParaRPr lang="en-US"/>
          </a:p>
        </p:txBody>
      </p:sp>
      <p:sp>
        <p:nvSpPr>
          <p:cNvPr id="27677" name="Oval 42"/>
          <p:cNvSpPr>
            <a:spLocks noChangeArrowheads="1"/>
          </p:cNvSpPr>
          <p:nvPr/>
        </p:nvSpPr>
        <p:spPr bwMode="auto">
          <a:xfrm>
            <a:off x="3124200" y="3733800"/>
            <a:ext cx="76200" cy="76200"/>
          </a:xfrm>
          <a:prstGeom prst="ellipse">
            <a:avLst/>
          </a:prstGeom>
          <a:solidFill>
            <a:srgbClr val="000080"/>
          </a:solidFill>
          <a:ln w="12700" cap="sq">
            <a:solidFill>
              <a:schemeClr val="tx1"/>
            </a:solidFill>
            <a:round/>
            <a:headEnd type="none" w="sm" len="sm"/>
            <a:tailEnd type="none" w="sm" len="sm"/>
          </a:ln>
        </p:spPr>
        <p:txBody>
          <a:bodyPr wrap="none" anchor="ctr">
            <a:prstTxWarp prst="textNoShape">
              <a:avLst/>
            </a:prstTxWarp>
          </a:bodyPr>
          <a:lstStyle/>
          <a:p>
            <a:endParaRPr lang="en-US"/>
          </a:p>
        </p:txBody>
      </p:sp>
      <p:sp>
        <p:nvSpPr>
          <p:cNvPr id="27678" name="AutoShape 43"/>
          <p:cNvSpPr>
            <a:spLocks noChangeArrowheads="1"/>
          </p:cNvSpPr>
          <p:nvPr/>
        </p:nvSpPr>
        <p:spPr bwMode="auto">
          <a:xfrm>
            <a:off x="4953000" y="5029200"/>
            <a:ext cx="3581400" cy="1219200"/>
          </a:xfrm>
          <a:prstGeom prst="flowChartInputOutput">
            <a:avLst/>
          </a:prstGeom>
          <a:solidFill>
            <a:srgbClr val="00FF00"/>
          </a:solidFill>
          <a:ln w="12700" cap="sq">
            <a:solidFill>
              <a:schemeClr val="tx1"/>
            </a:solidFill>
            <a:miter lim="800000"/>
            <a:headEnd type="none" w="sm" len="sm"/>
            <a:tailEnd type="none" w="sm" len="sm"/>
          </a:ln>
        </p:spPr>
        <p:txBody>
          <a:bodyPr wrap="none" anchor="ctr">
            <a:prstTxWarp prst="textNoShape">
              <a:avLst/>
            </a:prstTxWarp>
          </a:bodyPr>
          <a:lstStyle/>
          <a:p>
            <a:endParaRPr lang="en-US"/>
          </a:p>
        </p:txBody>
      </p:sp>
      <p:graphicFrame>
        <p:nvGraphicFramePr>
          <p:cNvPr id="27651" name="Object 3"/>
          <p:cNvGraphicFramePr>
            <a:graphicFrameLocks noChangeAspect="1"/>
          </p:cNvGraphicFramePr>
          <p:nvPr>
            <p:ph sz="quarter" idx="3"/>
          </p:nvPr>
        </p:nvGraphicFramePr>
        <p:xfrm>
          <a:off x="1676400" y="4267200"/>
          <a:ext cx="371475" cy="449263"/>
        </p:xfrm>
        <a:graphic>
          <a:graphicData uri="http://schemas.openxmlformats.org/presentationml/2006/ole">
            <p:oleObj spid="_x0000_s361475" name="Equation" r:id="rId4" imgW="177480" imgH="215640" progId="Equation.3">
              <p:embed/>
            </p:oleObj>
          </a:graphicData>
        </a:graphic>
      </p:graphicFrame>
      <p:graphicFrame>
        <p:nvGraphicFramePr>
          <p:cNvPr id="27652" name="Object 4"/>
          <p:cNvGraphicFramePr>
            <a:graphicFrameLocks noChangeAspect="1"/>
          </p:cNvGraphicFramePr>
          <p:nvPr>
            <p:ph sz="quarter" idx="1"/>
          </p:nvPr>
        </p:nvGraphicFramePr>
        <p:xfrm>
          <a:off x="1981200" y="2971800"/>
          <a:ext cx="360363" cy="469900"/>
        </p:xfrm>
        <a:graphic>
          <a:graphicData uri="http://schemas.openxmlformats.org/presentationml/2006/ole">
            <p:oleObj spid="_x0000_s361476" name="Equation" r:id="rId5" imgW="164880" imgH="215640" progId="Equation.3">
              <p:embed/>
            </p:oleObj>
          </a:graphicData>
        </a:graphic>
      </p:graphicFrame>
      <p:graphicFrame>
        <p:nvGraphicFramePr>
          <p:cNvPr id="27653" name="Object 5"/>
          <p:cNvGraphicFramePr>
            <a:graphicFrameLocks noChangeAspect="1"/>
          </p:cNvGraphicFramePr>
          <p:nvPr>
            <p:ph sz="quarter" idx="4"/>
          </p:nvPr>
        </p:nvGraphicFramePr>
        <p:xfrm>
          <a:off x="3276600" y="3429000"/>
          <a:ext cx="414338" cy="533400"/>
        </p:xfrm>
        <a:graphic>
          <a:graphicData uri="http://schemas.openxmlformats.org/presentationml/2006/ole">
            <p:oleObj spid="_x0000_s361477" name="Equation" r:id="rId6" imgW="177480" imgH="228600" progId="Equation.3">
              <p:embed/>
            </p:oleObj>
          </a:graphicData>
        </a:graphic>
      </p:graphicFrame>
      <p:sp>
        <p:nvSpPr>
          <p:cNvPr id="27679" name="Oval 52"/>
          <p:cNvSpPr>
            <a:spLocks noChangeArrowheads="1"/>
          </p:cNvSpPr>
          <p:nvPr/>
        </p:nvSpPr>
        <p:spPr bwMode="auto">
          <a:xfrm>
            <a:off x="6172200" y="5334000"/>
            <a:ext cx="76200" cy="76200"/>
          </a:xfrm>
          <a:prstGeom prst="ellipse">
            <a:avLst/>
          </a:prstGeom>
          <a:solidFill>
            <a:srgbClr val="000080"/>
          </a:solidFill>
          <a:ln w="12700" cap="sq">
            <a:solidFill>
              <a:schemeClr val="tx1"/>
            </a:solidFill>
            <a:round/>
            <a:headEnd type="none" w="sm" len="sm"/>
            <a:tailEnd type="none" w="sm" len="sm"/>
          </a:ln>
        </p:spPr>
        <p:txBody>
          <a:bodyPr wrap="none" anchor="ctr">
            <a:prstTxWarp prst="textNoShape">
              <a:avLst/>
            </a:prstTxWarp>
          </a:bodyPr>
          <a:lstStyle/>
          <a:p>
            <a:endParaRPr lang="en-US"/>
          </a:p>
        </p:txBody>
      </p:sp>
      <p:sp>
        <p:nvSpPr>
          <p:cNvPr id="27680" name="Oval 53"/>
          <p:cNvSpPr>
            <a:spLocks noChangeArrowheads="1"/>
          </p:cNvSpPr>
          <p:nvPr/>
        </p:nvSpPr>
        <p:spPr bwMode="auto">
          <a:xfrm>
            <a:off x="6629400" y="5257800"/>
            <a:ext cx="76200" cy="76200"/>
          </a:xfrm>
          <a:prstGeom prst="ellipse">
            <a:avLst/>
          </a:prstGeom>
          <a:solidFill>
            <a:srgbClr val="000080"/>
          </a:solidFill>
          <a:ln w="12700" cap="sq">
            <a:solidFill>
              <a:schemeClr val="tx1"/>
            </a:solidFill>
            <a:round/>
            <a:headEnd type="none" w="sm" len="sm"/>
            <a:tailEnd type="none" w="sm" len="sm"/>
          </a:ln>
        </p:spPr>
        <p:txBody>
          <a:bodyPr wrap="none" anchor="ctr">
            <a:prstTxWarp prst="textNoShape">
              <a:avLst/>
            </a:prstTxWarp>
          </a:bodyPr>
          <a:lstStyle/>
          <a:p>
            <a:endParaRPr lang="en-US"/>
          </a:p>
        </p:txBody>
      </p:sp>
      <p:sp>
        <p:nvSpPr>
          <p:cNvPr id="27681" name="Oval 54"/>
          <p:cNvSpPr>
            <a:spLocks noChangeArrowheads="1"/>
          </p:cNvSpPr>
          <p:nvPr/>
        </p:nvSpPr>
        <p:spPr bwMode="auto">
          <a:xfrm>
            <a:off x="6781800" y="5715000"/>
            <a:ext cx="76200" cy="76200"/>
          </a:xfrm>
          <a:prstGeom prst="ellipse">
            <a:avLst/>
          </a:prstGeom>
          <a:solidFill>
            <a:srgbClr val="000080"/>
          </a:solidFill>
          <a:ln w="12700" cap="sq">
            <a:solidFill>
              <a:schemeClr val="tx1"/>
            </a:solidFill>
            <a:round/>
            <a:headEnd type="none" w="sm" len="sm"/>
            <a:tailEnd type="none" w="sm" len="sm"/>
          </a:ln>
        </p:spPr>
        <p:txBody>
          <a:bodyPr wrap="none" anchor="ctr">
            <a:prstTxWarp prst="textNoShape">
              <a:avLst/>
            </a:prstTxWarp>
          </a:bodyPr>
          <a:lstStyle/>
          <a:p>
            <a:endParaRPr lang="en-US"/>
          </a:p>
        </p:txBody>
      </p:sp>
      <p:sp>
        <p:nvSpPr>
          <p:cNvPr id="27682" name="Oval 55"/>
          <p:cNvSpPr>
            <a:spLocks noChangeArrowheads="1"/>
          </p:cNvSpPr>
          <p:nvPr/>
        </p:nvSpPr>
        <p:spPr bwMode="auto">
          <a:xfrm>
            <a:off x="6705600" y="6019800"/>
            <a:ext cx="76200" cy="76200"/>
          </a:xfrm>
          <a:prstGeom prst="ellipse">
            <a:avLst/>
          </a:prstGeom>
          <a:solidFill>
            <a:srgbClr val="000080"/>
          </a:solidFill>
          <a:ln w="12700" cap="sq">
            <a:solidFill>
              <a:schemeClr val="tx1"/>
            </a:solidFill>
            <a:round/>
            <a:headEnd type="none" w="sm" len="sm"/>
            <a:tailEnd type="none" w="sm" len="sm"/>
          </a:ln>
        </p:spPr>
        <p:txBody>
          <a:bodyPr wrap="none" anchor="ctr">
            <a:prstTxWarp prst="textNoShape">
              <a:avLst/>
            </a:prstTxWarp>
          </a:bodyPr>
          <a:lstStyle/>
          <a:p>
            <a:endParaRPr lang="en-US"/>
          </a:p>
        </p:txBody>
      </p:sp>
      <p:sp>
        <p:nvSpPr>
          <p:cNvPr id="27683" name="Oval 56"/>
          <p:cNvSpPr>
            <a:spLocks noChangeArrowheads="1"/>
          </p:cNvSpPr>
          <p:nvPr/>
        </p:nvSpPr>
        <p:spPr bwMode="auto">
          <a:xfrm>
            <a:off x="6172200" y="5867400"/>
            <a:ext cx="76200" cy="76200"/>
          </a:xfrm>
          <a:prstGeom prst="ellipse">
            <a:avLst/>
          </a:prstGeom>
          <a:solidFill>
            <a:srgbClr val="000080"/>
          </a:solidFill>
          <a:ln w="12700" cap="sq">
            <a:solidFill>
              <a:schemeClr val="tx1"/>
            </a:solidFill>
            <a:round/>
            <a:headEnd type="none" w="sm" len="sm"/>
            <a:tailEnd type="none" w="sm" len="sm"/>
          </a:ln>
        </p:spPr>
        <p:txBody>
          <a:bodyPr wrap="none" anchor="ctr">
            <a:prstTxWarp prst="textNoShape">
              <a:avLst/>
            </a:prstTxWarp>
          </a:bodyPr>
          <a:lstStyle/>
          <a:p>
            <a:endParaRPr lang="en-US"/>
          </a:p>
        </p:txBody>
      </p:sp>
      <p:sp>
        <p:nvSpPr>
          <p:cNvPr id="27684" name="Oval 57"/>
          <p:cNvSpPr>
            <a:spLocks noChangeArrowheads="1"/>
          </p:cNvSpPr>
          <p:nvPr/>
        </p:nvSpPr>
        <p:spPr bwMode="auto">
          <a:xfrm>
            <a:off x="7239000" y="5791200"/>
            <a:ext cx="76200" cy="76200"/>
          </a:xfrm>
          <a:prstGeom prst="ellipse">
            <a:avLst/>
          </a:prstGeom>
          <a:solidFill>
            <a:srgbClr val="000080"/>
          </a:solidFill>
          <a:ln w="12700" cap="sq">
            <a:solidFill>
              <a:schemeClr val="tx1"/>
            </a:solidFill>
            <a:round/>
            <a:headEnd type="none" w="sm" len="sm"/>
            <a:tailEnd type="none" w="sm" len="sm"/>
          </a:ln>
        </p:spPr>
        <p:txBody>
          <a:bodyPr wrap="none" anchor="ctr">
            <a:prstTxWarp prst="textNoShape">
              <a:avLst/>
            </a:prstTxWarp>
          </a:bodyPr>
          <a:lstStyle/>
          <a:p>
            <a:endParaRPr lang="en-US"/>
          </a:p>
        </p:txBody>
      </p:sp>
      <p:sp>
        <p:nvSpPr>
          <p:cNvPr id="27685" name="Oval 58"/>
          <p:cNvSpPr>
            <a:spLocks noChangeArrowheads="1"/>
          </p:cNvSpPr>
          <p:nvPr/>
        </p:nvSpPr>
        <p:spPr bwMode="auto">
          <a:xfrm>
            <a:off x="6858000" y="5410200"/>
            <a:ext cx="76200" cy="76200"/>
          </a:xfrm>
          <a:prstGeom prst="ellipse">
            <a:avLst/>
          </a:prstGeom>
          <a:solidFill>
            <a:srgbClr val="000080"/>
          </a:solidFill>
          <a:ln w="12700" cap="sq">
            <a:solidFill>
              <a:schemeClr val="tx1"/>
            </a:solidFill>
            <a:round/>
            <a:headEnd type="none" w="sm" len="sm"/>
            <a:tailEnd type="none" w="sm" len="sm"/>
          </a:ln>
        </p:spPr>
        <p:txBody>
          <a:bodyPr wrap="none" anchor="ctr">
            <a:prstTxWarp prst="textNoShape">
              <a:avLst/>
            </a:prstTxWarp>
          </a:bodyPr>
          <a:lstStyle/>
          <a:p>
            <a:endParaRPr lang="en-US"/>
          </a:p>
        </p:txBody>
      </p:sp>
      <p:sp>
        <p:nvSpPr>
          <p:cNvPr id="27686" name="Oval 59"/>
          <p:cNvSpPr>
            <a:spLocks noChangeArrowheads="1"/>
          </p:cNvSpPr>
          <p:nvPr/>
        </p:nvSpPr>
        <p:spPr bwMode="auto">
          <a:xfrm>
            <a:off x="7162800" y="5562600"/>
            <a:ext cx="76200" cy="76200"/>
          </a:xfrm>
          <a:prstGeom prst="ellipse">
            <a:avLst/>
          </a:prstGeom>
          <a:solidFill>
            <a:srgbClr val="000080"/>
          </a:solidFill>
          <a:ln w="12700" cap="sq">
            <a:solidFill>
              <a:schemeClr val="tx1"/>
            </a:solidFill>
            <a:round/>
            <a:headEnd type="none" w="sm" len="sm"/>
            <a:tailEnd type="none" w="sm" len="sm"/>
          </a:ln>
        </p:spPr>
        <p:txBody>
          <a:bodyPr wrap="none" anchor="ctr">
            <a:prstTxWarp prst="textNoShape">
              <a:avLst/>
            </a:prstTxWarp>
          </a:bodyPr>
          <a:lstStyle/>
          <a:p>
            <a:endParaRPr lang="en-US"/>
          </a:p>
        </p:txBody>
      </p:sp>
      <p:sp>
        <p:nvSpPr>
          <p:cNvPr id="27687" name="Oval 60"/>
          <p:cNvSpPr>
            <a:spLocks noChangeArrowheads="1"/>
          </p:cNvSpPr>
          <p:nvPr/>
        </p:nvSpPr>
        <p:spPr bwMode="auto">
          <a:xfrm>
            <a:off x="7467600" y="5867400"/>
            <a:ext cx="76200" cy="76200"/>
          </a:xfrm>
          <a:prstGeom prst="ellipse">
            <a:avLst/>
          </a:prstGeom>
          <a:solidFill>
            <a:srgbClr val="000080"/>
          </a:solidFill>
          <a:ln w="12700" cap="sq">
            <a:solidFill>
              <a:schemeClr val="tx1"/>
            </a:solidFill>
            <a:round/>
            <a:headEnd type="none" w="sm" len="sm"/>
            <a:tailEnd type="none" w="sm" len="sm"/>
          </a:ln>
        </p:spPr>
        <p:txBody>
          <a:bodyPr wrap="none" anchor="ctr">
            <a:prstTxWarp prst="textNoShape">
              <a:avLst/>
            </a:prstTxWarp>
          </a:bodyPr>
          <a:lstStyle/>
          <a:p>
            <a:endParaRPr lang="en-US"/>
          </a:p>
        </p:txBody>
      </p:sp>
      <p:graphicFrame>
        <p:nvGraphicFramePr>
          <p:cNvPr id="27654" name="Object 6"/>
          <p:cNvGraphicFramePr>
            <a:graphicFrameLocks noChangeAspect="1"/>
          </p:cNvGraphicFramePr>
          <p:nvPr/>
        </p:nvGraphicFramePr>
        <p:xfrm>
          <a:off x="7561263" y="5334000"/>
          <a:ext cx="473075" cy="609600"/>
        </p:xfrm>
        <a:graphic>
          <a:graphicData uri="http://schemas.openxmlformats.org/presentationml/2006/ole">
            <p:oleObj spid="_x0000_s361478" name="Equation" r:id="rId7" imgW="177480" imgH="228600" progId="Equation.3">
              <p:embed/>
            </p:oleObj>
          </a:graphicData>
        </a:graphic>
      </p:graphicFrame>
      <p:graphicFrame>
        <p:nvGraphicFramePr>
          <p:cNvPr id="27655" name="Object 7"/>
          <p:cNvGraphicFramePr>
            <a:graphicFrameLocks noChangeAspect="1"/>
          </p:cNvGraphicFramePr>
          <p:nvPr/>
        </p:nvGraphicFramePr>
        <p:xfrm>
          <a:off x="5638800" y="5029200"/>
          <a:ext cx="419100" cy="595313"/>
        </p:xfrm>
        <a:graphic>
          <a:graphicData uri="http://schemas.openxmlformats.org/presentationml/2006/ole">
            <p:oleObj spid="_x0000_s361479" name="Equation" r:id="rId8" imgW="152280" imgH="215640" progId="Equation.3">
              <p:embed/>
            </p:oleObj>
          </a:graphicData>
        </a:graphic>
      </p:graphicFrame>
      <p:graphicFrame>
        <p:nvGraphicFramePr>
          <p:cNvPr id="27656" name="Object 8"/>
          <p:cNvGraphicFramePr>
            <a:graphicFrameLocks noChangeAspect="1"/>
          </p:cNvGraphicFramePr>
          <p:nvPr/>
        </p:nvGraphicFramePr>
        <p:xfrm>
          <a:off x="6781800" y="5638800"/>
          <a:ext cx="454025" cy="595313"/>
        </p:xfrm>
        <a:graphic>
          <a:graphicData uri="http://schemas.openxmlformats.org/presentationml/2006/ole">
            <p:oleObj spid="_x0000_s361480" name="Equation" r:id="rId9" imgW="164880" imgH="215640" progId="Equation.3">
              <p:embed/>
            </p:oleObj>
          </a:graphicData>
        </a:graphic>
      </p:graphicFrame>
      <p:graphicFrame>
        <p:nvGraphicFramePr>
          <p:cNvPr id="27657" name="Object 9"/>
          <p:cNvGraphicFramePr>
            <a:graphicFrameLocks noChangeAspect="1"/>
          </p:cNvGraphicFramePr>
          <p:nvPr/>
        </p:nvGraphicFramePr>
        <p:xfrm>
          <a:off x="5181600" y="4038600"/>
          <a:ext cx="762000" cy="715963"/>
        </p:xfrm>
        <a:graphic>
          <a:graphicData uri="http://schemas.openxmlformats.org/presentationml/2006/ole">
            <p:oleObj spid="_x0000_s361481" name="Equation" r:id="rId10" imgW="203040" imgH="190440" progId="Equation.3">
              <p:embed/>
            </p:oleObj>
          </a:graphicData>
        </a:graphic>
      </p:graphicFrame>
      <p:graphicFrame>
        <p:nvGraphicFramePr>
          <p:cNvPr id="27658" name="Object 10"/>
          <p:cNvGraphicFramePr>
            <a:graphicFrameLocks noChangeAspect="1"/>
          </p:cNvGraphicFramePr>
          <p:nvPr/>
        </p:nvGraphicFramePr>
        <p:xfrm>
          <a:off x="3200400" y="2209800"/>
          <a:ext cx="930275" cy="757238"/>
        </p:xfrm>
        <a:graphic>
          <a:graphicData uri="http://schemas.openxmlformats.org/presentationml/2006/ole">
            <p:oleObj spid="_x0000_s361482" name="Equation" r:id="rId11" imgW="203040" imgH="164880" progId="Equation.3">
              <p:embed/>
            </p:oleObj>
          </a:graphicData>
        </a:graphic>
      </p:graphicFrame>
      <p:pic>
        <p:nvPicPr>
          <p:cNvPr id="27688" name="Picture 66"/>
          <p:cNvPicPr>
            <a:picLocks noChangeAspect="1" noChangeArrowheads="1"/>
          </p:cNvPicPr>
          <p:nvPr/>
        </p:nvPicPr>
        <p:blipFill>
          <a:blip r:embed="rId12"/>
          <a:srcRect/>
          <a:stretch>
            <a:fillRect/>
          </a:stretch>
        </p:blipFill>
        <p:spPr bwMode="auto">
          <a:xfrm>
            <a:off x="685800" y="4572000"/>
            <a:ext cx="609600" cy="473075"/>
          </a:xfrm>
          <a:prstGeom prst="rect">
            <a:avLst/>
          </a:prstGeom>
          <a:noFill/>
          <a:ln w="9525">
            <a:noFill/>
            <a:miter lim="800000"/>
            <a:headEnd/>
            <a:tailEnd/>
          </a:ln>
        </p:spPr>
      </p:pic>
      <p:pic>
        <p:nvPicPr>
          <p:cNvPr id="27689" name="Picture 67"/>
          <p:cNvPicPr>
            <a:picLocks noChangeAspect="1" noChangeArrowheads="1"/>
          </p:cNvPicPr>
          <p:nvPr/>
        </p:nvPicPr>
        <p:blipFill>
          <a:blip r:embed="rId13"/>
          <a:srcRect/>
          <a:stretch>
            <a:fillRect/>
          </a:stretch>
        </p:blipFill>
        <p:spPr bwMode="auto">
          <a:xfrm>
            <a:off x="685800" y="2895600"/>
            <a:ext cx="685800" cy="498475"/>
          </a:xfrm>
          <a:prstGeom prst="rect">
            <a:avLst/>
          </a:prstGeom>
          <a:noFill/>
          <a:ln w="9525">
            <a:noFill/>
            <a:miter lim="800000"/>
            <a:headEnd/>
            <a:tailEnd/>
          </a:ln>
        </p:spPr>
      </p:pic>
      <p:pic>
        <p:nvPicPr>
          <p:cNvPr id="27690" name="Picture 68"/>
          <p:cNvPicPr>
            <a:picLocks noChangeAspect="1" noChangeArrowheads="1"/>
          </p:cNvPicPr>
          <p:nvPr/>
        </p:nvPicPr>
        <p:blipFill>
          <a:blip r:embed="rId14"/>
          <a:srcRect/>
          <a:stretch>
            <a:fillRect/>
          </a:stretch>
        </p:blipFill>
        <p:spPr bwMode="auto">
          <a:xfrm>
            <a:off x="3733800" y="3200400"/>
            <a:ext cx="685800" cy="515938"/>
          </a:xfrm>
          <a:prstGeom prst="rect">
            <a:avLst/>
          </a:prstGeom>
          <a:noFill/>
          <a:ln w="9525">
            <a:noFill/>
            <a:miter lim="800000"/>
            <a:headEnd/>
            <a:tailEnd/>
          </a:ln>
        </p:spPr>
      </p:pic>
      <p:sp>
        <p:nvSpPr>
          <p:cNvPr id="27691" name="Text Box 69"/>
          <p:cNvSpPr txBox="1">
            <a:spLocks noChangeArrowheads="1"/>
          </p:cNvSpPr>
          <p:nvPr/>
        </p:nvSpPr>
        <p:spPr bwMode="auto">
          <a:xfrm>
            <a:off x="5791200" y="4191000"/>
            <a:ext cx="2743200" cy="701675"/>
          </a:xfrm>
          <a:prstGeom prst="rect">
            <a:avLst/>
          </a:prstGeom>
          <a:noFill/>
          <a:ln w="12700" cap="sq">
            <a:noFill/>
            <a:miter lim="800000"/>
            <a:headEnd type="none" w="sm" len="sm"/>
            <a:tailEnd type="none" w="sm" len="sm"/>
          </a:ln>
        </p:spPr>
        <p:txBody>
          <a:bodyPr>
            <a:prstTxWarp prst="textNoShape">
              <a:avLst/>
            </a:prstTxWarp>
            <a:spAutoFit/>
          </a:bodyPr>
          <a:lstStyle/>
          <a:p>
            <a:r>
              <a:rPr lang="en-US" sz="2000">
                <a:solidFill>
                  <a:srgbClr val="0000CC"/>
                </a:solidFill>
              </a:rPr>
              <a:t> </a:t>
            </a:r>
            <a:r>
              <a:rPr lang="en-US" sz="2000">
                <a:solidFill>
                  <a:srgbClr val="000099"/>
                </a:solidFill>
              </a:rPr>
              <a:t>Euclidean Covariate</a:t>
            </a:r>
          </a:p>
          <a:p>
            <a:r>
              <a:rPr lang="en-US" sz="2000">
                <a:solidFill>
                  <a:srgbClr val="000099"/>
                </a:solidFill>
              </a:rPr>
              <a:t> Space</a:t>
            </a:r>
            <a:r>
              <a:rPr lang="en-US" b="0"/>
              <a:t> </a:t>
            </a:r>
          </a:p>
        </p:txBody>
      </p:sp>
      <p:sp>
        <p:nvSpPr>
          <p:cNvPr id="27692" name="Line 70"/>
          <p:cNvSpPr>
            <a:spLocks noChangeShapeType="1"/>
          </p:cNvSpPr>
          <p:nvPr/>
        </p:nvSpPr>
        <p:spPr bwMode="auto">
          <a:xfrm flipH="1" flipV="1">
            <a:off x="2514600" y="3581400"/>
            <a:ext cx="3657600" cy="1828800"/>
          </a:xfrm>
          <a:prstGeom prst="line">
            <a:avLst/>
          </a:prstGeom>
          <a:noFill/>
          <a:ln w="38100" cap="rnd">
            <a:solidFill>
              <a:srgbClr val="336600"/>
            </a:solidFill>
            <a:prstDash val="sysDot"/>
            <a:round/>
            <a:headEnd type="none" w="sm" len="sm"/>
            <a:tailEnd type="triangle" w="lg" len="lg"/>
          </a:ln>
        </p:spPr>
        <p:txBody>
          <a:bodyPr>
            <a:prstTxWarp prst="textNoShape">
              <a:avLst/>
            </a:prstTxWarp>
          </a:bodyPr>
          <a:lstStyle/>
          <a:p>
            <a:endParaRPr lang="en-US"/>
          </a:p>
        </p:txBody>
      </p:sp>
      <p:sp>
        <p:nvSpPr>
          <p:cNvPr id="27693" name="Oval 71"/>
          <p:cNvSpPr>
            <a:spLocks noChangeArrowheads="1"/>
          </p:cNvSpPr>
          <p:nvPr/>
        </p:nvSpPr>
        <p:spPr bwMode="auto">
          <a:xfrm>
            <a:off x="2438400" y="3505200"/>
            <a:ext cx="76200" cy="76200"/>
          </a:xfrm>
          <a:prstGeom prst="ellipse">
            <a:avLst/>
          </a:prstGeom>
          <a:solidFill>
            <a:srgbClr val="FF0000"/>
          </a:solidFill>
          <a:ln w="12700" cap="sq">
            <a:solidFill>
              <a:schemeClr val="tx1"/>
            </a:solidFill>
            <a:round/>
            <a:headEnd type="none" w="sm" len="sm"/>
            <a:tailEnd type="none" w="sm" len="sm"/>
          </a:ln>
        </p:spPr>
        <p:txBody>
          <a:bodyPr wrap="none" anchor="ctr">
            <a:prstTxWarp prst="textNoShape">
              <a:avLst/>
            </a:prstTxWarp>
          </a:bodyPr>
          <a:lstStyle/>
          <a:p>
            <a:endParaRPr lang="en-US"/>
          </a:p>
        </p:txBody>
      </p:sp>
      <p:graphicFrame>
        <p:nvGraphicFramePr>
          <p:cNvPr id="27659" name="Object 11"/>
          <p:cNvGraphicFramePr>
            <a:graphicFrameLocks noChangeAspect="1"/>
          </p:cNvGraphicFramePr>
          <p:nvPr/>
        </p:nvGraphicFramePr>
        <p:xfrm>
          <a:off x="2971800" y="5105400"/>
          <a:ext cx="2362200" cy="484188"/>
        </p:xfrm>
        <a:graphic>
          <a:graphicData uri="http://schemas.openxmlformats.org/presentationml/2006/ole">
            <p:oleObj spid="_x0000_s361483" name="Equation" r:id="rId15" imgW="1117440" imgH="228600" progId="Equation.3">
              <p:embed/>
            </p:oleObj>
          </a:graphicData>
        </a:graphic>
      </p:graphicFrame>
      <p:graphicFrame>
        <p:nvGraphicFramePr>
          <p:cNvPr id="27660" name="Object 12"/>
          <p:cNvGraphicFramePr>
            <a:graphicFrameLocks noChangeAspect="1"/>
          </p:cNvGraphicFramePr>
          <p:nvPr/>
        </p:nvGraphicFramePr>
        <p:xfrm>
          <a:off x="3733800" y="4495800"/>
          <a:ext cx="765175" cy="471488"/>
        </p:xfrm>
        <a:graphic>
          <a:graphicData uri="http://schemas.openxmlformats.org/presentationml/2006/ole">
            <p:oleObj spid="_x0000_s361484" name="Equation" r:id="rId16" imgW="330120" imgH="203040" progId="Equation.3">
              <p:embed/>
            </p:oleObj>
          </a:graphicData>
        </a:graphic>
      </p:graphicFrame>
      <p:sp>
        <p:nvSpPr>
          <p:cNvPr id="27694" name="Text Box 74"/>
          <p:cNvSpPr txBox="1">
            <a:spLocks noChangeArrowheads="1"/>
          </p:cNvSpPr>
          <p:nvPr/>
        </p:nvSpPr>
        <p:spPr bwMode="auto">
          <a:xfrm>
            <a:off x="2955925" y="5497513"/>
            <a:ext cx="1849438" cy="396875"/>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2000">
                <a:solidFill>
                  <a:srgbClr val="000099"/>
                </a:solidFill>
              </a:rPr>
              <a:t>Link Function</a:t>
            </a:r>
          </a:p>
        </p:txBody>
      </p:sp>
      <p:graphicFrame>
        <p:nvGraphicFramePr>
          <p:cNvPr id="27661" name="Object 13"/>
          <p:cNvGraphicFramePr>
            <a:graphicFrameLocks noChangeAspect="1"/>
          </p:cNvGraphicFramePr>
          <p:nvPr/>
        </p:nvGraphicFramePr>
        <p:xfrm>
          <a:off x="2514600" y="3048000"/>
          <a:ext cx="1274763" cy="469900"/>
        </p:xfrm>
        <a:graphic>
          <a:graphicData uri="http://schemas.openxmlformats.org/presentationml/2006/ole">
            <p:oleObj spid="_x0000_s361485" name="Equation" r:id="rId17" imgW="583920" imgH="215640" progId="Equation.3">
              <p:embed/>
            </p:oleObj>
          </a:graphicData>
        </a:graphic>
      </p:graphicFrame>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02" name="Text Box 4"/>
          <p:cNvSpPr>
            <a:spLocks noChangeArrowheads="1"/>
          </p:cNvSpPr>
          <p:nvPr>
            <p:ph type="body" sz="half" idx="1"/>
          </p:nvPr>
        </p:nvSpPr>
        <p:spPr>
          <a:xfrm>
            <a:off x="381000" y="1676400"/>
            <a:ext cx="8001000" cy="1143000"/>
          </a:xfrm>
          <a:noFill/>
        </p:spPr>
        <p:txBody>
          <a:bodyPr/>
          <a:lstStyle/>
          <a:p>
            <a:pPr>
              <a:buFontTx/>
              <a:buNone/>
            </a:pPr>
            <a:r>
              <a:rPr lang="en-US" sz="2000" dirty="0" err="1">
                <a:solidFill>
                  <a:srgbClr val="000099"/>
                </a:solidFill>
                <a:latin typeface="Arial" charset="0"/>
              </a:rPr>
              <a:t>Semiparametric</a:t>
            </a:r>
            <a:r>
              <a:rPr lang="en-US" sz="2000" dirty="0">
                <a:solidFill>
                  <a:srgbClr val="000099"/>
                </a:solidFill>
                <a:latin typeface="Arial" charset="0"/>
              </a:rPr>
              <a:t> and Nonparametric Regression for </a:t>
            </a:r>
          </a:p>
          <a:p>
            <a:pPr>
              <a:buFontTx/>
              <a:buNone/>
            </a:pPr>
            <a:r>
              <a:rPr lang="en-US" sz="2000" dirty="0">
                <a:solidFill>
                  <a:srgbClr val="000099"/>
                </a:solidFill>
                <a:latin typeface="Arial" charset="0"/>
              </a:rPr>
              <a:t>         Manifold-valued Response from Cross-sectional, </a:t>
            </a:r>
          </a:p>
          <a:p>
            <a:pPr>
              <a:buFontTx/>
              <a:buNone/>
            </a:pPr>
            <a:r>
              <a:rPr lang="en-US" sz="2000" dirty="0">
                <a:solidFill>
                  <a:srgbClr val="000099"/>
                </a:solidFill>
                <a:latin typeface="Arial" charset="0"/>
              </a:rPr>
              <a:t>         Longitudinal and Family-based </a:t>
            </a:r>
            <a:r>
              <a:rPr lang="en-US" sz="2000" dirty="0" err="1">
                <a:solidFill>
                  <a:srgbClr val="000099"/>
                </a:solidFill>
                <a:latin typeface="Arial" charset="0"/>
              </a:rPr>
              <a:t>Neuroimaging</a:t>
            </a:r>
            <a:r>
              <a:rPr lang="en-US" sz="2000" dirty="0">
                <a:solidFill>
                  <a:srgbClr val="000099"/>
                </a:solidFill>
                <a:latin typeface="Arial" charset="0"/>
              </a:rPr>
              <a:t> Studies </a:t>
            </a:r>
          </a:p>
        </p:txBody>
      </p:sp>
      <p:pic>
        <p:nvPicPr>
          <p:cNvPr id="29703" name="Picture 6" descr="left_hippo_population"/>
          <p:cNvPicPr>
            <a:picLocks noChangeAspect="1" noChangeArrowheads="1"/>
          </p:cNvPicPr>
          <p:nvPr/>
        </p:nvPicPr>
        <p:blipFill>
          <a:blip r:embed="rId3"/>
          <a:srcRect/>
          <a:stretch>
            <a:fillRect/>
          </a:stretch>
        </p:blipFill>
        <p:spPr bwMode="auto">
          <a:xfrm>
            <a:off x="685800" y="3048000"/>
            <a:ext cx="3429000" cy="2522538"/>
          </a:xfrm>
          <a:prstGeom prst="rect">
            <a:avLst/>
          </a:prstGeom>
          <a:noFill/>
          <a:ln w="9525">
            <a:solidFill>
              <a:schemeClr val="tx1"/>
            </a:solidFill>
            <a:miter lim="800000"/>
            <a:headEnd/>
            <a:tailEnd/>
          </a:ln>
        </p:spPr>
      </p:pic>
      <p:sp>
        <p:nvSpPr>
          <p:cNvPr id="29704" name="Text Box 7"/>
          <p:cNvSpPr txBox="1">
            <a:spLocks noChangeArrowheads="1"/>
          </p:cNvSpPr>
          <p:nvPr/>
        </p:nvSpPr>
        <p:spPr bwMode="auto">
          <a:xfrm>
            <a:off x="4708525" y="4379913"/>
            <a:ext cx="247650" cy="366712"/>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b="0"/>
              <a:t> </a:t>
            </a:r>
          </a:p>
        </p:txBody>
      </p:sp>
      <p:graphicFrame>
        <p:nvGraphicFramePr>
          <p:cNvPr id="29698" name="Object 2"/>
          <p:cNvGraphicFramePr>
            <a:graphicFrameLocks noChangeAspect="1"/>
          </p:cNvGraphicFramePr>
          <p:nvPr>
            <p:ph sz="quarter" idx="2"/>
          </p:nvPr>
        </p:nvGraphicFramePr>
        <p:xfrm>
          <a:off x="4267200" y="3962400"/>
          <a:ext cx="2747963" cy="563563"/>
        </p:xfrm>
        <a:graphic>
          <a:graphicData uri="http://schemas.openxmlformats.org/presentationml/2006/ole">
            <p:oleObj spid="_x0000_s362498" name="Equation" r:id="rId4" imgW="990360" imgH="203040" progId="Equation.3">
              <p:embed/>
            </p:oleObj>
          </a:graphicData>
        </a:graphic>
      </p:graphicFrame>
      <p:graphicFrame>
        <p:nvGraphicFramePr>
          <p:cNvPr id="29699" name="Object 3"/>
          <p:cNvGraphicFramePr>
            <a:graphicFrameLocks noChangeAspect="1"/>
          </p:cNvGraphicFramePr>
          <p:nvPr>
            <p:ph sz="quarter" idx="3"/>
          </p:nvPr>
        </p:nvGraphicFramePr>
        <p:xfrm>
          <a:off x="1828800" y="5486400"/>
          <a:ext cx="684213" cy="554038"/>
        </p:xfrm>
        <a:graphic>
          <a:graphicData uri="http://schemas.openxmlformats.org/presentationml/2006/ole">
            <p:oleObj spid="_x0000_s362499" name="Equation" r:id="rId5" imgW="203040" imgH="164880" progId="Equation.3">
              <p:embed/>
            </p:oleObj>
          </a:graphicData>
        </a:graphic>
      </p:graphicFrame>
      <p:graphicFrame>
        <p:nvGraphicFramePr>
          <p:cNvPr id="29700" name="Object 4"/>
          <p:cNvGraphicFramePr>
            <a:graphicFrameLocks noChangeAspect="1"/>
          </p:cNvGraphicFramePr>
          <p:nvPr/>
        </p:nvGraphicFramePr>
        <p:xfrm>
          <a:off x="4343400" y="4648200"/>
          <a:ext cx="4267200" cy="1266825"/>
        </p:xfrm>
        <a:graphic>
          <a:graphicData uri="http://schemas.openxmlformats.org/presentationml/2006/ole">
            <p:oleObj spid="_x0000_s362500" name="Equation" r:id="rId6" imgW="1625400" imgH="482400" progId="Equation.3">
              <p:embed/>
            </p:oleObj>
          </a:graphicData>
        </a:graphic>
      </p:graphicFrame>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5381" name="Picture 3" descr="Neo2.png"/>
          <p:cNvPicPr>
            <a:picLocks noChangeAspect="1"/>
          </p:cNvPicPr>
          <p:nvPr/>
        </p:nvPicPr>
        <p:blipFill>
          <a:blip r:embed="rId2"/>
          <a:srcRect/>
          <a:stretch>
            <a:fillRect/>
          </a:stretch>
        </p:blipFill>
        <p:spPr bwMode="auto">
          <a:xfrm>
            <a:off x="4572000" y="2133600"/>
            <a:ext cx="1447800" cy="2743200"/>
          </a:xfrm>
          <a:prstGeom prst="rect">
            <a:avLst/>
          </a:prstGeom>
          <a:noFill/>
          <a:ln w="9525">
            <a:noFill/>
            <a:miter lim="800000"/>
            <a:headEnd/>
            <a:tailEnd/>
          </a:ln>
        </p:spPr>
      </p:pic>
      <p:pic>
        <p:nvPicPr>
          <p:cNvPr id="485382" name="Picture 5" descr="1year_2.png"/>
          <p:cNvPicPr>
            <a:picLocks noChangeAspect="1"/>
          </p:cNvPicPr>
          <p:nvPr/>
        </p:nvPicPr>
        <p:blipFill>
          <a:blip r:embed="rId3"/>
          <a:srcRect l="5743" r="10616"/>
          <a:stretch>
            <a:fillRect/>
          </a:stretch>
        </p:blipFill>
        <p:spPr bwMode="auto">
          <a:xfrm>
            <a:off x="6096000" y="2667000"/>
            <a:ext cx="1447800" cy="2743200"/>
          </a:xfrm>
          <a:prstGeom prst="rect">
            <a:avLst/>
          </a:prstGeom>
          <a:noFill/>
          <a:ln w="9525">
            <a:noFill/>
            <a:miter lim="800000"/>
            <a:headEnd/>
            <a:tailEnd/>
          </a:ln>
        </p:spPr>
      </p:pic>
      <p:pic>
        <p:nvPicPr>
          <p:cNvPr id="485383" name="Picture 7" descr="2year_1.png"/>
          <p:cNvPicPr>
            <a:picLocks noChangeAspect="1"/>
          </p:cNvPicPr>
          <p:nvPr/>
        </p:nvPicPr>
        <p:blipFill>
          <a:blip r:embed="rId4"/>
          <a:srcRect l="8212" r="9673"/>
          <a:stretch>
            <a:fillRect/>
          </a:stretch>
        </p:blipFill>
        <p:spPr bwMode="auto">
          <a:xfrm>
            <a:off x="7620000" y="3048000"/>
            <a:ext cx="1447800" cy="2743200"/>
          </a:xfrm>
          <a:prstGeom prst="rect">
            <a:avLst/>
          </a:prstGeom>
          <a:noFill/>
          <a:ln w="9525">
            <a:noFill/>
            <a:miter lim="800000"/>
            <a:headEnd/>
            <a:tailEnd/>
          </a:ln>
        </p:spPr>
      </p:pic>
      <p:pic>
        <p:nvPicPr>
          <p:cNvPr id="485384" name="Picture 4" descr="Neo2a.png"/>
          <p:cNvPicPr>
            <a:picLocks noChangeAspect="1"/>
          </p:cNvPicPr>
          <p:nvPr/>
        </p:nvPicPr>
        <p:blipFill>
          <a:blip r:embed="rId5"/>
          <a:srcRect l="10582" t="5914" r="10516"/>
          <a:stretch>
            <a:fillRect/>
          </a:stretch>
        </p:blipFill>
        <p:spPr bwMode="auto">
          <a:xfrm>
            <a:off x="0" y="2133600"/>
            <a:ext cx="1454150" cy="2743200"/>
          </a:xfrm>
          <a:prstGeom prst="rect">
            <a:avLst/>
          </a:prstGeom>
          <a:noFill/>
          <a:ln w="9525">
            <a:noFill/>
            <a:miter lim="800000"/>
            <a:headEnd/>
            <a:tailEnd/>
          </a:ln>
        </p:spPr>
      </p:pic>
      <p:pic>
        <p:nvPicPr>
          <p:cNvPr id="485385" name="Picture 6" descr="1year_2a.png"/>
          <p:cNvPicPr>
            <a:picLocks noChangeAspect="1"/>
          </p:cNvPicPr>
          <p:nvPr/>
        </p:nvPicPr>
        <p:blipFill>
          <a:blip r:embed="rId6"/>
          <a:srcRect/>
          <a:stretch>
            <a:fillRect/>
          </a:stretch>
        </p:blipFill>
        <p:spPr bwMode="auto">
          <a:xfrm>
            <a:off x="1524000" y="2667000"/>
            <a:ext cx="1447800" cy="2743200"/>
          </a:xfrm>
          <a:prstGeom prst="rect">
            <a:avLst/>
          </a:prstGeom>
          <a:noFill/>
          <a:ln w="9525">
            <a:noFill/>
            <a:miter lim="800000"/>
            <a:headEnd/>
            <a:tailEnd/>
          </a:ln>
        </p:spPr>
      </p:pic>
      <p:pic>
        <p:nvPicPr>
          <p:cNvPr id="485386" name="Picture 8" descr="2year_1a.png"/>
          <p:cNvPicPr>
            <a:picLocks noChangeAspect="1"/>
          </p:cNvPicPr>
          <p:nvPr/>
        </p:nvPicPr>
        <p:blipFill>
          <a:blip r:embed="rId7"/>
          <a:srcRect/>
          <a:stretch>
            <a:fillRect/>
          </a:stretch>
        </p:blipFill>
        <p:spPr bwMode="auto">
          <a:xfrm>
            <a:off x="3048000" y="3048000"/>
            <a:ext cx="1447800" cy="2743200"/>
          </a:xfrm>
          <a:prstGeom prst="rect">
            <a:avLst/>
          </a:prstGeom>
          <a:noFill/>
          <a:ln w="9525">
            <a:noFill/>
            <a:miter lim="800000"/>
            <a:headEnd/>
            <a:tailEnd/>
          </a:ln>
        </p:spPr>
      </p:pic>
      <p:sp>
        <p:nvSpPr>
          <p:cNvPr id="71688" name="Text Box 11"/>
          <p:cNvSpPr txBox="1">
            <a:spLocks noChangeArrowheads="1"/>
          </p:cNvSpPr>
          <p:nvPr/>
        </p:nvSpPr>
        <p:spPr bwMode="auto">
          <a:xfrm>
            <a:off x="228600" y="1676400"/>
            <a:ext cx="3071813" cy="396875"/>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sz="2000" b="1">
                <a:solidFill>
                  <a:srgbClr val="000099"/>
                </a:solidFill>
              </a:rPr>
              <a:t>White Matter Maturation</a:t>
            </a:r>
          </a:p>
        </p:txBody>
      </p:sp>
      <p:sp>
        <p:nvSpPr>
          <p:cNvPr id="71689" name="Text Box 12"/>
          <p:cNvSpPr txBox="1">
            <a:spLocks noChangeArrowheads="1"/>
          </p:cNvSpPr>
          <p:nvPr/>
        </p:nvSpPr>
        <p:spPr bwMode="auto">
          <a:xfrm>
            <a:off x="365125" y="5294313"/>
            <a:ext cx="971550" cy="366712"/>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b="1">
                <a:solidFill>
                  <a:srgbClr val="000099"/>
                </a:solidFill>
              </a:rPr>
              <a:t>Week 2</a:t>
            </a:r>
          </a:p>
        </p:txBody>
      </p:sp>
      <p:sp>
        <p:nvSpPr>
          <p:cNvPr id="71690" name="Text Box 15"/>
          <p:cNvSpPr txBox="1">
            <a:spLocks noChangeArrowheads="1"/>
          </p:cNvSpPr>
          <p:nvPr/>
        </p:nvSpPr>
        <p:spPr bwMode="auto">
          <a:xfrm>
            <a:off x="4724400" y="5257800"/>
            <a:ext cx="971550" cy="366713"/>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b="1">
                <a:solidFill>
                  <a:srgbClr val="000099"/>
                </a:solidFill>
              </a:rPr>
              <a:t>Week 2</a:t>
            </a:r>
          </a:p>
        </p:txBody>
      </p:sp>
      <p:sp>
        <p:nvSpPr>
          <p:cNvPr id="71691" name="Text Box 16"/>
          <p:cNvSpPr txBox="1">
            <a:spLocks noChangeArrowheads="1"/>
          </p:cNvSpPr>
          <p:nvPr/>
        </p:nvSpPr>
        <p:spPr bwMode="auto">
          <a:xfrm>
            <a:off x="1752600" y="5562600"/>
            <a:ext cx="869950" cy="366713"/>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b="1">
                <a:solidFill>
                  <a:srgbClr val="000099"/>
                </a:solidFill>
              </a:rPr>
              <a:t>Year 1</a:t>
            </a:r>
          </a:p>
        </p:txBody>
      </p:sp>
      <p:sp>
        <p:nvSpPr>
          <p:cNvPr id="71692" name="Text Box 17"/>
          <p:cNvSpPr txBox="1">
            <a:spLocks noChangeArrowheads="1"/>
          </p:cNvSpPr>
          <p:nvPr/>
        </p:nvSpPr>
        <p:spPr bwMode="auto">
          <a:xfrm>
            <a:off x="6400800" y="5638800"/>
            <a:ext cx="869950" cy="366713"/>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b="1">
                <a:solidFill>
                  <a:srgbClr val="000099"/>
                </a:solidFill>
              </a:rPr>
              <a:t>Year 1</a:t>
            </a:r>
          </a:p>
        </p:txBody>
      </p:sp>
      <p:sp>
        <p:nvSpPr>
          <p:cNvPr id="71693" name="Text Box 18"/>
          <p:cNvSpPr txBox="1">
            <a:spLocks noChangeArrowheads="1"/>
          </p:cNvSpPr>
          <p:nvPr/>
        </p:nvSpPr>
        <p:spPr bwMode="auto">
          <a:xfrm>
            <a:off x="3276600" y="5791200"/>
            <a:ext cx="869950" cy="366713"/>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b="1">
                <a:solidFill>
                  <a:srgbClr val="000099"/>
                </a:solidFill>
              </a:rPr>
              <a:t>Year 2</a:t>
            </a:r>
          </a:p>
        </p:txBody>
      </p:sp>
      <p:sp>
        <p:nvSpPr>
          <p:cNvPr id="71694" name="Text Box 19"/>
          <p:cNvSpPr txBox="1">
            <a:spLocks noChangeArrowheads="1"/>
          </p:cNvSpPr>
          <p:nvPr/>
        </p:nvSpPr>
        <p:spPr bwMode="auto">
          <a:xfrm>
            <a:off x="7848600" y="5791200"/>
            <a:ext cx="869950" cy="366713"/>
          </a:xfrm>
          <a:prstGeom prst="rect">
            <a:avLst/>
          </a:prstGeom>
          <a:noFill/>
          <a:ln w="12700" cap="sq">
            <a:noFill/>
            <a:miter lim="800000"/>
            <a:headEnd type="none" w="sm" len="sm"/>
            <a:tailEnd type="none" w="sm" len="sm"/>
          </a:ln>
        </p:spPr>
        <p:txBody>
          <a:bodyPr wrap="none">
            <a:prstTxWarp prst="textNoShape">
              <a:avLst/>
            </a:prstTxWarp>
            <a:spAutoFit/>
          </a:bodyPr>
          <a:lstStyle/>
          <a:p>
            <a:r>
              <a:rPr lang="en-US" b="1">
                <a:solidFill>
                  <a:srgbClr val="000099"/>
                </a:solidFill>
              </a:rPr>
              <a:t>Year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85384"/>
                                        </p:tgtEl>
                                        <p:attrNameLst>
                                          <p:attrName>style.visibility</p:attrName>
                                        </p:attrNameLst>
                                      </p:cBhvr>
                                      <p:to>
                                        <p:strVal val="visible"/>
                                      </p:to>
                                    </p:set>
                                    <p:animEffect transition="in" filter="blinds(horizontal)">
                                      <p:cBhvr>
                                        <p:cTn id="7" dur="500"/>
                                        <p:tgtEl>
                                          <p:spTgt spid="485384"/>
                                        </p:tgtEl>
                                      </p:cBhvr>
                                    </p:animEffect>
                                  </p:childTnLst>
                                </p:cTn>
                              </p:par>
                              <p:par>
                                <p:cTn id="8" presetID="3" presetClass="entr" presetSubtype="10" fill="hold" nodeType="withEffect">
                                  <p:stCondLst>
                                    <p:cond delay="0"/>
                                  </p:stCondLst>
                                  <p:childTnLst>
                                    <p:set>
                                      <p:cBhvr>
                                        <p:cTn id="9" dur="1" fill="hold">
                                          <p:stCondLst>
                                            <p:cond delay="0"/>
                                          </p:stCondLst>
                                        </p:cTn>
                                        <p:tgtEl>
                                          <p:spTgt spid="485385"/>
                                        </p:tgtEl>
                                        <p:attrNameLst>
                                          <p:attrName>style.visibility</p:attrName>
                                        </p:attrNameLst>
                                      </p:cBhvr>
                                      <p:to>
                                        <p:strVal val="visible"/>
                                      </p:to>
                                    </p:set>
                                    <p:animEffect transition="in" filter="blinds(horizontal)">
                                      <p:cBhvr>
                                        <p:cTn id="10" dur="500"/>
                                        <p:tgtEl>
                                          <p:spTgt spid="485385"/>
                                        </p:tgtEl>
                                      </p:cBhvr>
                                    </p:animEffect>
                                  </p:childTnLst>
                                </p:cTn>
                              </p:par>
                              <p:par>
                                <p:cTn id="11" presetID="3" presetClass="entr" presetSubtype="10" fill="hold" nodeType="withEffect">
                                  <p:stCondLst>
                                    <p:cond delay="0"/>
                                  </p:stCondLst>
                                  <p:childTnLst>
                                    <p:set>
                                      <p:cBhvr>
                                        <p:cTn id="12" dur="1" fill="hold">
                                          <p:stCondLst>
                                            <p:cond delay="0"/>
                                          </p:stCondLst>
                                        </p:cTn>
                                        <p:tgtEl>
                                          <p:spTgt spid="485386"/>
                                        </p:tgtEl>
                                        <p:attrNameLst>
                                          <p:attrName>style.visibility</p:attrName>
                                        </p:attrNameLst>
                                      </p:cBhvr>
                                      <p:to>
                                        <p:strVal val="visible"/>
                                      </p:to>
                                    </p:set>
                                    <p:animEffect transition="in" filter="blinds(horizontal)">
                                      <p:cBhvr>
                                        <p:cTn id="13" dur="500"/>
                                        <p:tgtEl>
                                          <p:spTgt spid="48538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85381"/>
                                        </p:tgtEl>
                                        <p:attrNameLst>
                                          <p:attrName>style.visibility</p:attrName>
                                        </p:attrNameLst>
                                      </p:cBhvr>
                                      <p:to>
                                        <p:strVal val="visible"/>
                                      </p:to>
                                    </p:set>
                                    <p:anim calcmode="lin" valueType="num">
                                      <p:cBhvr additive="base">
                                        <p:cTn id="18" dur="500" fill="hold"/>
                                        <p:tgtEl>
                                          <p:spTgt spid="485381"/>
                                        </p:tgtEl>
                                        <p:attrNameLst>
                                          <p:attrName>ppt_x</p:attrName>
                                        </p:attrNameLst>
                                      </p:cBhvr>
                                      <p:tavLst>
                                        <p:tav tm="0">
                                          <p:val>
                                            <p:strVal val="#ppt_x"/>
                                          </p:val>
                                        </p:tav>
                                        <p:tav tm="100000">
                                          <p:val>
                                            <p:strVal val="#ppt_x"/>
                                          </p:val>
                                        </p:tav>
                                      </p:tavLst>
                                    </p:anim>
                                    <p:anim calcmode="lin" valueType="num">
                                      <p:cBhvr additive="base">
                                        <p:cTn id="19" dur="500" fill="hold"/>
                                        <p:tgtEl>
                                          <p:spTgt spid="48538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85382"/>
                                        </p:tgtEl>
                                        <p:attrNameLst>
                                          <p:attrName>style.visibility</p:attrName>
                                        </p:attrNameLst>
                                      </p:cBhvr>
                                      <p:to>
                                        <p:strVal val="visible"/>
                                      </p:to>
                                    </p:set>
                                    <p:anim calcmode="lin" valueType="num">
                                      <p:cBhvr additive="base">
                                        <p:cTn id="22" dur="500" fill="hold"/>
                                        <p:tgtEl>
                                          <p:spTgt spid="485382"/>
                                        </p:tgtEl>
                                        <p:attrNameLst>
                                          <p:attrName>ppt_x</p:attrName>
                                        </p:attrNameLst>
                                      </p:cBhvr>
                                      <p:tavLst>
                                        <p:tav tm="0">
                                          <p:val>
                                            <p:strVal val="#ppt_x"/>
                                          </p:val>
                                        </p:tav>
                                        <p:tav tm="100000">
                                          <p:val>
                                            <p:strVal val="#ppt_x"/>
                                          </p:val>
                                        </p:tav>
                                      </p:tavLst>
                                    </p:anim>
                                    <p:anim calcmode="lin" valueType="num">
                                      <p:cBhvr additive="base">
                                        <p:cTn id="23" dur="500" fill="hold"/>
                                        <p:tgtEl>
                                          <p:spTgt spid="48538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85383"/>
                                        </p:tgtEl>
                                        <p:attrNameLst>
                                          <p:attrName>style.visibility</p:attrName>
                                        </p:attrNameLst>
                                      </p:cBhvr>
                                      <p:to>
                                        <p:strVal val="visible"/>
                                      </p:to>
                                    </p:set>
                                    <p:anim calcmode="lin" valueType="num">
                                      <p:cBhvr additive="base">
                                        <p:cTn id="26" dur="500" fill="hold"/>
                                        <p:tgtEl>
                                          <p:spTgt spid="485383"/>
                                        </p:tgtEl>
                                        <p:attrNameLst>
                                          <p:attrName>ppt_x</p:attrName>
                                        </p:attrNameLst>
                                      </p:cBhvr>
                                      <p:tavLst>
                                        <p:tav tm="0">
                                          <p:val>
                                            <p:strVal val="#ppt_x"/>
                                          </p:val>
                                        </p:tav>
                                        <p:tav tm="100000">
                                          <p:val>
                                            <p:strVal val="#ppt_x"/>
                                          </p:val>
                                        </p:tav>
                                      </p:tavLst>
                                    </p:anim>
                                    <p:anim calcmode="lin" valueType="num">
                                      <p:cBhvr additive="base">
                                        <p:cTn id="27" dur="500" fill="hold"/>
                                        <p:tgtEl>
                                          <p:spTgt spid="4853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9" name="Picture 2"/>
          <p:cNvPicPr>
            <a:picLocks noChangeAspect="1" noChangeArrowheads="1"/>
          </p:cNvPicPr>
          <p:nvPr/>
        </p:nvPicPr>
        <p:blipFill>
          <a:blip r:embed="rId3"/>
          <a:srcRect/>
          <a:stretch>
            <a:fillRect/>
          </a:stretch>
        </p:blipFill>
        <p:spPr bwMode="auto">
          <a:xfrm>
            <a:off x="228600" y="2133600"/>
            <a:ext cx="2379663" cy="2438400"/>
          </a:xfrm>
          <a:prstGeom prst="rect">
            <a:avLst/>
          </a:prstGeom>
          <a:noFill/>
          <a:ln w="9525">
            <a:noFill/>
            <a:miter lim="800000"/>
            <a:headEnd/>
            <a:tailEnd/>
          </a:ln>
        </p:spPr>
      </p:pic>
      <p:pic>
        <p:nvPicPr>
          <p:cNvPr id="72710" name="Picture 3"/>
          <p:cNvPicPr>
            <a:picLocks noChangeAspect="1" noChangeArrowheads="1"/>
          </p:cNvPicPr>
          <p:nvPr/>
        </p:nvPicPr>
        <p:blipFill>
          <a:blip r:embed="rId4"/>
          <a:srcRect/>
          <a:stretch>
            <a:fillRect/>
          </a:stretch>
        </p:blipFill>
        <p:spPr bwMode="auto">
          <a:xfrm>
            <a:off x="5257800" y="4648200"/>
            <a:ext cx="1784350" cy="1676400"/>
          </a:xfrm>
          <a:prstGeom prst="rect">
            <a:avLst/>
          </a:prstGeom>
          <a:noFill/>
          <a:ln w="9525">
            <a:noFill/>
            <a:miter lim="800000"/>
            <a:headEnd/>
            <a:tailEnd/>
          </a:ln>
        </p:spPr>
      </p:pic>
      <p:pic>
        <p:nvPicPr>
          <p:cNvPr id="72711" name="Picture 5"/>
          <p:cNvPicPr>
            <a:picLocks noChangeAspect="1" noChangeArrowheads="1"/>
          </p:cNvPicPr>
          <p:nvPr/>
        </p:nvPicPr>
        <p:blipFill>
          <a:blip r:embed="rId5"/>
          <a:srcRect/>
          <a:stretch>
            <a:fillRect/>
          </a:stretch>
        </p:blipFill>
        <p:spPr bwMode="auto">
          <a:xfrm>
            <a:off x="1752600" y="4648200"/>
            <a:ext cx="1809750" cy="1754188"/>
          </a:xfrm>
          <a:prstGeom prst="rect">
            <a:avLst/>
          </a:prstGeom>
          <a:noFill/>
          <a:ln w="9525">
            <a:noFill/>
            <a:miter lim="800000"/>
            <a:headEnd/>
            <a:tailEnd/>
          </a:ln>
        </p:spPr>
      </p:pic>
      <p:pic>
        <p:nvPicPr>
          <p:cNvPr id="72712" name="Picture 7"/>
          <p:cNvPicPr>
            <a:picLocks noChangeAspect="1" noChangeArrowheads="1"/>
          </p:cNvPicPr>
          <p:nvPr/>
        </p:nvPicPr>
        <p:blipFill>
          <a:blip r:embed="rId6"/>
          <a:srcRect/>
          <a:stretch>
            <a:fillRect/>
          </a:stretch>
        </p:blipFill>
        <p:spPr bwMode="auto">
          <a:xfrm>
            <a:off x="3581400" y="4648200"/>
            <a:ext cx="1676400" cy="1676400"/>
          </a:xfrm>
          <a:prstGeom prst="rect">
            <a:avLst/>
          </a:prstGeom>
          <a:noFill/>
          <a:ln w="9525">
            <a:noFill/>
            <a:miter lim="800000"/>
            <a:headEnd/>
            <a:tailEnd/>
          </a:ln>
        </p:spPr>
      </p:pic>
      <p:pic>
        <p:nvPicPr>
          <p:cNvPr id="72713" name="Picture 9"/>
          <p:cNvPicPr>
            <a:picLocks noChangeAspect="1" noChangeArrowheads="1"/>
          </p:cNvPicPr>
          <p:nvPr/>
        </p:nvPicPr>
        <p:blipFill>
          <a:blip r:embed="rId7"/>
          <a:srcRect/>
          <a:stretch>
            <a:fillRect/>
          </a:stretch>
        </p:blipFill>
        <p:spPr bwMode="auto">
          <a:xfrm>
            <a:off x="0" y="4648200"/>
            <a:ext cx="1806575" cy="1752600"/>
          </a:xfrm>
          <a:prstGeom prst="rect">
            <a:avLst/>
          </a:prstGeom>
          <a:noFill/>
          <a:ln w="9525">
            <a:noFill/>
            <a:miter lim="800000"/>
            <a:headEnd/>
            <a:tailEnd/>
          </a:ln>
        </p:spPr>
      </p:pic>
      <p:sp>
        <p:nvSpPr>
          <p:cNvPr id="72714" name="Text Box 15"/>
          <p:cNvSpPr txBox="1">
            <a:spLocks noChangeArrowheads="1"/>
          </p:cNvSpPr>
          <p:nvPr/>
        </p:nvSpPr>
        <p:spPr bwMode="auto">
          <a:xfrm>
            <a:off x="3276600" y="3443288"/>
            <a:ext cx="463550" cy="366712"/>
          </a:xfrm>
          <a:prstGeom prst="rect">
            <a:avLst/>
          </a:prstGeom>
          <a:noFill/>
          <a:ln w="9525">
            <a:noFill/>
            <a:miter lim="800000"/>
            <a:headEnd/>
            <a:tailEnd/>
          </a:ln>
        </p:spPr>
        <p:txBody>
          <a:bodyPr wrap="none">
            <a:prstTxWarp prst="textNoShape">
              <a:avLst/>
            </a:prstTxWarp>
            <a:spAutoFit/>
          </a:bodyPr>
          <a:lstStyle/>
          <a:p>
            <a:r>
              <a:rPr lang="en-US" b="1"/>
              <a:t>(e)</a:t>
            </a:r>
          </a:p>
        </p:txBody>
      </p:sp>
      <p:sp>
        <p:nvSpPr>
          <p:cNvPr id="17" name="Rectangle 2"/>
          <p:cNvSpPr txBox="1">
            <a:spLocks noChangeArrowheads="1"/>
          </p:cNvSpPr>
          <p:nvPr/>
        </p:nvSpPr>
        <p:spPr bwMode="auto">
          <a:xfrm>
            <a:off x="990600" y="762000"/>
            <a:ext cx="7391400" cy="838200"/>
          </a:xfrm>
          <a:prstGeom prst="rect">
            <a:avLst/>
          </a:prstGeom>
          <a:noFill/>
          <a:ln w="9525">
            <a:noFill/>
            <a:miter lim="800000"/>
            <a:headEnd/>
            <a:tailEnd/>
          </a:ln>
          <a:effectLst/>
        </p:spPr>
        <p:txBody>
          <a:bodyPr anchor="ctr">
            <a:prstTxWarp prst="textNoShape">
              <a:avLst/>
            </a:prstTxWarp>
          </a:bodyPr>
          <a:lstStyle/>
          <a:p>
            <a:pPr algn="ctr">
              <a:defRPr/>
            </a:pPr>
            <a:endParaRPr lang="en-US" sz="3200" b="1" kern="0" dirty="0">
              <a:solidFill>
                <a:srgbClr val="000099"/>
              </a:solidFill>
              <a:latin typeface="Arial" pitchFamily="-105" charset="0"/>
              <a:ea typeface="+mj-ea"/>
              <a:cs typeface="+mj-cs"/>
            </a:endParaRPr>
          </a:p>
        </p:txBody>
      </p:sp>
      <p:sp>
        <p:nvSpPr>
          <p:cNvPr id="18" name="TextBox 17"/>
          <p:cNvSpPr txBox="1"/>
          <p:nvPr/>
        </p:nvSpPr>
        <p:spPr>
          <a:xfrm>
            <a:off x="2819400" y="1752600"/>
            <a:ext cx="6248400" cy="707886"/>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sz="2000" b="1" dirty="0">
                <a:solidFill>
                  <a:srgbClr val="00007A"/>
                </a:solidFill>
                <a:latin typeface="Arial"/>
                <a:cs typeface="Arial"/>
              </a:rPr>
              <a:t>Right internal capsule: a collection of axons</a:t>
            </a:r>
          </a:p>
          <a:p>
            <a:pPr>
              <a:defRPr/>
            </a:pPr>
            <a:r>
              <a:rPr lang="en-US" sz="2000" b="1" dirty="0">
                <a:solidFill>
                  <a:srgbClr val="00007A"/>
                </a:solidFill>
                <a:latin typeface="Arial"/>
                <a:cs typeface="Arial"/>
              </a:rPr>
              <a:t>connecting the cerebral cortex and the brain stem</a:t>
            </a:r>
          </a:p>
        </p:txBody>
      </p:sp>
      <p:graphicFrame>
        <p:nvGraphicFramePr>
          <p:cNvPr id="72706" name="Object 2"/>
          <p:cNvGraphicFramePr>
            <a:graphicFrameLocks noChangeAspect="1"/>
          </p:cNvGraphicFramePr>
          <p:nvPr/>
        </p:nvGraphicFramePr>
        <p:xfrm>
          <a:off x="3581400" y="2895600"/>
          <a:ext cx="3644900" cy="474663"/>
        </p:xfrm>
        <a:graphic>
          <a:graphicData uri="http://schemas.openxmlformats.org/presentationml/2006/ole">
            <p:oleObj spid="_x0000_s364546" name="Equation" r:id="rId8" imgW="1752600" imgH="228600" progId="Equation.3">
              <p:embed/>
            </p:oleObj>
          </a:graphicData>
        </a:graphic>
      </p:graphicFrame>
      <p:sp>
        <p:nvSpPr>
          <p:cNvPr id="72719" name="TextBox 19"/>
          <p:cNvSpPr txBox="1">
            <a:spLocks noChangeArrowheads="1"/>
          </p:cNvSpPr>
          <p:nvPr/>
        </p:nvSpPr>
        <p:spPr bwMode="auto">
          <a:xfrm>
            <a:off x="2971800" y="2514600"/>
            <a:ext cx="5214938" cy="400050"/>
          </a:xfrm>
          <a:prstGeom prst="rect">
            <a:avLst/>
          </a:prstGeom>
          <a:noFill/>
          <a:ln w="9525">
            <a:noFill/>
            <a:miter lim="800000"/>
            <a:headEnd/>
            <a:tailEnd/>
          </a:ln>
        </p:spPr>
        <p:txBody>
          <a:bodyPr wrap="none">
            <a:prstTxWarp prst="textNoShape">
              <a:avLst/>
            </a:prstTxWarp>
            <a:spAutoFit/>
          </a:bodyPr>
          <a:lstStyle/>
          <a:p>
            <a:r>
              <a:rPr lang="en-US" sz="2000" b="1">
                <a:solidFill>
                  <a:srgbClr val="000090"/>
                </a:solidFill>
              </a:rPr>
              <a:t>diffusion properties  or  diffusion tensors</a:t>
            </a:r>
          </a:p>
        </p:txBody>
      </p:sp>
      <p:graphicFrame>
        <p:nvGraphicFramePr>
          <p:cNvPr id="72707" name="Object 3"/>
          <p:cNvGraphicFramePr>
            <a:graphicFrameLocks noChangeAspect="1"/>
          </p:cNvGraphicFramePr>
          <p:nvPr/>
        </p:nvGraphicFramePr>
        <p:xfrm>
          <a:off x="5867400" y="3352800"/>
          <a:ext cx="1600200" cy="431800"/>
        </p:xfrm>
        <a:graphic>
          <a:graphicData uri="http://schemas.openxmlformats.org/presentationml/2006/ole">
            <p:oleObj spid="_x0000_s364547" name="Equation" r:id="rId9" imgW="660400" imgH="203200" progId="Equation.3">
              <p:embed/>
            </p:oleObj>
          </a:graphicData>
        </a:graphic>
      </p:graphicFrame>
      <p:sp>
        <p:nvSpPr>
          <p:cNvPr id="72720" name="TextBox 19"/>
          <p:cNvSpPr txBox="1">
            <a:spLocks noChangeArrowheads="1"/>
          </p:cNvSpPr>
          <p:nvPr/>
        </p:nvSpPr>
        <p:spPr bwMode="auto">
          <a:xfrm>
            <a:off x="4495800" y="3352800"/>
            <a:ext cx="811213" cy="400050"/>
          </a:xfrm>
          <a:prstGeom prst="rect">
            <a:avLst/>
          </a:prstGeom>
          <a:noFill/>
          <a:ln w="9525">
            <a:noFill/>
            <a:miter lim="800000"/>
            <a:headEnd/>
            <a:tailEnd/>
          </a:ln>
        </p:spPr>
        <p:txBody>
          <a:bodyPr wrap="none">
            <a:prstTxWarp prst="textNoShape">
              <a:avLst/>
            </a:prstTxWarp>
            <a:spAutoFit/>
          </a:bodyPr>
          <a:lstStyle/>
          <a:p>
            <a:r>
              <a:rPr lang="en-US" sz="2000" b="1">
                <a:solidFill>
                  <a:srgbClr val="000090"/>
                </a:solidFill>
              </a:rPr>
              <a:t>grids</a:t>
            </a:r>
          </a:p>
        </p:txBody>
      </p:sp>
      <p:sp>
        <p:nvSpPr>
          <p:cNvPr id="72721" name="TextBox 14"/>
          <p:cNvSpPr txBox="1">
            <a:spLocks noChangeArrowheads="1"/>
          </p:cNvSpPr>
          <p:nvPr/>
        </p:nvSpPr>
        <p:spPr bwMode="auto">
          <a:xfrm>
            <a:off x="5029200" y="3810000"/>
            <a:ext cx="1365250" cy="369888"/>
          </a:xfrm>
          <a:prstGeom prst="rect">
            <a:avLst/>
          </a:prstGeom>
          <a:noFill/>
          <a:ln w="9525">
            <a:noFill/>
            <a:miter lim="800000"/>
            <a:headEnd/>
            <a:tailEnd/>
          </a:ln>
        </p:spPr>
        <p:txBody>
          <a:bodyPr wrap="none">
            <a:prstTxWarp prst="textNoShape">
              <a:avLst/>
            </a:prstTxWarp>
            <a:spAutoFit/>
          </a:bodyPr>
          <a:lstStyle/>
          <a:p>
            <a:r>
              <a:rPr lang="en-US" b="1">
                <a:solidFill>
                  <a:srgbClr val="000090"/>
                </a:solidFill>
              </a:rPr>
              <a:t>covariates</a:t>
            </a:r>
          </a:p>
        </p:txBody>
      </p:sp>
      <p:graphicFrame>
        <p:nvGraphicFramePr>
          <p:cNvPr id="72708" name="Object 4"/>
          <p:cNvGraphicFramePr>
            <a:graphicFrameLocks noChangeAspect="1"/>
          </p:cNvGraphicFramePr>
          <p:nvPr/>
        </p:nvGraphicFramePr>
        <p:xfrm>
          <a:off x="6599238" y="3797300"/>
          <a:ext cx="1354137" cy="458788"/>
        </p:xfrm>
        <a:graphic>
          <a:graphicData uri="http://schemas.openxmlformats.org/presentationml/2006/ole">
            <p:oleObj spid="_x0000_s364548" name="Equation" r:id="rId10" imgW="558800" imgH="215900" progId="Equation.3">
              <p:embed/>
            </p:oleObj>
          </a:graphicData>
        </a:graphic>
      </p:graphicFrame>
      <p:sp>
        <p:nvSpPr>
          <p:cNvPr id="19" name="TextBox 18"/>
          <p:cNvSpPr txBox="1"/>
          <p:nvPr/>
        </p:nvSpPr>
        <p:spPr>
          <a:xfrm>
            <a:off x="249238" y="1657350"/>
            <a:ext cx="2341562" cy="4619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US" sz="2400" b="1" dirty="0">
                <a:solidFill>
                  <a:srgbClr val="0000FF"/>
                </a:solidFill>
                <a:latin typeface="Arial"/>
                <a:cs typeface="Arial"/>
              </a:rPr>
              <a:t> S</a:t>
            </a:r>
            <a:r>
              <a:rPr lang="en-US" sz="2400" b="1" dirty="0">
                <a:solidFill>
                  <a:srgbClr val="000090"/>
                </a:solidFill>
                <a:latin typeface="Arial"/>
                <a:cs typeface="Arial"/>
              </a:rPr>
              <a:t>ample</a:t>
            </a:r>
            <a:r>
              <a:rPr lang="en-US" sz="2400" b="1" dirty="0">
                <a:solidFill>
                  <a:srgbClr val="0000FF"/>
                </a:solidFill>
                <a:latin typeface="Arial"/>
                <a:cs typeface="Arial"/>
              </a:rPr>
              <a:t> D</a:t>
            </a:r>
            <a:r>
              <a:rPr lang="en-US" sz="2400" b="1" dirty="0">
                <a:solidFill>
                  <a:srgbClr val="000090"/>
                </a:solidFill>
                <a:latin typeface="Arial"/>
                <a:cs typeface="Arial"/>
              </a:rPr>
              <a:t>ata</a:t>
            </a:r>
          </a:p>
        </p:txBody>
      </p:sp>
      <p:pic>
        <p:nvPicPr>
          <p:cNvPr id="72723" name="Picture 19" descr="RealDT10.pdf"/>
          <p:cNvPicPr>
            <a:picLocks noChangeAspect="1"/>
          </p:cNvPicPr>
          <p:nvPr/>
        </p:nvPicPr>
        <p:blipFill>
          <a:blip r:embed="rId11"/>
          <a:srcRect/>
          <a:stretch>
            <a:fillRect/>
          </a:stretch>
        </p:blipFill>
        <p:spPr bwMode="auto">
          <a:xfrm>
            <a:off x="7086600" y="4343400"/>
            <a:ext cx="20574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7" name="Rectangle 2"/>
          <p:cNvSpPr>
            <a:spLocks noGrp="1" noChangeArrowheads="1"/>
          </p:cNvSpPr>
          <p:nvPr>
            <p:ph type="title"/>
          </p:nvPr>
        </p:nvSpPr>
        <p:spPr>
          <a:xfrm>
            <a:off x="838200" y="1143000"/>
            <a:ext cx="7391400" cy="838200"/>
          </a:xfrm>
        </p:spPr>
        <p:txBody>
          <a:bodyPr/>
          <a:lstStyle/>
          <a:p>
            <a:pPr algn="ctr"/>
            <a:r>
              <a:rPr lang="en-US" altLang="zh-CN" sz="2800" dirty="0">
                <a:solidFill>
                  <a:srgbClr val="000099"/>
                </a:solidFill>
                <a:latin typeface="Arial" charset="0"/>
                <a:ea typeface="ＭＳ Ｐゴシック" charset="-128"/>
                <a:cs typeface="ＭＳ Ｐゴシック" charset="-128"/>
              </a:rPr>
              <a:t>Multivariate Varying Coefficient </a:t>
            </a:r>
            <a:r>
              <a:rPr lang="en-US" altLang="zh-CN" sz="2800" dirty="0" smtClean="0">
                <a:solidFill>
                  <a:srgbClr val="000099"/>
                </a:solidFill>
                <a:latin typeface="Arial" charset="0"/>
                <a:ea typeface="ＭＳ Ｐゴシック" charset="-128"/>
                <a:cs typeface="ＭＳ Ｐゴシック" charset="-128"/>
              </a:rPr>
              <a:t>Model</a:t>
            </a:r>
            <a:br>
              <a:rPr lang="en-US" altLang="zh-CN" sz="2800" dirty="0" smtClean="0">
                <a:solidFill>
                  <a:srgbClr val="000099"/>
                </a:solidFill>
                <a:latin typeface="Arial" charset="0"/>
                <a:ea typeface="ＭＳ Ｐゴシック" charset="-128"/>
                <a:cs typeface="ＭＳ Ｐゴシック" charset="-128"/>
              </a:rPr>
            </a:br>
            <a:r>
              <a:rPr lang="en-US" altLang="zh-CN" sz="2800" dirty="0" smtClean="0">
                <a:solidFill>
                  <a:srgbClr val="000099"/>
                </a:solidFill>
                <a:latin typeface="Arial" charset="0"/>
                <a:ea typeface="ＭＳ Ｐゴシック" charset="-128"/>
                <a:cs typeface="ＭＳ Ｐゴシック" charset="-128"/>
              </a:rPr>
              <a:t>Functional Principal Component Analysis </a:t>
            </a:r>
            <a:endParaRPr lang="en-US" altLang="zh-CN" sz="2800" dirty="0">
              <a:solidFill>
                <a:srgbClr val="000099"/>
              </a:solidFill>
              <a:latin typeface="Arial" charset="0"/>
              <a:ea typeface="ＭＳ Ｐゴシック" charset="-128"/>
              <a:cs typeface="ＭＳ Ｐゴシック" charset="-128"/>
            </a:endParaRPr>
          </a:p>
        </p:txBody>
      </p:sp>
      <p:graphicFrame>
        <p:nvGraphicFramePr>
          <p:cNvPr id="30722" name="Object 3"/>
          <p:cNvGraphicFramePr>
            <a:graphicFrameLocks noChangeAspect="1"/>
          </p:cNvGraphicFramePr>
          <p:nvPr/>
        </p:nvGraphicFramePr>
        <p:xfrm>
          <a:off x="1371600" y="2514600"/>
          <a:ext cx="5133975" cy="533400"/>
        </p:xfrm>
        <a:graphic>
          <a:graphicData uri="http://schemas.openxmlformats.org/presentationml/2006/ole">
            <p:oleObj spid="_x0000_s367618" name="Equation" r:id="rId3" imgW="1981200" imgH="215900" progId="Equation.3">
              <p:embed/>
            </p:oleObj>
          </a:graphicData>
        </a:graphic>
      </p:graphicFrame>
      <p:graphicFrame>
        <p:nvGraphicFramePr>
          <p:cNvPr id="30723" name="Object 4"/>
          <p:cNvGraphicFramePr>
            <a:graphicFrameLocks noChangeAspect="1"/>
          </p:cNvGraphicFramePr>
          <p:nvPr/>
        </p:nvGraphicFramePr>
        <p:xfrm>
          <a:off x="2895600" y="4295775"/>
          <a:ext cx="2209800" cy="404813"/>
        </p:xfrm>
        <a:graphic>
          <a:graphicData uri="http://schemas.openxmlformats.org/presentationml/2006/ole">
            <p:oleObj spid="_x0000_s367619" name="Equation" r:id="rId4" imgW="1104900" imgH="203200" progId="Equation.3">
              <p:embed/>
            </p:oleObj>
          </a:graphicData>
        </a:graphic>
      </p:graphicFrame>
      <p:graphicFrame>
        <p:nvGraphicFramePr>
          <p:cNvPr id="30724" name="Object 5"/>
          <p:cNvGraphicFramePr>
            <a:graphicFrameLocks noChangeAspect="1"/>
          </p:cNvGraphicFramePr>
          <p:nvPr/>
        </p:nvGraphicFramePr>
        <p:xfrm>
          <a:off x="5715000" y="4114800"/>
          <a:ext cx="2960688" cy="936625"/>
        </p:xfrm>
        <a:graphic>
          <a:graphicData uri="http://schemas.openxmlformats.org/presentationml/2006/ole">
            <p:oleObj spid="_x0000_s367620" name="Equation" r:id="rId5" imgW="1511300" imgH="469900" progId="Equation.3">
              <p:embed/>
            </p:oleObj>
          </a:graphicData>
        </a:graphic>
      </p:graphicFrame>
      <p:graphicFrame>
        <p:nvGraphicFramePr>
          <p:cNvPr id="30725" name="Object 6"/>
          <p:cNvGraphicFramePr>
            <a:graphicFrameLocks noChangeAspect="1"/>
          </p:cNvGraphicFramePr>
          <p:nvPr/>
        </p:nvGraphicFramePr>
        <p:xfrm>
          <a:off x="1905000" y="5634038"/>
          <a:ext cx="4827588" cy="461962"/>
        </p:xfrm>
        <a:graphic>
          <a:graphicData uri="http://schemas.openxmlformats.org/presentationml/2006/ole">
            <p:oleObj spid="_x0000_s367621" name="Equation" r:id="rId6" imgW="2120900" imgH="203200" progId="Equation.3">
              <p:embed/>
            </p:oleObj>
          </a:graphicData>
        </a:graphic>
      </p:graphicFrame>
      <p:graphicFrame>
        <p:nvGraphicFramePr>
          <p:cNvPr id="30726" name="Object 6"/>
          <p:cNvGraphicFramePr>
            <a:graphicFrameLocks noChangeAspect="1"/>
          </p:cNvGraphicFramePr>
          <p:nvPr/>
        </p:nvGraphicFramePr>
        <p:xfrm>
          <a:off x="762000" y="4191000"/>
          <a:ext cx="1354138" cy="458788"/>
        </p:xfrm>
        <a:graphic>
          <a:graphicData uri="http://schemas.openxmlformats.org/presentationml/2006/ole">
            <p:oleObj spid="_x0000_s367622" name="Equation" r:id="rId7" imgW="558800" imgH="215900" progId="Equation.3">
              <p:embed/>
            </p:oleObj>
          </a:graphicData>
        </a:graphic>
      </p:graphicFrame>
      <p:cxnSp>
        <p:nvCxnSpPr>
          <p:cNvPr id="30728" name="Straight Arrow Connector 12"/>
          <p:cNvCxnSpPr>
            <a:cxnSpLocks noChangeShapeType="1"/>
          </p:cNvCxnSpPr>
          <p:nvPr/>
        </p:nvCxnSpPr>
        <p:spPr bwMode="auto">
          <a:xfrm rot="5400000" flipH="1" flipV="1">
            <a:off x="4114800" y="3429000"/>
            <a:ext cx="762000" cy="152400"/>
          </a:xfrm>
          <a:prstGeom prst="straightConnector1">
            <a:avLst/>
          </a:prstGeom>
          <a:noFill/>
          <a:ln w="50800" cap="sq">
            <a:solidFill>
              <a:srgbClr val="FF0000"/>
            </a:solidFill>
            <a:round/>
            <a:headEnd type="none" w="sm" len="sm"/>
            <a:tailEnd type="arrow" w="lg" len="lg"/>
          </a:ln>
        </p:spPr>
      </p:cxnSp>
      <p:sp>
        <p:nvSpPr>
          <p:cNvPr id="30729" name="TextBox 15"/>
          <p:cNvSpPr txBox="1">
            <a:spLocks noChangeArrowheads="1"/>
          </p:cNvSpPr>
          <p:nvPr/>
        </p:nvSpPr>
        <p:spPr bwMode="auto">
          <a:xfrm>
            <a:off x="2776538" y="3821113"/>
            <a:ext cx="2633662" cy="369887"/>
          </a:xfrm>
          <a:prstGeom prst="rect">
            <a:avLst/>
          </a:prstGeom>
          <a:noFill/>
          <a:ln w="9525">
            <a:noFill/>
            <a:miter lim="800000"/>
            <a:headEnd/>
            <a:tailEnd/>
          </a:ln>
        </p:spPr>
        <p:txBody>
          <a:bodyPr wrap="none">
            <a:prstTxWarp prst="textNoShape">
              <a:avLst/>
            </a:prstTxWarp>
            <a:spAutoFit/>
          </a:bodyPr>
          <a:lstStyle/>
          <a:p>
            <a:r>
              <a:rPr lang="en-US" altLang="zh-CN" b="1">
                <a:solidFill>
                  <a:srgbClr val="FF0000"/>
                </a:solidFill>
              </a:rPr>
              <a:t>Low Frequency Signal</a:t>
            </a:r>
          </a:p>
        </p:txBody>
      </p:sp>
      <p:cxnSp>
        <p:nvCxnSpPr>
          <p:cNvPr id="30730" name="Straight Arrow Connector 17"/>
          <p:cNvCxnSpPr>
            <a:cxnSpLocks noChangeShapeType="1"/>
          </p:cNvCxnSpPr>
          <p:nvPr/>
        </p:nvCxnSpPr>
        <p:spPr bwMode="auto">
          <a:xfrm rot="16200000" flipV="1">
            <a:off x="6286500" y="3238500"/>
            <a:ext cx="685800" cy="457200"/>
          </a:xfrm>
          <a:prstGeom prst="straightConnector1">
            <a:avLst/>
          </a:prstGeom>
          <a:noFill/>
          <a:ln w="50800" cap="sq">
            <a:solidFill>
              <a:srgbClr val="000090"/>
            </a:solidFill>
            <a:round/>
            <a:headEnd type="none" w="sm" len="sm"/>
            <a:tailEnd type="arrow" w="lg" len="lg"/>
          </a:ln>
        </p:spPr>
      </p:cxnSp>
      <p:sp>
        <p:nvSpPr>
          <p:cNvPr id="30731" name="TextBox 20"/>
          <p:cNvSpPr txBox="1">
            <a:spLocks noChangeArrowheads="1"/>
          </p:cNvSpPr>
          <p:nvPr/>
        </p:nvSpPr>
        <p:spPr bwMode="auto">
          <a:xfrm>
            <a:off x="5595938" y="3744913"/>
            <a:ext cx="2620962" cy="369887"/>
          </a:xfrm>
          <a:prstGeom prst="rect">
            <a:avLst/>
          </a:prstGeom>
          <a:noFill/>
          <a:ln w="9525">
            <a:noFill/>
            <a:miter lim="800000"/>
            <a:headEnd/>
            <a:tailEnd/>
          </a:ln>
        </p:spPr>
        <p:txBody>
          <a:bodyPr wrap="none">
            <a:prstTxWarp prst="textNoShape">
              <a:avLst/>
            </a:prstTxWarp>
            <a:spAutoFit/>
          </a:bodyPr>
          <a:lstStyle/>
          <a:p>
            <a:r>
              <a:rPr lang="en-US" altLang="zh-CN" b="1">
                <a:solidFill>
                  <a:srgbClr val="000090"/>
                </a:solidFill>
              </a:rPr>
              <a:t>High Frequency Noise</a:t>
            </a:r>
          </a:p>
        </p:txBody>
      </p:sp>
      <p:sp>
        <p:nvSpPr>
          <p:cNvPr id="30732" name="TextBox 22"/>
          <p:cNvSpPr txBox="1">
            <a:spLocks noChangeArrowheads="1"/>
          </p:cNvSpPr>
          <p:nvPr/>
        </p:nvSpPr>
        <p:spPr bwMode="auto">
          <a:xfrm>
            <a:off x="304800" y="3821113"/>
            <a:ext cx="2416175" cy="369887"/>
          </a:xfrm>
          <a:prstGeom prst="rect">
            <a:avLst/>
          </a:prstGeom>
          <a:noFill/>
          <a:ln w="9525">
            <a:noFill/>
            <a:miter lim="800000"/>
            <a:headEnd/>
            <a:tailEnd/>
          </a:ln>
        </p:spPr>
        <p:txBody>
          <a:bodyPr wrap="none">
            <a:prstTxWarp prst="textNoShape">
              <a:avLst/>
            </a:prstTxWarp>
            <a:spAutoFit/>
          </a:bodyPr>
          <a:lstStyle/>
          <a:p>
            <a:r>
              <a:rPr lang="en-US" altLang="zh-CN" b="1">
                <a:solidFill>
                  <a:srgbClr val="008000"/>
                </a:solidFill>
              </a:rPr>
              <a:t>Varying Coefficients</a:t>
            </a:r>
          </a:p>
        </p:txBody>
      </p:sp>
      <p:cxnSp>
        <p:nvCxnSpPr>
          <p:cNvPr id="30733" name="Straight Arrow Connector 23"/>
          <p:cNvCxnSpPr>
            <a:cxnSpLocks noChangeShapeType="1"/>
          </p:cNvCxnSpPr>
          <p:nvPr/>
        </p:nvCxnSpPr>
        <p:spPr bwMode="auto">
          <a:xfrm rot="5400000" flipH="1" flipV="1">
            <a:off x="2286000" y="3048000"/>
            <a:ext cx="838200" cy="838200"/>
          </a:xfrm>
          <a:prstGeom prst="straightConnector1">
            <a:avLst/>
          </a:prstGeom>
          <a:noFill/>
          <a:ln w="50800" cap="sq">
            <a:solidFill>
              <a:srgbClr val="008000"/>
            </a:solidFill>
            <a:round/>
            <a:headEnd type="none" w="sm" len="sm"/>
            <a:tailEnd type="arrow" w="lg" len="lg"/>
          </a:ln>
        </p:spPr>
      </p:cxnSp>
      <p:sp>
        <p:nvSpPr>
          <p:cNvPr id="30734" name="TextBox 27"/>
          <p:cNvSpPr txBox="1">
            <a:spLocks noChangeArrowheads="1"/>
          </p:cNvSpPr>
          <p:nvPr/>
        </p:nvSpPr>
        <p:spPr bwMode="auto">
          <a:xfrm>
            <a:off x="228600" y="1976438"/>
            <a:ext cx="2509838" cy="461962"/>
          </a:xfrm>
          <a:prstGeom prst="rect">
            <a:avLst/>
          </a:prstGeom>
          <a:noFill/>
          <a:ln w="9525">
            <a:noFill/>
            <a:miter lim="800000"/>
            <a:headEnd/>
            <a:tailEnd/>
          </a:ln>
        </p:spPr>
        <p:txBody>
          <a:bodyPr wrap="none">
            <a:prstTxWarp prst="textNoShape">
              <a:avLst/>
            </a:prstTxWarp>
            <a:spAutoFit/>
          </a:bodyPr>
          <a:lstStyle/>
          <a:p>
            <a:r>
              <a:rPr lang="en-US" altLang="zh-CN" sz="2400" b="1">
                <a:solidFill>
                  <a:srgbClr val="800000"/>
                </a:solidFill>
              </a:rPr>
              <a:t>Decomposition:</a:t>
            </a:r>
          </a:p>
        </p:txBody>
      </p:sp>
      <p:sp>
        <p:nvSpPr>
          <p:cNvPr id="30735" name="TextBox 28"/>
          <p:cNvSpPr txBox="1">
            <a:spLocks noChangeArrowheads="1"/>
          </p:cNvSpPr>
          <p:nvPr/>
        </p:nvSpPr>
        <p:spPr bwMode="auto">
          <a:xfrm>
            <a:off x="381000" y="5105400"/>
            <a:ext cx="2763838" cy="400050"/>
          </a:xfrm>
          <a:prstGeom prst="rect">
            <a:avLst/>
          </a:prstGeom>
          <a:noFill/>
          <a:ln w="9525">
            <a:noFill/>
            <a:miter lim="800000"/>
            <a:headEnd/>
            <a:tailEnd/>
          </a:ln>
        </p:spPr>
        <p:txBody>
          <a:bodyPr wrap="none">
            <a:prstTxWarp prst="textNoShape">
              <a:avLst/>
            </a:prstTxWarp>
            <a:spAutoFit/>
          </a:bodyPr>
          <a:lstStyle/>
          <a:p>
            <a:r>
              <a:rPr lang="en-US" altLang="zh-CN" sz="2000" b="1">
                <a:solidFill>
                  <a:srgbClr val="800000"/>
                </a:solidFill>
              </a:rPr>
              <a:t>Covariance operator:</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8" name="Picture 4" descr="pvalue_Sim-6.PNG"/>
          <p:cNvPicPr>
            <a:picLocks noChangeAspect="1"/>
          </p:cNvPicPr>
          <p:nvPr/>
        </p:nvPicPr>
        <p:blipFill>
          <a:blip r:embed="rId3"/>
          <a:srcRect/>
          <a:stretch>
            <a:fillRect/>
          </a:stretch>
        </p:blipFill>
        <p:spPr bwMode="auto">
          <a:xfrm>
            <a:off x="0" y="609600"/>
            <a:ext cx="9144000" cy="6248400"/>
          </a:xfrm>
          <a:prstGeom prst="rect">
            <a:avLst/>
          </a:prstGeom>
          <a:noFill/>
          <a:ln w="9525">
            <a:noFill/>
            <a:miter lim="800000"/>
            <a:headEnd/>
            <a:tailEnd/>
          </a:ln>
        </p:spPr>
      </p:pic>
      <p:sp>
        <p:nvSpPr>
          <p:cNvPr id="38919" name="Rectangle 2"/>
          <p:cNvSpPr>
            <a:spLocks noGrp="1" noChangeArrowheads="1"/>
          </p:cNvSpPr>
          <p:nvPr>
            <p:ph type="title" sz="quarter"/>
          </p:nvPr>
        </p:nvSpPr>
        <p:spPr>
          <a:xfrm>
            <a:off x="914400" y="76200"/>
            <a:ext cx="7391400" cy="457200"/>
          </a:xfrm>
        </p:spPr>
        <p:txBody>
          <a:bodyPr/>
          <a:lstStyle/>
          <a:p>
            <a:pPr algn="ctr"/>
            <a:r>
              <a:rPr lang="en-US" altLang="zh-CN" sz="2200">
                <a:solidFill>
                  <a:srgbClr val="00007A"/>
                </a:solidFill>
                <a:latin typeface="Arial" charset="0"/>
                <a:ea typeface="ＭＳ Ｐゴシック" charset="-128"/>
                <a:cs typeface="ＭＳ Ｐゴシック" charset="-128"/>
              </a:rPr>
              <a:t>Power Comparison between GLM and FADTTS</a:t>
            </a:r>
            <a:endParaRPr lang="en-US" altLang="zh-CN" sz="2200">
              <a:solidFill>
                <a:srgbClr val="000099"/>
              </a:solidFill>
              <a:latin typeface="Arial" charset="0"/>
              <a:ea typeface="ＭＳ Ｐゴシック" charset="-128"/>
              <a:cs typeface="ＭＳ Ｐゴシック" charset="-128"/>
            </a:endParaRPr>
          </a:p>
        </p:txBody>
      </p:sp>
      <p:graphicFrame>
        <p:nvGraphicFramePr>
          <p:cNvPr id="38914" name="Object 2"/>
          <p:cNvGraphicFramePr>
            <a:graphicFrameLocks noChangeAspect="1"/>
          </p:cNvGraphicFramePr>
          <p:nvPr/>
        </p:nvGraphicFramePr>
        <p:xfrm>
          <a:off x="7010400" y="1066800"/>
          <a:ext cx="1306513" cy="184150"/>
        </p:xfrm>
        <a:graphic>
          <a:graphicData uri="http://schemas.openxmlformats.org/presentationml/2006/ole">
            <p:oleObj spid="_x0000_s368642" name="Equation" r:id="rId4" imgW="1041400" imgH="152400" progId="Equation.3">
              <p:embed/>
            </p:oleObj>
          </a:graphicData>
        </a:graphic>
      </p:graphicFrame>
      <p:graphicFrame>
        <p:nvGraphicFramePr>
          <p:cNvPr id="38915" name="Object 3"/>
          <p:cNvGraphicFramePr>
            <a:graphicFrameLocks noChangeAspect="1"/>
          </p:cNvGraphicFramePr>
          <p:nvPr/>
        </p:nvGraphicFramePr>
        <p:xfrm>
          <a:off x="2522538" y="1066800"/>
          <a:ext cx="1290637" cy="184150"/>
        </p:xfrm>
        <a:graphic>
          <a:graphicData uri="http://schemas.openxmlformats.org/presentationml/2006/ole">
            <p:oleObj spid="_x0000_s368643" name="Equation" r:id="rId5" imgW="1028700" imgH="152400" progId="Equation.3">
              <p:embed/>
            </p:oleObj>
          </a:graphicData>
        </a:graphic>
      </p:graphicFrame>
      <p:graphicFrame>
        <p:nvGraphicFramePr>
          <p:cNvPr id="38916" name="Object 4"/>
          <p:cNvGraphicFramePr>
            <a:graphicFrameLocks noChangeAspect="1"/>
          </p:cNvGraphicFramePr>
          <p:nvPr/>
        </p:nvGraphicFramePr>
        <p:xfrm>
          <a:off x="2482850" y="4159250"/>
          <a:ext cx="1354138" cy="184150"/>
        </p:xfrm>
        <a:graphic>
          <a:graphicData uri="http://schemas.openxmlformats.org/presentationml/2006/ole">
            <p:oleObj spid="_x0000_s368644" name="Equation" r:id="rId6" imgW="1079500" imgH="152400" progId="Equation.3">
              <p:embed/>
            </p:oleObj>
          </a:graphicData>
        </a:graphic>
      </p:graphicFrame>
      <p:graphicFrame>
        <p:nvGraphicFramePr>
          <p:cNvPr id="38917" name="Object 5"/>
          <p:cNvGraphicFramePr>
            <a:graphicFrameLocks noChangeAspect="1"/>
          </p:cNvGraphicFramePr>
          <p:nvPr/>
        </p:nvGraphicFramePr>
        <p:xfrm>
          <a:off x="6867525" y="4191000"/>
          <a:ext cx="1370013" cy="184150"/>
        </p:xfrm>
        <a:graphic>
          <a:graphicData uri="http://schemas.openxmlformats.org/presentationml/2006/ole">
            <p:oleObj spid="_x0000_s368645" name="Equation" r:id="rId7" imgW="1092200" imgH="152400" progId="Equation.3">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unc-template">
  <a:themeElements>
    <a:clrScheme name="unc-template 8">
      <a:dk1>
        <a:srgbClr val="000000"/>
      </a:dk1>
      <a:lt1>
        <a:srgbClr val="FFFFFF"/>
      </a:lt1>
      <a:dk2>
        <a:srgbClr val="000000"/>
      </a:dk2>
      <a:lt2>
        <a:srgbClr val="FFFFFF"/>
      </a:lt2>
      <a:accent1>
        <a:srgbClr val="EF8A09"/>
      </a:accent1>
      <a:accent2>
        <a:srgbClr val="8DD600"/>
      </a:accent2>
      <a:accent3>
        <a:srgbClr val="AAAAAA"/>
      </a:accent3>
      <a:accent4>
        <a:srgbClr val="DADADA"/>
      </a:accent4>
      <a:accent5>
        <a:srgbClr val="F6C4AA"/>
      </a:accent5>
      <a:accent6>
        <a:srgbClr val="7FC200"/>
      </a:accent6>
      <a:hlink>
        <a:srgbClr val="93097C"/>
      </a:hlink>
      <a:folHlink>
        <a:srgbClr val="7B7FB1"/>
      </a:folHlink>
    </a:clrScheme>
    <a:fontScheme name="unc-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7" charset="0"/>
          </a:defRPr>
        </a:defPPr>
      </a:lstStyle>
    </a:lnDef>
  </a:objectDefaults>
  <a:extraClrSchemeLst>
    <a:extraClrScheme>
      <a:clrScheme name="unc-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c-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c-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c-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c-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c-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c-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nc-template 8">
        <a:dk1>
          <a:srgbClr val="000000"/>
        </a:dk1>
        <a:lt1>
          <a:srgbClr val="FFFFFF"/>
        </a:lt1>
        <a:dk2>
          <a:srgbClr val="000000"/>
        </a:dk2>
        <a:lt2>
          <a:srgbClr val="FFFFFF"/>
        </a:lt2>
        <a:accent1>
          <a:srgbClr val="EF8A09"/>
        </a:accent1>
        <a:accent2>
          <a:srgbClr val="8DD600"/>
        </a:accent2>
        <a:accent3>
          <a:srgbClr val="AAAAAA"/>
        </a:accent3>
        <a:accent4>
          <a:srgbClr val="DADADA"/>
        </a:accent4>
        <a:accent5>
          <a:srgbClr val="F6C4AA"/>
        </a:accent5>
        <a:accent6>
          <a:srgbClr val="7FC200"/>
        </a:accent6>
        <a:hlink>
          <a:srgbClr val="93097C"/>
        </a:hlink>
        <a:folHlink>
          <a:srgbClr val="7B7FB1"/>
        </a:folHlink>
      </a:clrScheme>
      <a:clrMap bg1="dk2" tx1="lt1" bg2="dk1" tx2="lt2" accent1="accent1" accent2="accent2" accent3="accent3" accent4="accent4" accent5="accent5" accent6="accent6" hlink="hlink" folHlink="folHlink"/>
    </a:extraClrScheme>
    <a:extraClrScheme>
      <a:clrScheme name="unc-template 9">
        <a:dk1>
          <a:srgbClr val="000000"/>
        </a:dk1>
        <a:lt1>
          <a:srgbClr val="000000"/>
        </a:lt1>
        <a:dk2>
          <a:srgbClr val="000000"/>
        </a:dk2>
        <a:lt2>
          <a:srgbClr val="808080"/>
        </a:lt2>
        <a:accent1>
          <a:srgbClr val="BBE0E3"/>
        </a:accent1>
        <a:accent2>
          <a:srgbClr val="333399"/>
        </a:accent2>
        <a:accent3>
          <a:srgbClr val="AAAA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unc-template</Template>
  <TotalTime>23949</TotalTime>
  <Words>3685</Words>
  <Application>Microsoft Macintosh PowerPoint</Application>
  <PresentationFormat>On-screen Show (4:3)</PresentationFormat>
  <Paragraphs>611</Paragraphs>
  <Slides>105</Slides>
  <Notes>10</Notes>
  <HiddenSlides>0</HiddenSlides>
  <MMClips>5</MMClips>
  <ScaleCrop>false</ScaleCrop>
  <HeadingPairs>
    <vt:vector size="6" baseType="variant">
      <vt:variant>
        <vt:lpstr>Design Template</vt:lpstr>
      </vt:variant>
      <vt:variant>
        <vt:i4>1</vt:i4>
      </vt:variant>
      <vt:variant>
        <vt:lpstr>Embedded OLE Servers</vt:lpstr>
      </vt:variant>
      <vt:variant>
        <vt:i4>5</vt:i4>
      </vt:variant>
      <vt:variant>
        <vt:lpstr>Slide Titles</vt:lpstr>
      </vt:variant>
      <vt:variant>
        <vt:i4>105</vt:i4>
      </vt:variant>
    </vt:vector>
  </HeadingPairs>
  <TitlesOfParts>
    <vt:vector size="111" baseType="lpstr">
      <vt:lpstr>unc-template</vt:lpstr>
      <vt:lpstr>Equation</vt:lpstr>
      <vt:lpstr>Photo Editor Photo</vt:lpstr>
      <vt:lpstr>Adobe Photoshop Image</vt:lpstr>
      <vt:lpstr>Microsoft Equation 3.0</vt:lpstr>
      <vt:lpstr>Microsoft Equation</vt:lpstr>
      <vt:lpstr> Emerging Issues for Neuroimaging Statistics and Statisticians</vt:lpstr>
      <vt:lpstr>                 </vt:lpstr>
      <vt:lpstr>                 </vt:lpstr>
      <vt:lpstr>Slide 4</vt:lpstr>
      <vt:lpstr>Slide 5</vt:lpstr>
      <vt:lpstr>Slide 6</vt:lpstr>
      <vt:lpstr>Slide 7</vt:lpstr>
      <vt:lpstr>                 </vt:lpstr>
      <vt:lpstr>                 </vt:lpstr>
      <vt:lpstr>Three key components of imaging science </vt:lpstr>
      <vt:lpstr>              What is image? </vt:lpstr>
      <vt:lpstr>Slide 12</vt:lpstr>
      <vt:lpstr>Digitized Images</vt:lpstr>
      <vt:lpstr>Slide 14</vt:lpstr>
      <vt:lpstr> </vt:lpstr>
      <vt:lpstr>Slide 16</vt:lpstr>
      <vt:lpstr>Slide 17</vt:lpstr>
      <vt:lpstr>Slide 18</vt:lpstr>
      <vt:lpstr>Slide 19</vt:lpstr>
      <vt:lpstr>Slide 20</vt:lpstr>
      <vt:lpstr> </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                 </vt:lpstr>
      <vt:lpstr>                 </vt:lpstr>
      <vt:lpstr>Slide 39</vt:lpstr>
      <vt:lpstr>Slide 40</vt:lpstr>
      <vt:lpstr>Slide 41</vt:lpstr>
      <vt:lpstr>Slide 42</vt:lpstr>
      <vt:lpstr>Slide 43</vt:lpstr>
      <vt:lpstr>Slide 44</vt:lpstr>
      <vt:lpstr>Slide 45</vt:lpstr>
      <vt:lpstr>Slide 46</vt:lpstr>
      <vt:lpstr>Visualization Tools</vt:lpstr>
      <vt:lpstr>Slide 48</vt:lpstr>
      <vt:lpstr>Slide 49</vt:lpstr>
      <vt:lpstr>Slide 50</vt:lpstr>
      <vt:lpstr>                 </vt:lpstr>
      <vt:lpstr>                 </vt:lpstr>
      <vt:lpstr>         Imaging Sequence  Evaluation and Optimization </vt:lpstr>
      <vt:lpstr> Evaluation</vt:lpstr>
      <vt:lpstr>ROC</vt:lpstr>
      <vt:lpstr>           </vt:lpstr>
      <vt:lpstr>           </vt:lpstr>
      <vt:lpstr>         Imaging Reconstruction</vt:lpstr>
      <vt:lpstr>Slide 59</vt:lpstr>
      <vt:lpstr>Slide 60</vt:lpstr>
      <vt:lpstr>Slide 61</vt:lpstr>
      <vt:lpstr>Slide 62</vt:lpstr>
      <vt:lpstr>Slide 63</vt:lpstr>
      <vt:lpstr>Slide 64</vt:lpstr>
      <vt:lpstr> Sensitivity encoded (SENSE) –SENSE-ITIVE </vt:lpstr>
      <vt:lpstr>Slide 66</vt:lpstr>
      <vt:lpstr>Slide 67</vt:lpstr>
      <vt:lpstr>Slide 68</vt:lpstr>
      <vt:lpstr>Slide 69</vt:lpstr>
      <vt:lpstr>Slide 70</vt:lpstr>
      <vt:lpstr>Slide 71</vt:lpstr>
      <vt:lpstr>Slide 72</vt:lpstr>
      <vt:lpstr>Slide 73</vt:lpstr>
      <vt:lpstr>Slide 74</vt:lpstr>
      <vt:lpstr>Slide 75</vt:lpstr>
      <vt:lpstr>Segmentation by Graph-Cut</vt:lpstr>
      <vt:lpstr>Slide 77</vt:lpstr>
      <vt:lpstr>Slide 78</vt:lpstr>
      <vt:lpstr>Slide 79</vt:lpstr>
      <vt:lpstr>Slide 80</vt:lpstr>
      <vt:lpstr>Slide 81</vt:lpstr>
      <vt:lpstr>Slide 82</vt:lpstr>
      <vt:lpstr>Slide 83</vt:lpstr>
      <vt:lpstr>   Longitudinal Atlas-Building</vt:lpstr>
      <vt:lpstr>  Effect of Registration and Atlas-Building on Statistics</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Multivariate Varying Coefficient Model Functional Principal Component Analysis </vt:lpstr>
      <vt:lpstr>Power Comparison between GLM and FADTTS</vt:lpstr>
      <vt:lpstr>Functional Principal Component Analysis</vt:lpstr>
      <vt:lpstr>Slide 101</vt:lpstr>
      <vt:lpstr> </vt:lpstr>
      <vt:lpstr>Slide 103</vt:lpstr>
      <vt:lpstr> </vt:lpstr>
      <vt:lpstr>Slide 105</vt:lpstr>
    </vt:vector>
  </TitlesOfParts>
  <Company>UNC CH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hzhu</dc:creator>
  <cp:lastModifiedBy>ht zhu</cp:lastModifiedBy>
  <cp:revision>120</cp:revision>
  <dcterms:created xsi:type="dcterms:W3CDTF">2011-03-20T21:25:52Z</dcterms:created>
  <dcterms:modified xsi:type="dcterms:W3CDTF">2011-03-21T06:11:00Z</dcterms:modified>
</cp:coreProperties>
</file>