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5" r:id="rId1"/>
  </p:sldMasterIdLst>
  <p:notesMasterIdLst>
    <p:notesMasterId r:id="rId31"/>
  </p:notesMasterIdLst>
  <p:handoutMasterIdLst>
    <p:handoutMasterId r:id="rId32"/>
  </p:handoutMasterIdLst>
  <p:sldIdLst>
    <p:sldId id="278" r:id="rId2"/>
    <p:sldId id="2071591289" r:id="rId3"/>
    <p:sldId id="2071591313" r:id="rId4"/>
    <p:sldId id="330" r:id="rId5"/>
    <p:sldId id="2071591279" r:id="rId6"/>
    <p:sldId id="717" r:id="rId7"/>
    <p:sldId id="694" r:id="rId8"/>
    <p:sldId id="2071591285" r:id="rId9"/>
    <p:sldId id="2071591302" r:id="rId10"/>
    <p:sldId id="2071591300" r:id="rId11"/>
    <p:sldId id="2071591269" r:id="rId12"/>
    <p:sldId id="1546" r:id="rId13"/>
    <p:sldId id="1138" r:id="rId14"/>
    <p:sldId id="2071591280" r:id="rId15"/>
    <p:sldId id="2071591309" r:id="rId16"/>
    <p:sldId id="2071591310" r:id="rId17"/>
    <p:sldId id="2071591311" r:id="rId18"/>
    <p:sldId id="2071591312" r:id="rId19"/>
    <p:sldId id="2071591307" r:id="rId20"/>
    <p:sldId id="264" r:id="rId21"/>
    <p:sldId id="269" r:id="rId22"/>
    <p:sldId id="268" r:id="rId23"/>
    <p:sldId id="270" r:id="rId24"/>
    <p:sldId id="271" r:id="rId25"/>
    <p:sldId id="2071591306" r:id="rId26"/>
    <p:sldId id="2071591314" r:id="rId27"/>
    <p:sldId id="2071591315" r:id="rId28"/>
    <p:sldId id="2071591316" r:id="rId29"/>
    <p:sldId id="2071591317" r:id="rId30"/>
  </p:sldIdLst>
  <p:sldSz cx="12190413"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3">
          <p15:clr>
            <a:srgbClr val="A4A3A4"/>
          </p15:clr>
        </p15:guide>
        <p15:guide id="3" pos="619">
          <p15:clr>
            <a:srgbClr val="A4A3A4"/>
          </p15:clr>
        </p15:guide>
        <p15:guide id="15" orient="horz" pos="2478">
          <p15:clr>
            <a:srgbClr val="A4A3A4"/>
          </p15:clr>
        </p15:guide>
        <p15:guide id="16" orient="horz" pos="2704">
          <p15:clr>
            <a:srgbClr val="A4A3A4"/>
          </p15:clr>
        </p15:guide>
        <p15:guide id="17" orient="horz" pos="4086">
          <p15:clr>
            <a:srgbClr val="A4A3A4"/>
          </p15:clr>
        </p15:guide>
        <p15:guide id="18" orient="horz" pos="2592">
          <p15:clr>
            <a:srgbClr val="A4A3A4"/>
          </p15:clr>
        </p15:guide>
        <p15:guide id="19" pos="7422">
          <p15:clr>
            <a:srgbClr val="A4A3A4"/>
          </p15:clr>
        </p15:guide>
        <p15:guide id="20" pos="2149">
          <p15:clr>
            <a:srgbClr val="A4A3A4"/>
          </p15:clr>
        </p15:guide>
        <p15:guide id="21" pos="3908">
          <p15:clr>
            <a:srgbClr val="A4A3A4"/>
          </p15:clr>
        </p15:guide>
        <p15:guide id="22" pos="2376">
          <p15:clr>
            <a:srgbClr val="A4A3A4"/>
          </p15:clr>
        </p15:guide>
        <p15:guide id="23" pos="5666">
          <p15:clr>
            <a:srgbClr val="A4A3A4"/>
          </p15:clr>
        </p15:guide>
        <p15:guide id="24" pos="5894">
          <p15:clr>
            <a:srgbClr val="A4A3A4"/>
          </p15:clr>
        </p15:guide>
        <p15:guide id="25" pos="4134">
          <p15:clr>
            <a:srgbClr val="A4A3A4"/>
          </p15:clr>
        </p15:guide>
        <p15:guide id="26" pos="40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57">
          <p15:clr>
            <a:srgbClr val="A4A3A4"/>
          </p15:clr>
        </p15:guide>
        <p15:guide id="4" pos="19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713"/>
    <a:srgbClr val="00A5E2"/>
    <a:srgbClr val="E61A5D"/>
    <a:srgbClr val="FF3162"/>
    <a:srgbClr val="624963"/>
    <a:srgbClr val="D30F4B"/>
    <a:srgbClr val="0091DF"/>
    <a:srgbClr val="00617F"/>
    <a:srgbClr val="2B6640"/>
    <a:srgbClr val="66B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134C0-BFD6-4854-AE92-B343420AF563}" v="34" dt="2022-03-23T21:37:07.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55" autoAdjust="0"/>
  </p:normalViewPr>
  <p:slideViewPr>
    <p:cSldViewPr snapToGrid="0" snapToObjects="1" showGuides="1">
      <p:cViewPr varScale="1">
        <p:scale>
          <a:sx n="97" d="100"/>
          <a:sy n="97" d="100"/>
        </p:scale>
        <p:origin x="536" y="64"/>
      </p:cViewPr>
      <p:guideLst>
        <p:guide orient="horz" pos="1093"/>
        <p:guide pos="619"/>
        <p:guide orient="horz" pos="2478"/>
        <p:guide orient="horz" pos="2704"/>
        <p:guide orient="horz" pos="4086"/>
        <p:guide orient="horz" pos="2592"/>
        <p:guide pos="7422"/>
        <p:guide pos="2149"/>
        <p:guide pos="3908"/>
        <p:guide pos="2376"/>
        <p:guide pos="5666"/>
        <p:guide pos="5894"/>
        <p:guide pos="4134"/>
        <p:guide pos="4020"/>
      </p:guideLst>
    </p:cSldViewPr>
  </p:slideViewPr>
  <p:notesTextViewPr>
    <p:cViewPr>
      <p:scale>
        <a:sx n="1" d="1"/>
        <a:sy n="1" d="1"/>
      </p:scale>
      <p:origin x="0" y="0"/>
    </p:cViewPr>
  </p:notesTextViewPr>
  <p:notesViewPr>
    <p:cSldViewPr snapToGrid="0" snapToObjects="1">
      <p:cViewPr varScale="1">
        <p:scale>
          <a:sx n="76" d="100"/>
          <a:sy n="76" d="100"/>
        </p:scale>
        <p:origin x="-4026" y="-108"/>
      </p:cViewPr>
      <p:guideLst>
        <p:guide orient="horz" pos="2880"/>
        <p:guide pos="2160"/>
        <p:guide orient="horz" pos="2857"/>
        <p:guide pos="19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16335-BEB2-E143-9ED2-53D340673D7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1A4CA9F7-D56E-1441-B54D-FE1BA4F03CA3}">
      <dgm:prSet phldrT="[Text]" custT="1"/>
      <dgm:spPr>
        <a:solidFill>
          <a:srgbClr val="017398"/>
        </a:solidFill>
      </dgm:spPr>
      <dgm:t>
        <a:bodyPr/>
        <a:lstStyle/>
        <a:p>
          <a:r>
            <a:rPr lang="en-US" sz="2400"/>
            <a:t>CRO</a:t>
          </a:r>
        </a:p>
      </dgm:t>
    </dgm:pt>
    <dgm:pt modelId="{52BBED3A-D0C0-AA4B-A7D1-472A994AB925}" type="parTrans" cxnId="{98FAFE5F-166D-E543-9710-F4C9455B8027}">
      <dgm:prSet/>
      <dgm:spPr/>
      <dgm:t>
        <a:bodyPr/>
        <a:lstStyle/>
        <a:p>
          <a:endParaRPr lang="en-US"/>
        </a:p>
      </dgm:t>
    </dgm:pt>
    <dgm:pt modelId="{553096C4-5BBD-6642-B9EF-30932582FBAB}" type="sibTrans" cxnId="{98FAFE5F-166D-E543-9710-F4C9455B8027}">
      <dgm:prSet/>
      <dgm:spPr/>
      <dgm:t>
        <a:bodyPr/>
        <a:lstStyle/>
        <a:p>
          <a:endParaRPr lang="en-US"/>
        </a:p>
      </dgm:t>
    </dgm:pt>
    <dgm:pt modelId="{128620BE-3CC3-B449-A25E-6E44FD0783FA}">
      <dgm:prSet phldrT="[Text]" custT="1"/>
      <dgm:spPr>
        <a:solidFill>
          <a:srgbClr val="017398">
            <a:alpha val="25000"/>
          </a:srgbClr>
        </a:solidFill>
      </dgm:spPr>
      <dgm:t>
        <a:bodyPr/>
        <a:lstStyle/>
        <a:p>
          <a:r>
            <a:rPr lang="en-US" sz="1600"/>
            <a:t>Site management</a:t>
          </a:r>
        </a:p>
      </dgm:t>
    </dgm:pt>
    <dgm:pt modelId="{679ED937-DD64-1448-AB30-18AC69335D3A}" type="parTrans" cxnId="{BE65E251-90FE-FD4A-8297-04BCC6AEC365}">
      <dgm:prSet/>
      <dgm:spPr/>
      <dgm:t>
        <a:bodyPr/>
        <a:lstStyle/>
        <a:p>
          <a:endParaRPr lang="en-US"/>
        </a:p>
      </dgm:t>
    </dgm:pt>
    <dgm:pt modelId="{807ED7DD-25B0-AE4F-823C-639426235D03}" type="sibTrans" cxnId="{BE65E251-90FE-FD4A-8297-04BCC6AEC365}">
      <dgm:prSet/>
      <dgm:spPr/>
      <dgm:t>
        <a:bodyPr/>
        <a:lstStyle/>
        <a:p>
          <a:endParaRPr lang="en-US"/>
        </a:p>
      </dgm:t>
    </dgm:pt>
    <dgm:pt modelId="{646E9812-39CA-E345-ACC0-693E94756366}">
      <dgm:prSet phldrT="[Text]" custT="1"/>
      <dgm:spPr>
        <a:solidFill>
          <a:srgbClr val="017398"/>
        </a:solidFill>
      </dgm:spPr>
      <dgm:t>
        <a:bodyPr/>
        <a:lstStyle/>
        <a:p>
          <a:r>
            <a:rPr lang="en-US" sz="2400"/>
            <a:t>Vendors</a:t>
          </a:r>
        </a:p>
      </dgm:t>
    </dgm:pt>
    <dgm:pt modelId="{DBA4215E-7842-0B41-BD0C-E9E970FA4717}" type="parTrans" cxnId="{146B2C2A-5961-0547-93D0-DB32B987DE05}">
      <dgm:prSet/>
      <dgm:spPr/>
      <dgm:t>
        <a:bodyPr/>
        <a:lstStyle/>
        <a:p>
          <a:endParaRPr lang="en-US"/>
        </a:p>
      </dgm:t>
    </dgm:pt>
    <dgm:pt modelId="{38B1AA8E-5EF5-5745-B7FE-36C536B2A16A}" type="sibTrans" cxnId="{146B2C2A-5961-0547-93D0-DB32B987DE05}">
      <dgm:prSet/>
      <dgm:spPr/>
      <dgm:t>
        <a:bodyPr/>
        <a:lstStyle/>
        <a:p>
          <a:endParaRPr lang="en-US"/>
        </a:p>
      </dgm:t>
    </dgm:pt>
    <dgm:pt modelId="{79BFD9FE-C189-384F-81FD-12FF59D02157}">
      <dgm:prSet phldrT="[Text]" custT="1"/>
      <dgm:spPr>
        <a:solidFill>
          <a:srgbClr val="017398">
            <a:alpha val="25000"/>
          </a:srgbClr>
        </a:solidFill>
      </dgm:spPr>
      <dgm:t>
        <a:bodyPr/>
        <a:lstStyle/>
        <a:p>
          <a:r>
            <a:rPr lang="en-US" sz="1400"/>
            <a:t>Medidata (EDC)</a:t>
          </a:r>
        </a:p>
      </dgm:t>
    </dgm:pt>
    <dgm:pt modelId="{FF0F6C32-6AE4-FA47-B4F6-C6905D8271D0}" type="parTrans" cxnId="{74E7298B-B8BB-664E-97BB-F30BFE115C9B}">
      <dgm:prSet/>
      <dgm:spPr/>
      <dgm:t>
        <a:bodyPr/>
        <a:lstStyle/>
        <a:p>
          <a:endParaRPr lang="en-US"/>
        </a:p>
      </dgm:t>
    </dgm:pt>
    <dgm:pt modelId="{2F4B1A58-F1EB-A143-8E23-0A5FD5DEE100}" type="sibTrans" cxnId="{74E7298B-B8BB-664E-97BB-F30BFE115C9B}">
      <dgm:prSet/>
      <dgm:spPr/>
      <dgm:t>
        <a:bodyPr/>
        <a:lstStyle/>
        <a:p>
          <a:endParaRPr lang="en-US"/>
        </a:p>
      </dgm:t>
    </dgm:pt>
    <dgm:pt modelId="{9806A53D-F752-AD4E-BEA9-8B78AFA2BC36}">
      <dgm:prSet phldrT="[Text]" custT="1"/>
      <dgm:spPr>
        <a:solidFill>
          <a:srgbClr val="017398">
            <a:alpha val="25000"/>
          </a:srgbClr>
        </a:solidFill>
      </dgm:spPr>
      <dgm:t>
        <a:bodyPr/>
        <a:lstStyle/>
        <a:p>
          <a:r>
            <a:rPr lang="en-US" sz="1400"/>
            <a:t>Covance (central lab)</a:t>
          </a:r>
        </a:p>
      </dgm:t>
    </dgm:pt>
    <dgm:pt modelId="{727114D4-EE39-5349-B4B8-5D198B6026B1}" type="parTrans" cxnId="{833EF956-4192-E84C-B548-6079BE65DE86}">
      <dgm:prSet/>
      <dgm:spPr/>
      <dgm:t>
        <a:bodyPr/>
        <a:lstStyle/>
        <a:p>
          <a:endParaRPr lang="en-US"/>
        </a:p>
      </dgm:t>
    </dgm:pt>
    <dgm:pt modelId="{F4714642-8F5C-1241-A948-5DB78BC11B32}" type="sibTrans" cxnId="{833EF956-4192-E84C-B548-6079BE65DE86}">
      <dgm:prSet/>
      <dgm:spPr/>
      <dgm:t>
        <a:bodyPr/>
        <a:lstStyle/>
        <a:p>
          <a:endParaRPr lang="en-US"/>
        </a:p>
      </dgm:t>
    </dgm:pt>
    <dgm:pt modelId="{1C0D31D8-FF28-074E-B5BF-5F78F91D3055}">
      <dgm:prSet phldrT="[Text]" custT="1"/>
      <dgm:spPr>
        <a:solidFill>
          <a:srgbClr val="017398"/>
        </a:solidFill>
      </dgm:spPr>
      <dgm:t>
        <a:bodyPr/>
        <a:lstStyle/>
        <a:p>
          <a:r>
            <a:rPr lang="en-US" sz="2400"/>
            <a:t>Sites</a:t>
          </a:r>
        </a:p>
      </dgm:t>
    </dgm:pt>
    <dgm:pt modelId="{5E5ED5E6-6BE3-9D4D-9FF4-24ABCD6DE3FE}" type="parTrans" cxnId="{639BC575-7E86-3E4D-942E-94CD184AA984}">
      <dgm:prSet/>
      <dgm:spPr/>
      <dgm:t>
        <a:bodyPr/>
        <a:lstStyle/>
        <a:p>
          <a:endParaRPr lang="en-US"/>
        </a:p>
      </dgm:t>
    </dgm:pt>
    <dgm:pt modelId="{1D5EF79D-C183-B540-8C07-347552AF6F45}" type="sibTrans" cxnId="{639BC575-7E86-3E4D-942E-94CD184AA984}">
      <dgm:prSet/>
      <dgm:spPr/>
      <dgm:t>
        <a:bodyPr/>
        <a:lstStyle/>
        <a:p>
          <a:endParaRPr lang="en-US"/>
        </a:p>
      </dgm:t>
    </dgm:pt>
    <dgm:pt modelId="{646B3CF7-C3AB-6644-A4B5-005685B1AB1B}">
      <dgm:prSet phldrT="[Text]"/>
      <dgm:spPr>
        <a:solidFill>
          <a:srgbClr val="017398">
            <a:alpha val="25000"/>
          </a:srgbClr>
        </a:solidFill>
      </dgm:spPr>
      <dgm:t>
        <a:bodyPr/>
        <a:lstStyle/>
        <a:p>
          <a:r>
            <a:rPr lang="en-US" sz="1600"/>
            <a:t>Patient</a:t>
          </a:r>
          <a:r>
            <a:rPr lang="en-US" sz="1600" baseline="0"/>
            <a:t> Enrollment &amp; Management</a:t>
          </a:r>
          <a:endParaRPr lang="en-US" sz="1600"/>
        </a:p>
      </dgm:t>
    </dgm:pt>
    <dgm:pt modelId="{C953FDB1-7B7C-8640-8F5A-D7787910BFCD}" type="parTrans" cxnId="{1AC0FECF-D87A-E346-BA2D-C8D5F2889BE2}">
      <dgm:prSet/>
      <dgm:spPr/>
      <dgm:t>
        <a:bodyPr/>
        <a:lstStyle/>
        <a:p>
          <a:endParaRPr lang="en-US"/>
        </a:p>
      </dgm:t>
    </dgm:pt>
    <dgm:pt modelId="{43A9BF0F-EC8C-A840-81AF-007197973843}" type="sibTrans" cxnId="{1AC0FECF-D87A-E346-BA2D-C8D5F2889BE2}">
      <dgm:prSet/>
      <dgm:spPr/>
      <dgm:t>
        <a:bodyPr/>
        <a:lstStyle/>
        <a:p>
          <a:endParaRPr lang="en-US"/>
        </a:p>
      </dgm:t>
    </dgm:pt>
    <dgm:pt modelId="{9742D972-55E1-704C-AF4C-FAB2456D4387}">
      <dgm:prSet phldrT="[Text]"/>
      <dgm:spPr>
        <a:solidFill>
          <a:srgbClr val="017398">
            <a:alpha val="25000"/>
          </a:srgbClr>
        </a:solidFill>
      </dgm:spPr>
      <dgm:t>
        <a:bodyPr/>
        <a:lstStyle/>
        <a:p>
          <a:r>
            <a:rPr lang="en-US" sz="1600"/>
            <a:t>KOLs</a:t>
          </a:r>
        </a:p>
      </dgm:t>
    </dgm:pt>
    <dgm:pt modelId="{A5642532-37D4-E542-9573-73469740DD1F}" type="parTrans" cxnId="{85ECE544-D637-D04F-A777-0EC69151D925}">
      <dgm:prSet/>
      <dgm:spPr/>
      <dgm:t>
        <a:bodyPr/>
        <a:lstStyle/>
        <a:p>
          <a:endParaRPr lang="en-US"/>
        </a:p>
      </dgm:t>
    </dgm:pt>
    <dgm:pt modelId="{CA378DBA-34A4-FA4A-BAFF-04665C7C2BD1}" type="sibTrans" cxnId="{85ECE544-D637-D04F-A777-0EC69151D925}">
      <dgm:prSet/>
      <dgm:spPr/>
      <dgm:t>
        <a:bodyPr/>
        <a:lstStyle/>
        <a:p>
          <a:endParaRPr lang="en-US"/>
        </a:p>
      </dgm:t>
    </dgm:pt>
    <dgm:pt modelId="{C953F34E-0523-2144-A9C9-7FAD4F448E5B}">
      <dgm:prSet phldrT="[Text]" custT="1"/>
      <dgm:spPr>
        <a:solidFill>
          <a:srgbClr val="017398">
            <a:alpha val="25000"/>
          </a:srgbClr>
        </a:solidFill>
      </dgm:spPr>
      <dgm:t>
        <a:bodyPr/>
        <a:lstStyle/>
        <a:p>
          <a:r>
            <a:rPr lang="en-US" sz="1400"/>
            <a:t>Almac (IXRS and Drug Depot)</a:t>
          </a:r>
        </a:p>
      </dgm:t>
    </dgm:pt>
    <dgm:pt modelId="{F55A6BBD-08F9-2B4F-84CA-556A112FCE44}" type="parTrans" cxnId="{3E6E031C-39FE-FB45-A179-C8B8836C92A1}">
      <dgm:prSet/>
      <dgm:spPr/>
      <dgm:t>
        <a:bodyPr/>
        <a:lstStyle/>
        <a:p>
          <a:endParaRPr lang="en-US"/>
        </a:p>
      </dgm:t>
    </dgm:pt>
    <dgm:pt modelId="{ACD2CB3F-FE8B-6F47-A94C-CD7FC4281FE8}" type="sibTrans" cxnId="{3E6E031C-39FE-FB45-A179-C8B8836C92A1}">
      <dgm:prSet/>
      <dgm:spPr/>
      <dgm:t>
        <a:bodyPr/>
        <a:lstStyle/>
        <a:p>
          <a:endParaRPr lang="en-US"/>
        </a:p>
      </dgm:t>
    </dgm:pt>
    <dgm:pt modelId="{7B6B69EB-12B8-EB4D-A697-192FD8D71434}">
      <dgm:prSet phldrT="[Text]" custT="1"/>
      <dgm:spPr>
        <a:solidFill>
          <a:srgbClr val="017398">
            <a:alpha val="25000"/>
          </a:srgbClr>
        </a:solidFill>
      </dgm:spPr>
      <dgm:t>
        <a:bodyPr/>
        <a:lstStyle/>
        <a:p>
          <a:r>
            <a:rPr lang="en-US" sz="1600"/>
            <a:t>Data monitoring</a:t>
          </a:r>
        </a:p>
      </dgm:t>
    </dgm:pt>
    <dgm:pt modelId="{587C2BF3-59EE-514A-9DFB-89909647AA7F}" type="parTrans" cxnId="{D177EE0F-4534-304E-B949-39370CA58E14}">
      <dgm:prSet/>
      <dgm:spPr/>
      <dgm:t>
        <a:bodyPr/>
        <a:lstStyle/>
        <a:p>
          <a:endParaRPr lang="en-US"/>
        </a:p>
      </dgm:t>
    </dgm:pt>
    <dgm:pt modelId="{772AF535-734C-FE43-B2BD-76C8D7EDFE75}" type="sibTrans" cxnId="{D177EE0F-4534-304E-B949-39370CA58E14}">
      <dgm:prSet/>
      <dgm:spPr/>
      <dgm:t>
        <a:bodyPr/>
        <a:lstStyle/>
        <a:p>
          <a:endParaRPr lang="en-US"/>
        </a:p>
      </dgm:t>
    </dgm:pt>
    <dgm:pt modelId="{A75A2BDE-A8EC-3943-86CA-95AA35AF12C8}">
      <dgm:prSet phldrT="[Text]" custT="1"/>
      <dgm:spPr>
        <a:solidFill>
          <a:srgbClr val="017398">
            <a:alpha val="25000"/>
          </a:srgbClr>
        </a:solidFill>
      </dgm:spPr>
      <dgm:t>
        <a:bodyPr/>
        <a:lstStyle/>
        <a:p>
          <a:r>
            <a:rPr lang="en-US" sz="1600"/>
            <a:t>Safety management</a:t>
          </a:r>
        </a:p>
      </dgm:t>
    </dgm:pt>
    <dgm:pt modelId="{64378CE1-6A02-6F47-81C3-EDB870836CF9}" type="parTrans" cxnId="{AA79ABB2-4218-DD4D-BAFA-18056E0253C3}">
      <dgm:prSet/>
      <dgm:spPr/>
      <dgm:t>
        <a:bodyPr/>
        <a:lstStyle/>
        <a:p>
          <a:endParaRPr lang="en-US"/>
        </a:p>
      </dgm:t>
    </dgm:pt>
    <dgm:pt modelId="{4D2EAF60-5FF2-484E-89F5-B7D7226A6939}" type="sibTrans" cxnId="{AA79ABB2-4218-DD4D-BAFA-18056E0253C3}">
      <dgm:prSet/>
      <dgm:spPr/>
      <dgm:t>
        <a:bodyPr/>
        <a:lstStyle/>
        <a:p>
          <a:endParaRPr lang="en-US"/>
        </a:p>
      </dgm:t>
    </dgm:pt>
    <dgm:pt modelId="{A8271B7D-04FA-1A4F-8EE0-A23AD06DFD3D}">
      <dgm:prSet phldrT="[Text]" custT="1"/>
      <dgm:spPr>
        <a:solidFill>
          <a:srgbClr val="017398">
            <a:alpha val="25000"/>
          </a:srgbClr>
        </a:solidFill>
      </dgm:spPr>
      <dgm:t>
        <a:bodyPr/>
        <a:lstStyle/>
        <a:p>
          <a:r>
            <a:rPr lang="en-US" sz="1600"/>
            <a:t>Regulatory support</a:t>
          </a:r>
        </a:p>
      </dgm:t>
    </dgm:pt>
    <dgm:pt modelId="{3D7E556C-913A-9243-93BA-79C916D8670A}" type="parTrans" cxnId="{88A4E4C5-737A-6440-BFB7-8A1741025555}">
      <dgm:prSet/>
      <dgm:spPr/>
      <dgm:t>
        <a:bodyPr/>
        <a:lstStyle/>
        <a:p>
          <a:endParaRPr lang="en-US"/>
        </a:p>
      </dgm:t>
    </dgm:pt>
    <dgm:pt modelId="{233B76EF-3C00-8B44-A360-041F2E5FDA5E}" type="sibTrans" cxnId="{88A4E4C5-737A-6440-BFB7-8A1741025555}">
      <dgm:prSet/>
      <dgm:spPr/>
      <dgm:t>
        <a:bodyPr/>
        <a:lstStyle/>
        <a:p>
          <a:endParaRPr lang="en-US"/>
        </a:p>
      </dgm:t>
    </dgm:pt>
    <dgm:pt modelId="{B4108CF8-923D-AB4E-B84F-6D396B872F16}">
      <dgm:prSet phldrT="[Text]" custT="1"/>
      <dgm:spPr>
        <a:solidFill>
          <a:srgbClr val="017398">
            <a:alpha val="25000"/>
          </a:srgbClr>
        </a:solidFill>
      </dgm:spPr>
      <dgm:t>
        <a:bodyPr/>
        <a:lstStyle/>
        <a:p>
          <a:r>
            <a:rPr lang="en-US" sz="1400"/>
            <a:t>Arm PIs</a:t>
          </a:r>
        </a:p>
      </dgm:t>
    </dgm:pt>
    <dgm:pt modelId="{5F9E053F-46B7-0840-A678-0D7ADD5F8197}" type="parTrans" cxnId="{89A02683-4B37-374A-A1D7-B8785F298E3A}">
      <dgm:prSet/>
      <dgm:spPr/>
      <dgm:t>
        <a:bodyPr/>
        <a:lstStyle/>
        <a:p>
          <a:endParaRPr lang="en-US"/>
        </a:p>
      </dgm:t>
    </dgm:pt>
    <dgm:pt modelId="{91306B2E-7625-5346-BC68-57D91A2603F5}" type="sibTrans" cxnId="{89A02683-4B37-374A-A1D7-B8785F298E3A}">
      <dgm:prSet/>
      <dgm:spPr/>
      <dgm:t>
        <a:bodyPr/>
        <a:lstStyle/>
        <a:p>
          <a:endParaRPr lang="en-US"/>
        </a:p>
      </dgm:t>
    </dgm:pt>
    <dgm:pt modelId="{6D1789C0-3CD5-C443-B7B7-1847F8E30D5A}">
      <dgm:prSet phldrT="[Text]" custT="1"/>
      <dgm:spPr>
        <a:solidFill>
          <a:srgbClr val="017398">
            <a:alpha val="25000"/>
          </a:srgbClr>
        </a:solidFill>
      </dgm:spPr>
      <dgm:t>
        <a:bodyPr/>
        <a:lstStyle/>
        <a:p>
          <a:r>
            <a:rPr lang="en-US" sz="1400"/>
            <a:t>Guidance on protocol development</a:t>
          </a:r>
        </a:p>
      </dgm:t>
    </dgm:pt>
    <dgm:pt modelId="{699BDAB5-FECC-B14C-91BC-BAFC82DBC26F}" type="parTrans" cxnId="{2F40B9B3-626F-B648-9CA7-957E374D7AE4}">
      <dgm:prSet/>
      <dgm:spPr/>
      <dgm:t>
        <a:bodyPr/>
        <a:lstStyle/>
        <a:p>
          <a:endParaRPr lang="en-US"/>
        </a:p>
      </dgm:t>
    </dgm:pt>
    <dgm:pt modelId="{C29B7803-6613-774C-B84E-BC7AD2D445A9}" type="sibTrans" cxnId="{2F40B9B3-626F-B648-9CA7-957E374D7AE4}">
      <dgm:prSet/>
      <dgm:spPr/>
      <dgm:t>
        <a:bodyPr/>
        <a:lstStyle/>
        <a:p>
          <a:endParaRPr lang="en-US"/>
        </a:p>
      </dgm:t>
    </dgm:pt>
    <dgm:pt modelId="{83FD7547-7E65-054E-B2AB-39EBE1312AFC}">
      <dgm:prSet phldrT="[Text]" custT="1"/>
      <dgm:spPr>
        <a:solidFill>
          <a:srgbClr val="017398">
            <a:alpha val="25000"/>
          </a:srgbClr>
        </a:solidFill>
      </dgm:spPr>
      <dgm:t>
        <a:bodyPr/>
        <a:lstStyle/>
        <a:p>
          <a:r>
            <a:rPr lang="en-US" sz="1400"/>
            <a:t>Toxicity management</a:t>
          </a:r>
        </a:p>
      </dgm:t>
    </dgm:pt>
    <dgm:pt modelId="{97DEBD4C-4BC3-8A42-B011-8176D1403907}" type="parTrans" cxnId="{6D7882A3-289E-EA4E-8CBD-5A56902032BD}">
      <dgm:prSet/>
      <dgm:spPr/>
      <dgm:t>
        <a:bodyPr/>
        <a:lstStyle/>
        <a:p>
          <a:endParaRPr lang="en-US"/>
        </a:p>
      </dgm:t>
    </dgm:pt>
    <dgm:pt modelId="{74874961-56D4-F647-8E2B-173CD0F1EE2F}" type="sibTrans" cxnId="{6D7882A3-289E-EA4E-8CBD-5A56902032BD}">
      <dgm:prSet/>
      <dgm:spPr/>
      <dgm:t>
        <a:bodyPr/>
        <a:lstStyle/>
        <a:p>
          <a:endParaRPr lang="en-US"/>
        </a:p>
      </dgm:t>
    </dgm:pt>
    <dgm:pt modelId="{31066544-8451-AF43-BC81-C5C2A50648DF}">
      <dgm:prSet phldrT="[Text]" custT="1"/>
      <dgm:spPr>
        <a:solidFill>
          <a:srgbClr val="017398">
            <a:alpha val="25000"/>
          </a:srgbClr>
        </a:solidFill>
      </dgm:spPr>
      <dgm:t>
        <a:bodyPr/>
        <a:lstStyle/>
        <a:p>
          <a:r>
            <a:rPr lang="en-US" sz="1600"/>
            <a:t>Clinical Ops</a:t>
          </a:r>
        </a:p>
      </dgm:t>
    </dgm:pt>
    <dgm:pt modelId="{3238A16B-90D3-A846-B741-1E23E2398236}" type="sibTrans" cxnId="{401DF7BC-50B3-4440-B70C-FA2F9F374A1F}">
      <dgm:prSet/>
      <dgm:spPr/>
      <dgm:t>
        <a:bodyPr/>
        <a:lstStyle/>
        <a:p>
          <a:endParaRPr lang="en-US"/>
        </a:p>
      </dgm:t>
    </dgm:pt>
    <dgm:pt modelId="{76A24FEC-68B7-464C-BD15-1F7ADB222713}" type="parTrans" cxnId="{401DF7BC-50B3-4440-B70C-FA2F9F374A1F}">
      <dgm:prSet/>
      <dgm:spPr/>
      <dgm:t>
        <a:bodyPr/>
        <a:lstStyle/>
        <a:p>
          <a:endParaRPr lang="en-US"/>
        </a:p>
      </dgm:t>
    </dgm:pt>
    <dgm:pt modelId="{62BBB4D1-66FE-D14A-8B2E-AE0CBCC4A782}">
      <dgm:prSet phldrT="[Text]" custT="1"/>
      <dgm:spPr>
        <a:solidFill>
          <a:srgbClr val="017398">
            <a:alpha val="25000"/>
          </a:srgbClr>
        </a:solidFill>
      </dgm:spPr>
      <dgm:t>
        <a:bodyPr/>
        <a:lstStyle/>
        <a:p>
          <a:r>
            <a:rPr lang="en-US" sz="1400"/>
            <a:t>Berry Consultants (design, adaptive rand. stats)</a:t>
          </a:r>
        </a:p>
      </dgm:t>
    </dgm:pt>
    <dgm:pt modelId="{E91C8E4D-72C7-E744-8B6C-7DB750A01881}" type="parTrans" cxnId="{32309744-5F82-BA46-BF99-D719957A0971}">
      <dgm:prSet/>
      <dgm:spPr/>
      <dgm:t>
        <a:bodyPr/>
        <a:lstStyle/>
        <a:p>
          <a:endParaRPr lang="en-US"/>
        </a:p>
      </dgm:t>
    </dgm:pt>
    <dgm:pt modelId="{D078DD35-0870-674D-AF25-0B0E8F1E32B2}" type="sibTrans" cxnId="{32309744-5F82-BA46-BF99-D719957A0971}">
      <dgm:prSet/>
      <dgm:spPr/>
      <dgm:t>
        <a:bodyPr/>
        <a:lstStyle/>
        <a:p>
          <a:endParaRPr lang="en-US"/>
        </a:p>
      </dgm:t>
    </dgm:pt>
    <dgm:pt modelId="{51558D62-FED1-2D43-A16E-A6F02CC033BD}" type="pres">
      <dgm:prSet presAssocID="{6A616335-BEB2-E143-9ED2-53D340673D7C}" presName="Name0" presStyleCnt="0">
        <dgm:presLayoutVars>
          <dgm:dir/>
          <dgm:animLvl val="lvl"/>
          <dgm:resizeHandles val="exact"/>
        </dgm:presLayoutVars>
      </dgm:prSet>
      <dgm:spPr/>
    </dgm:pt>
    <dgm:pt modelId="{F6BA2609-515C-A644-8604-75499EA2AA01}" type="pres">
      <dgm:prSet presAssocID="{1A4CA9F7-D56E-1441-B54D-FE1BA4F03CA3}" presName="composite" presStyleCnt="0"/>
      <dgm:spPr/>
    </dgm:pt>
    <dgm:pt modelId="{72903D4E-727D-BA45-BE10-C783834E4133}" type="pres">
      <dgm:prSet presAssocID="{1A4CA9F7-D56E-1441-B54D-FE1BA4F03CA3}" presName="parTx" presStyleLbl="alignNode1" presStyleIdx="0" presStyleCnt="3">
        <dgm:presLayoutVars>
          <dgm:chMax val="0"/>
          <dgm:chPref val="0"/>
          <dgm:bulletEnabled val="1"/>
        </dgm:presLayoutVars>
      </dgm:prSet>
      <dgm:spPr/>
    </dgm:pt>
    <dgm:pt modelId="{8445DD4B-F579-0441-AF7E-053DB92C7F77}" type="pres">
      <dgm:prSet presAssocID="{1A4CA9F7-D56E-1441-B54D-FE1BA4F03CA3}" presName="desTx" presStyleLbl="alignAccFollowNode1" presStyleIdx="0" presStyleCnt="3">
        <dgm:presLayoutVars>
          <dgm:bulletEnabled val="1"/>
        </dgm:presLayoutVars>
      </dgm:prSet>
      <dgm:spPr/>
    </dgm:pt>
    <dgm:pt modelId="{B079CAF4-1510-3646-9338-989B5479A92B}" type="pres">
      <dgm:prSet presAssocID="{553096C4-5BBD-6642-B9EF-30932582FBAB}" presName="space" presStyleCnt="0"/>
      <dgm:spPr/>
    </dgm:pt>
    <dgm:pt modelId="{72B7B7A5-F560-4747-9705-866B64373ABF}" type="pres">
      <dgm:prSet presAssocID="{646E9812-39CA-E345-ACC0-693E94756366}" presName="composite" presStyleCnt="0"/>
      <dgm:spPr/>
    </dgm:pt>
    <dgm:pt modelId="{65AE627B-CECD-024A-82C3-E7FF3789CC09}" type="pres">
      <dgm:prSet presAssocID="{646E9812-39CA-E345-ACC0-693E94756366}" presName="parTx" presStyleLbl="alignNode1" presStyleIdx="1" presStyleCnt="3">
        <dgm:presLayoutVars>
          <dgm:chMax val="0"/>
          <dgm:chPref val="0"/>
          <dgm:bulletEnabled val="1"/>
        </dgm:presLayoutVars>
      </dgm:prSet>
      <dgm:spPr/>
    </dgm:pt>
    <dgm:pt modelId="{7F376F14-57FE-1148-AC4D-89D3784D95A5}" type="pres">
      <dgm:prSet presAssocID="{646E9812-39CA-E345-ACC0-693E94756366}" presName="desTx" presStyleLbl="alignAccFollowNode1" presStyleIdx="1" presStyleCnt="3">
        <dgm:presLayoutVars>
          <dgm:bulletEnabled val="1"/>
        </dgm:presLayoutVars>
      </dgm:prSet>
      <dgm:spPr/>
    </dgm:pt>
    <dgm:pt modelId="{2980B732-92C0-DC49-812D-D91722AD03C5}" type="pres">
      <dgm:prSet presAssocID="{38B1AA8E-5EF5-5745-B7FE-36C536B2A16A}" presName="space" presStyleCnt="0"/>
      <dgm:spPr/>
    </dgm:pt>
    <dgm:pt modelId="{C911FF3F-F575-634D-8B46-4E041DD668C7}" type="pres">
      <dgm:prSet presAssocID="{1C0D31D8-FF28-074E-B5BF-5F78F91D3055}" presName="composite" presStyleCnt="0"/>
      <dgm:spPr/>
    </dgm:pt>
    <dgm:pt modelId="{F4AA9546-EB13-D141-8D5E-6AC8CF96D9AE}" type="pres">
      <dgm:prSet presAssocID="{1C0D31D8-FF28-074E-B5BF-5F78F91D3055}" presName="parTx" presStyleLbl="alignNode1" presStyleIdx="2" presStyleCnt="3">
        <dgm:presLayoutVars>
          <dgm:chMax val="0"/>
          <dgm:chPref val="0"/>
          <dgm:bulletEnabled val="1"/>
        </dgm:presLayoutVars>
      </dgm:prSet>
      <dgm:spPr/>
    </dgm:pt>
    <dgm:pt modelId="{4E47516E-2E84-AF43-AA1E-158FA0E209A3}" type="pres">
      <dgm:prSet presAssocID="{1C0D31D8-FF28-074E-B5BF-5F78F91D3055}" presName="desTx" presStyleLbl="alignAccFollowNode1" presStyleIdx="2" presStyleCnt="3">
        <dgm:presLayoutVars>
          <dgm:bulletEnabled val="1"/>
        </dgm:presLayoutVars>
      </dgm:prSet>
      <dgm:spPr/>
    </dgm:pt>
  </dgm:ptLst>
  <dgm:cxnLst>
    <dgm:cxn modelId="{377DD402-4B1C-8144-B885-1F14926B9629}" type="presOf" srcId="{646B3CF7-C3AB-6644-A4B5-005685B1AB1B}" destId="{4E47516E-2E84-AF43-AA1E-158FA0E209A3}" srcOrd="0" destOrd="0" presId="urn:microsoft.com/office/officeart/2005/8/layout/hList1"/>
    <dgm:cxn modelId="{BF280307-62B9-4D4E-8A75-61682A62FDDE}" type="presOf" srcId="{83FD7547-7E65-054E-B2AB-39EBE1312AFC}" destId="{4E47516E-2E84-AF43-AA1E-158FA0E209A3}" srcOrd="0" destOrd="4" presId="urn:microsoft.com/office/officeart/2005/8/layout/hList1"/>
    <dgm:cxn modelId="{AA71E00C-33F5-9941-8052-01E8ACD6369A}" type="presOf" srcId="{646E9812-39CA-E345-ACC0-693E94756366}" destId="{65AE627B-CECD-024A-82C3-E7FF3789CC09}" srcOrd="0" destOrd="0" presId="urn:microsoft.com/office/officeart/2005/8/layout/hList1"/>
    <dgm:cxn modelId="{D177EE0F-4534-304E-B949-39370CA58E14}" srcId="{1A4CA9F7-D56E-1441-B54D-FE1BA4F03CA3}" destId="{7B6B69EB-12B8-EB4D-A697-192FD8D71434}" srcOrd="1" destOrd="0" parTransId="{587C2BF3-59EE-514A-9DFB-89909647AA7F}" sibTransId="{772AF535-734C-FE43-B2BD-76C8D7EDFE75}"/>
    <dgm:cxn modelId="{F6223512-99AD-4046-8D64-2F9BBB14262E}" type="presOf" srcId="{A8271B7D-04FA-1A4F-8EE0-A23AD06DFD3D}" destId="{8445DD4B-F579-0441-AF7E-053DB92C7F77}" srcOrd="0" destOrd="3" presId="urn:microsoft.com/office/officeart/2005/8/layout/hList1"/>
    <dgm:cxn modelId="{261B3A1A-2264-A449-AF5F-5F04B3465059}" type="presOf" srcId="{7B6B69EB-12B8-EB4D-A697-192FD8D71434}" destId="{8445DD4B-F579-0441-AF7E-053DB92C7F77}" srcOrd="0" destOrd="1" presId="urn:microsoft.com/office/officeart/2005/8/layout/hList1"/>
    <dgm:cxn modelId="{6778231B-8659-084D-993F-9F605B299CC0}" type="presOf" srcId="{B4108CF8-923D-AB4E-B84F-6D396B872F16}" destId="{4E47516E-2E84-AF43-AA1E-158FA0E209A3}" srcOrd="0" destOrd="2" presId="urn:microsoft.com/office/officeart/2005/8/layout/hList1"/>
    <dgm:cxn modelId="{3E6E031C-39FE-FB45-A179-C8B8836C92A1}" srcId="{646E9812-39CA-E345-ACC0-693E94756366}" destId="{C953F34E-0523-2144-A9C9-7FAD4F448E5B}" srcOrd="2" destOrd="0" parTransId="{F55A6BBD-08F9-2B4F-84CA-556A112FCE44}" sibTransId="{ACD2CB3F-FE8B-6F47-A94C-CD7FC4281FE8}"/>
    <dgm:cxn modelId="{3C06B322-DBAC-3245-940E-3F13216FE00D}" type="presOf" srcId="{A75A2BDE-A8EC-3943-86CA-95AA35AF12C8}" destId="{8445DD4B-F579-0441-AF7E-053DB92C7F77}" srcOrd="0" destOrd="2" presId="urn:microsoft.com/office/officeart/2005/8/layout/hList1"/>
    <dgm:cxn modelId="{DB42CC22-0167-1941-8697-B4408307375A}" type="presOf" srcId="{31066544-8451-AF43-BC81-C5C2A50648DF}" destId="{8445DD4B-F579-0441-AF7E-053DB92C7F77}" srcOrd="0" destOrd="4" presId="urn:microsoft.com/office/officeart/2005/8/layout/hList1"/>
    <dgm:cxn modelId="{146B2C2A-5961-0547-93D0-DB32B987DE05}" srcId="{6A616335-BEB2-E143-9ED2-53D340673D7C}" destId="{646E9812-39CA-E345-ACC0-693E94756366}" srcOrd="1" destOrd="0" parTransId="{DBA4215E-7842-0B41-BD0C-E9E970FA4717}" sibTransId="{38B1AA8E-5EF5-5745-B7FE-36C536B2A16A}"/>
    <dgm:cxn modelId="{B4D2692D-1306-A441-BDA8-685CDBF4F317}" type="presOf" srcId="{79BFD9FE-C189-384F-81FD-12FF59D02157}" destId="{7F376F14-57FE-1148-AC4D-89D3784D95A5}" srcOrd="0" destOrd="1" presId="urn:microsoft.com/office/officeart/2005/8/layout/hList1"/>
    <dgm:cxn modelId="{98FAFE5F-166D-E543-9710-F4C9455B8027}" srcId="{6A616335-BEB2-E143-9ED2-53D340673D7C}" destId="{1A4CA9F7-D56E-1441-B54D-FE1BA4F03CA3}" srcOrd="0" destOrd="0" parTransId="{52BBED3A-D0C0-AA4B-A7D1-472A994AB925}" sibTransId="{553096C4-5BBD-6642-B9EF-30932582FBAB}"/>
    <dgm:cxn modelId="{BDD3CB60-93C2-3340-BF10-464D89A3237D}" type="presOf" srcId="{6D1789C0-3CD5-C443-B7B7-1847F8E30D5A}" destId="{4E47516E-2E84-AF43-AA1E-158FA0E209A3}" srcOrd="0" destOrd="3" presId="urn:microsoft.com/office/officeart/2005/8/layout/hList1"/>
    <dgm:cxn modelId="{55233643-3A5D-364C-8E45-A74204024F14}" type="presOf" srcId="{9806A53D-F752-AD4E-BEA9-8B78AFA2BC36}" destId="{7F376F14-57FE-1148-AC4D-89D3784D95A5}" srcOrd="0" destOrd="3" presId="urn:microsoft.com/office/officeart/2005/8/layout/hList1"/>
    <dgm:cxn modelId="{32309744-5F82-BA46-BF99-D719957A0971}" srcId="{646E9812-39CA-E345-ACC0-693E94756366}" destId="{62BBB4D1-66FE-D14A-8B2E-AE0CBCC4A782}" srcOrd="0" destOrd="0" parTransId="{E91C8E4D-72C7-E744-8B6C-7DB750A01881}" sibTransId="{D078DD35-0870-674D-AF25-0B0E8F1E32B2}"/>
    <dgm:cxn modelId="{85ECE544-D637-D04F-A777-0EC69151D925}" srcId="{1C0D31D8-FF28-074E-B5BF-5F78F91D3055}" destId="{9742D972-55E1-704C-AF4C-FAB2456D4387}" srcOrd="1" destOrd="0" parTransId="{A5642532-37D4-E542-9573-73469740DD1F}" sibTransId="{CA378DBA-34A4-FA4A-BAFF-04665C7C2BD1}"/>
    <dgm:cxn modelId="{BE65E251-90FE-FD4A-8297-04BCC6AEC365}" srcId="{1A4CA9F7-D56E-1441-B54D-FE1BA4F03CA3}" destId="{128620BE-3CC3-B449-A25E-6E44FD0783FA}" srcOrd="0" destOrd="0" parTransId="{679ED937-DD64-1448-AB30-18AC69335D3A}" sibTransId="{807ED7DD-25B0-AE4F-823C-639426235D03}"/>
    <dgm:cxn modelId="{F49C8375-1180-4240-9E3B-30FA0CB30F1A}" type="presOf" srcId="{C953F34E-0523-2144-A9C9-7FAD4F448E5B}" destId="{7F376F14-57FE-1148-AC4D-89D3784D95A5}" srcOrd="0" destOrd="2" presId="urn:microsoft.com/office/officeart/2005/8/layout/hList1"/>
    <dgm:cxn modelId="{639BC575-7E86-3E4D-942E-94CD184AA984}" srcId="{6A616335-BEB2-E143-9ED2-53D340673D7C}" destId="{1C0D31D8-FF28-074E-B5BF-5F78F91D3055}" srcOrd="2" destOrd="0" parTransId="{5E5ED5E6-6BE3-9D4D-9FF4-24ABCD6DE3FE}" sibTransId="{1D5EF79D-C183-B540-8C07-347552AF6F45}"/>
    <dgm:cxn modelId="{833EF956-4192-E84C-B548-6079BE65DE86}" srcId="{646E9812-39CA-E345-ACC0-693E94756366}" destId="{9806A53D-F752-AD4E-BEA9-8B78AFA2BC36}" srcOrd="3" destOrd="0" parTransId="{727114D4-EE39-5349-B4B8-5D198B6026B1}" sibTransId="{F4714642-8F5C-1241-A948-5DB78BC11B32}"/>
    <dgm:cxn modelId="{89A02683-4B37-374A-A1D7-B8785F298E3A}" srcId="{9742D972-55E1-704C-AF4C-FAB2456D4387}" destId="{B4108CF8-923D-AB4E-B84F-6D396B872F16}" srcOrd="0" destOrd="0" parTransId="{5F9E053F-46B7-0840-A678-0D7ADD5F8197}" sibTransId="{91306B2E-7625-5346-BC68-57D91A2603F5}"/>
    <dgm:cxn modelId="{74E7298B-B8BB-664E-97BB-F30BFE115C9B}" srcId="{646E9812-39CA-E345-ACC0-693E94756366}" destId="{79BFD9FE-C189-384F-81FD-12FF59D02157}" srcOrd="1" destOrd="0" parTransId="{FF0F6C32-6AE4-FA47-B4F6-C6905D8271D0}" sibTransId="{2F4B1A58-F1EB-A143-8E23-0A5FD5DEE100}"/>
    <dgm:cxn modelId="{6F37D692-3EC8-3E49-8F61-6B2CC6F28F65}" type="presOf" srcId="{62BBB4D1-66FE-D14A-8B2E-AE0CBCC4A782}" destId="{7F376F14-57FE-1148-AC4D-89D3784D95A5}" srcOrd="0" destOrd="0" presId="urn:microsoft.com/office/officeart/2005/8/layout/hList1"/>
    <dgm:cxn modelId="{F9F5C597-5D61-914A-A11C-31F31B65E9FF}" type="presOf" srcId="{128620BE-3CC3-B449-A25E-6E44FD0783FA}" destId="{8445DD4B-F579-0441-AF7E-053DB92C7F77}" srcOrd="0" destOrd="0" presId="urn:microsoft.com/office/officeart/2005/8/layout/hList1"/>
    <dgm:cxn modelId="{6D7882A3-289E-EA4E-8CBD-5A56902032BD}" srcId="{9742D972-55E1-704C-AF4C-FAB2456D4387}" destId="{83FD7547-7E65-054E-B2AB-39EBE1312AFC}" srcOrd="2" destOrd="0" parTransId="{97DEBD4C-4BC3-8A42-B011-8176D1403907}" sibTransId="{74874961-56D4-F647-8E2B-173CD0F1EE2F}"/>
    <dgm:cxn modelId="{D1EF19B0-5CC6-5A4D-B3E4-6E0981D905BA}" type="presOf" srcId="{1C0D31D8-FF28-074E-B5BF-5F78F91D3055}" destId="{F4AA9546-EB13-D141-8D5E-6AC8CF96D9AE}" srcOrd="0" destOrd="0" presId="urn:microsoft.com/office/officeart/2005/8/layout/hList1"/>
    <dgm:cxn modelId="{AA79ABB2-4218-DD4D-BAFA-18056E0253C3}" srcId="{1A4CA9F7-D56E-1441-B54D-FE1BA4F03CA3}" destId="{A75A2BDE-A8EC-3943-86CA-95AA35AF12C8}" srcOrd="2" destOrd="0" parTransId="{64378CE1-6A02-6F47-81C3-EDB870836CF9}" sibTransId="{4D2EAF60-5FF2-484E-89F5-B7D7226A6939}"/>
    <dgm:cxn modelId="{2F40B9B3-626F-B648-9CA7-957E374D7AE4}" srcId="{9742D972-55E1-704C-AF4C-FAB2456D4387}" destId="{6D1789C0-3CD5-C443-B7B7-1847F8E30D5A}" srcOrd="1" destOrd="0" parTransId="{699BDAB5-FECC-B14C-91BC-BAFC82DBC26F}" sibTransId="{C29B7803-6613-774C-B84E-BC7AD2D445A9}"/>
    <dgm:cxn modelId="{401DF7BC-50B3-4440-B70C-FA2F9F374A1F}" srcId="{1A4CA9F7-D56E-1441-B54D-FE1BA4F03CA3}" destId="{31066544-8451-AF43-BC81-C5C2A50648DF}" srcOrd="4" destOrd="0" parTransId="{76A24FEC-68B7-464C-BD15-1F7ADB222713}" sibTransId="{3238A16B-90D3-A846-B741-1E23E2398236}"/>
    <dgm:cxn modelId="{88A4E4C5-737A-6440-BFB7-8A1741025555}" srcId="{1A4CA9F7-D56E-1441-B54D-FE1BA4F03CA3}" destId="{A8271B7D-04FA-1A4F-8EE0-A23AD06DFD3D}" srcOrd="3" destOrd="0" parTransId="{3D7E556C-913A-9243-93BA-79C916D8670A}" sibTransId="{233B76EF-3C00-8B44-A360-041F2E5FDA5E}"/>
    <dgm:cxn modelId="{1AC0FECF-D87A-E346-BA2D-C8D5F2889BE2}" srcId="{1C0D31D8-FF28-074E-B5BF-5F78F91D3055}" destId="{646B3CF7-C3AB-6644-A4B5-005685B1AB1B}" srcOrd="0" destOrd="0" parTransId="{C953FDB1-7B7C-8640-8F5A-D7787910BFCD}" sibTransId="{43A9BF0F-EC8C-A840-81AF-007197973843}"/>
    <dgm:cxn modelId="{A106BFD9-61BA-444A-BBB1-2D0647885A45}" type="presOf" srcId="{1A4CA9F7-D56E-1441-B54D-FE1BA4F03CA3}" destId="{72903D4E-727D-BA45-BE10-C783834E4133}" srcOrd="0" destOrd="0" presId="urn:microsoft.com/office/officeart/2005/8/layout/hList1"/>
    <dgm:cxn modelId="{E08A42F0-84D1-9845-9ED7-545B13B46086}" type="presOf" srcId="{6A616335-BEB2-E143-9ED2-53D340673D7C}" destId="{51558D62-FED1-2D43-A16E-A6F02CC033BD}" srcOrd="0" destOrd="0" presId="urn:microsoft.com/office/officeart/2005/8/layout/hList1"/>
    <dgm:cxn modelId="{3EECA1F4-90E5-4645-B47F-958F3EFFF1D3}" type="presOf" srcId="{9742D972-55E1-704C-AF4C-FAB2456D4387}" destId="{4E47516E-2E84-AF43-AA1E-158FA0E209A3}" srcOrd="0" destOrd="1" presId="urn:microsoft.com/office/officeart/2005/8/layout/hList1"/>
    <dgm:cxn modelId="{B4631ADF-49AE-024E-BB56-BEF3A59205AC}" type="presParOf" srcId="{51558D62-FED1-2D43-A16E-A6F02CC033BD}" destId="{F6BA2609-515C-A644-8604-75499EA2AA01}" srcOrd="0" destOrd="0" presId="urn:microsoft.com/office/officeart/2005/8/layout/hList1"/>
    <dgm:cxn modelId="{D87987CB-12ED-7741-A899-7AC24E4C6FB7}" type="presParOf" srcId="{F6BA2609-515C-A644-8604-75499EA2AA01}" destId="{72903D4E-727D-BA45-BE10-C783834E4133}" srcOrd="0" destOrd="0" presId="urn:microsoft.com/office/officeart/2005/8/layout/hList1"/>
    <dgm:cxn modelId="{ECA6DF85-1402-CF4D-AA1A-F70320ECB143}" type="presParOf" srcId="{F6BA2609-515C-A644-8604-75499EA2AA01}" destId="{8445DD4B-F579-0441-AF7E-053DB92C7F77}" srcOrd="1" destOrd="0" presId="urn:microsoft.com/office/officeart/2005/8/layout/hList1"/>
    <dgm:cxn modelId="{3294986C-15D4-3B45-91C5-5583E295609E}" type="presParOf" srcId="{51558D62-FED1-2D43-A16E-A6F02CC033BD}" destId="{B079CAF4-1510-3646-9338-989B5479A92B}" srcOrd="1" destOrd="0" presId="urn:microsoft.com/office/officeart/2005/8/layout/hList1"/>
    <dgm:cxn modelId="{A25F9571-4D9A-CD40-A5E0-A1E7540F09B2}" type="presParOf" srcId="{51558D62-FED1-2D43-A16E-A6F02CC033BD}" destId="{72B7B7A5-F560-4747-9705-866B64373ABF}" srcOrd="2" destOrd="0" presId="urn:microsoft.com/office/officeart/2005/8/layout/hList1"/>
    <dgm:cxn modelId="{CC9BA439-2E67-DA47-A1ED-FA329B84E2CC}" type="presParOf" srcId="{72B7B7A5-F560-4747-9705-866B64373ABF}" destId="{65AE627B-CECD-024A-82C3-E7FF3789CC09}" srcOrd="0" destOrd="0" presId="urn:microsoft.com/office/officeart/2005/8/layout/hList1"/>
    <dgm:cxn modelId="{32293147-F619-5B48-A353-EB296E61E9F3}" type="presParOf" srcId="{72B7B7A5-F560-4747-9705-866B64373ABF}" destId="{7F376F14-57FE-1148-AC4D-89D3784D95A5}" srcOrd="1" destOrd="0" presId="urn:microsoft.com/office/officeart/2005/8/layout/hList1"/>
    <dgm:cxn modelId="{2345CE8C-C594-B840-85A2-5D43F26281A9}" type="presParOf" srcId="{51558D62-FED1-2D43-A16E-A6F02CC033BD}" destId="{2980B732-92C0-DC49-812D-D91722AD03C5}" srcOrd="3" destOrd="0" presId="urn:microsoft.com/office/officeart/2005/8/layout/hList1"/>
    <dgm:cxn modelId="{8DA38AFA-2B34-DD41-AA2B-D584C16C983A}" type="presParOf" srcId="{51558D62-FED1-2D43-A16E-A6F02CC033BD}" destId="{C911FF3F-F575-634D-8B46-4E041DD668C7}" srcOrd="4" destOrd="0" presId="urn:microsoft.com/office/officeart/2005/8/layout/hList1"/>
    <dgm:cxn modelId="{92FFCC0C-29CB-D543-92D3-4511B888D37C}" type="presParOf" srcId="{C911FF3F-F575-634D-8B46-4E041DD668C7}" destId="{F4AA9546-EB13-D141-8D5E-6AC8CF96D9AE}" srcOrd="0" destOrd="0" presId="urn:microsoft.com/office/officeart/2005/8/layout/hList1"/>
    <dgm:cxn modelId="{2CAA62E8-A7E5-9648-BD53-FE9C510E30C8}" type="presParOf" srcId="{C911FF3F-F575-634D-8B46-4E041DD668C7}" destId="{4E47516E-2E84-AF43-AA1E-158FA0E209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03D4E-727D-BA45-BE10-C783834E4133}">
      <dsp:nvSpPr>
        <dsp:cNvPr id="0" name=""/>
        <dsp:cNvSpPr/>
      </dsp:nvSpPr>
      <dsp:spPr>
        <a:xfrm>
          <a:off x="1837" y="717"/>
          <a:ext cx="1792038" cy="716815"/>
        </a:xfrm>
        <a:prstGeom prst="rect">
          <a:avLst/>
        </a:prstGeom>
        <a:solidFill>
          <a:srgbClr val="01739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CRO</a:t>
          </a:r>
        </a:p>
      </dsp:txBody>
      <dsp:txXfrm>
        <a:off x="1837" y="717"/>
        <a:ext cx="1792038" cy="716815"/>
      </dsp:txXfrm>
    </dsp:sp>
    <dsp:sp modelId="{8445DD4B-F579-0441-AF7E-053DB92C7F77}">
      <dsp:nvSpPr>
        <dsp:cNvPr id="0" name=""/>
        <dsp:cNvSpPr/>
      </dsp:nvSpPr>
      <dsp:spPr>
        <a:xfrm>
          <a:off x="1837" y="717533"/>
          <a:ext cx="1792038" cy="2371680"/>
        </a:xfrm>
        <a:prstGeom prst="rect">
          <a:avLst/>
        </a:prstGeom>
        <a:solidFill>
          <a:srgbClr val="017398">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Site management</a:t>
          </a:r>
        </a:p>
        <a:p>
          <a:pPr marL="171450" lvl="1" indent="-171450" algn="l" defTabSz="711200">
            <a:lnSpc>
              <a:spcPct val="90000"/>
            </a:lnSpc>
            <a:spcBef>
              <a:spcPct val="0"/>
            </a:spcBef>
            <a:spcAft>
              <a:spcPct val="15000"/>
            </a:spcAft>
            <a:buChar char="•"/>
          </a:pPr>
          <a:r>
            <a:rPr lang="en-US" sz="1600" kern="1200"/>
            <a:t>Data monitoring</a:t>
          </a:r>
        </a:p>
        <a:p>
          <a:pPr marL="171450" lvl="1" indent="-171450" algn="l" defTabSz="711200">
            <a:lnSpc>
              <a:spcPct val="90000"/>
            </a:lnSpc>
            <a:spcBef>
              <a:spcPct val="0"/>
            </a:spcBef>
            <a:spcAft>
              <a:spcPct val="15000"/>
            </a:spcAft>
            <a:buChar char="•"/>
          </a:pPr>
          <a:r>
            <a:rPr lang="en-US" sz="1600" kern="1200"/>
            <a:t>Safety management</a:t>
          </a:r>
        </a:p>
        <a:p>
          <a:pPr marL="171450" lvl="1" indent="-171450" algn="l" defTabSz="711200">
            <a:lnSpc>
              <a:spcPct val="90000"/>
            </a:lnSpc>
            <a:spcBef>
              <a:spcPct val="0"/>
            </a:spcBef>
            <a:spcAft>
              <a:spcPct val="15000"/>
            </a:spcAft>
            <a:buChar char="•"/>
          </a:pPr>
          <a:r>
            <a:rPr lang="en-US" sz="1600" kern="1200"/>
            <a:t>Regulatory support</a:t>
          </a:r>
        </a:p>
        <a:p>
          <a:pPr marL="171450" lvl="1" indent="-171450" algn="l" defTabSz="711200">
            <a:lnSpc>
              <a:spcPct val="90000"/>
            </a:lnSpc>
            <a:spcBef>
              <a:spcPct val="0"/>
            </a:spcBef>
            <a:spcAft>
              <a:spcPct val="15000"/>
            </a:spcAft>
            <a:buChar char="•"/>
          </a:pPr>
          <a:r>
            <a:rPr lang="en-US" sz="1600" kern="1200"/>
            <a:t>Clinical Ops</a:t>
          </a:r>
        </a:p>
      </dsp:txBody>
      <dsp:txXfrm>
        <a:off x="1837" y="717533"/>
        <a:ext cx="1792038" cy="2371680"/>
      </dsp:txXfrm>
    </dsp:sp>
    <dsp:sp modelId="{65AE627B-CECD-024A-82C3-E7FF3789CC09}">
      <dsp:nvSpPr>
        <dsp:cNvPr id="0" name=""/>
        <dsp:cNvSpPr/>
      </dsp:nvSpPr>
      <dsp:spPr>
        <a:xfrm>
          <a:off x="2044762" y="717"/>
          <a:ext cx="1792038" cy="716815"/>
        </a:xfrm>
        <a:prstGeom prst="rect">
          <a:avLst/>
        </a:prstGeom>
        <a:solidFill>
          <a:srgbClr val="01739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Vendors</a:t>
          </a:r>
        </a:p>
      </dsp:txBody>
      <dsp:txXfrm>
        <a:off x="2044762" y="717"/>
        <a:ext cx="1792038" cy="716815"/>
      </dsp:txXfrm>
    </dsp:sp>
    <dsp:sp modelId="{7F376F14-57FE-1148-AC4D-89D3784D95A5}">
      <dsp:nvSpPr>
        <dsp:cNvPr id="0" name=""/>
        <dsp:cNvSpPr/>
      </dsp:nvSpPr>
      <dsp:spPr>
        <a:xfrm>
          <a:off x="2044762" y="717533"/>
          <a:ext cx="1792038" cy="2371680"/>
        </a:xfrm>
        <a:prstGeom prst="rect">
          <a:avLst/>
        </a:prstGeom>
        <a:solidFill>
          <a:srgbClr val="017398">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Berry Consultants (design, adaptive rand. stats)</a:t>
          </a:r>
        </a:p>
        <a:p>
          <a:pPr marL="114300" lvl="1" indent="-114300" algn="l" defTabSz="622300">
            <a:lnSpc>
              <a:spcPct val="90000"/>
            </a:lnSpc>
            <a:spcBef>
              <a:spcPct val="0"/>
            </a:spcBef>
            <a:spcAft>
              <a:spcPct val="15000"/>
            </a:spcAft>
            <a:buChar char="•"/>
          </a:pPr>
          <a:r>
            <a:rPr lang="en-US" sz="1400" kern="1200"/>
            <a:t>Medidata (EDC)</a:t>
          </a:r>
        </a:p>
        <a:p>
          <a:pPr marL="114300" lvl="1" indent="-114300" algn="l" defTabSz="622300">
            <a:lnSpc>
              <a:spcPct val="90000"/>
            </a:lnSpc>
            <a:spcBef>
              <a:spcPct val="0"/>
            </a:spcBef>
            <a:spcAft>
              <a:spcPct val="15000"/>
            </a:spcAft>
            <a:buChar char="•"/>
          </a:pPr>
          <a:r>
            <a:rPr lang="en-US" sz="1400" kern="1200"/>
            <a:t>Almac (IXRS and Drug Depot)</a:t>
          </a:r>
        </a:p>
        <a:p>
          <a:pPr marL="114300" lvl="1" indent="-114300" algn="l" defTabSz="622300">
            <a:lnSpc>
              <a:spcPct val="90000"/>
            </a:lnSpc>
            <a:spcBef>
              <a:spcPct val="0"/>
            </a:spcBef>
            <a:spcAft>
              <a:spcPct val="15000"/>
            </a:spcAft>
            <a:buChar char="•"/>
          </a:pPr>
          <a:r>
            <a:rPr lang="en-US" sz="1400" kern="1200"/>
            <a:t>Covance (central lab)</a:t>
          </a:r>
        </a:p>
      </dsp:txBody>
      <dsp:txXfrm>
        <a:off x="2044762" y="717533"/>
        <a:ext cx="1792038" cy="2371680"/>
      </dsp:txXfrm>
    </dsp:sp>
    <dsp:sp modelId="{F4AA9546-EB13-D141-8D5E-6AC8CF96D9AE}">
      <dsp:nvSpPr>
        <dsp:cNvPr id="0" name=""/>
        <dsp:cNvSpPr/>
      </dsp:nvSpPr>
      <dsp:spPr>
        <a:xfrm>
          <a:off x="4087686" y="717"/>
          <a:ext cx="1792038" cy="716815"/>
        </a:xfrm>
        <a:prstGeom prst="rect">
          <a:avLst/>
        </a:prstGeom>
        <a:solidFill>
          <a:srgbClr val="01739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Sites</a:t>
          </a:r>
        </a:p>
      </dsp:txBody>
      <dsp:txXfrm>
        <a:off x="4087686" y="717"/>
        <a:ext cx="1792038" cy="716815"/>
      </dsp:txXfrm>
    </dsp:sp>
    <dsp:sp modelId="{4E47516E-2E84-AF43-AA1E-158FA0E209A3}">
      <dsp:nvSpPr>
        <dsp:cNvPr id="0" name=""/>
        <dsp:cNvSpPr/>
      </dsp:nvSpPr>
      <dsp:spPr>
        <a:xfrm>
          <a:off x="4087686" y="717533"/>
          <a:ext cx="1792038" cy="2371680"/>
        </a:xfrm>
        <a:prstGeom prst="rect">
          <a:avLst/>
        </a:prstGeom>
        <a:solidFill>
          <a:srgbClr val="017398">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ct val="15000"/>
            </a:spcAft>
            <a:buChar char="•"/>
          </a:pPr>
          <a:r>
            <a:rPr lang="en-US" sz="1600" kern="1200"/>
            <a:t>Patient</a:t>
          </a:r>
          <a:r>
            <a:rPr lang="en-US" sz="1600" kern="1200" baseline="0"/>
            <a:t> Enrollment &amp; Management</a:t>
          </a:r>
          <a:endParaRPr lang="en-US" sz="1600" kern="1200"/>
        </a:p>
        <a:p>
          <a:pPr marL="171450" lvl="1" indent="-171450" algn="l" defTabSz="711200">
            <a:lnSpc>
              <a:spcPct val="90000"/>
            </a:lnSpc>
            <a:spcBef>
              <a:spcPct val="0"/>
            </a:spcBef>
            <a:spcAft>
              <a:spcPct val="15000"/>
            </a:spcAft>
            <a:buChar char="•"/>
          </a:pPr>
          <a:r>
            <a:rPr lang="en-US" sz="1600" kern="1200"/>
            <a:t>KOLs</a:t>
          </a:r>
        </a:p>
        <a:p>
          <a:pPr marL="228600" lvl="2" indent="-114300" algn="l" defTabSz="622300">
            <a:lnSpc>
              <a:spcPct val="90000"/>
            </a:lnSpc>
            <a:spcBef>
              <a:spcPct val="0"/>
            </a:spcBef>
            <a:spcAft>
              <a:spcPct val="15000"/>
            </a:spcAft>
            <a:buChar char="•"/>
          </a:pPr>
          <a:r>
            <a:rPr lang="en-US" sz="1400" kern="1200"/>
            <a:t>Arm PIs</a:t>
          </a:r>
        </a:p>
        <a:p>
          <a:pPr marL="228600" lvl="2" indent="-114300" algn="l" defTabSz="622300">
            <a:lnSpc>
              <a:spcPct val="90000"/>
            </a:lnSpc>
            <a:spcBef>
              <a:spcPct val="0"/>
            </a:spcBef>
            <a:spcAft>
              <a:spcPct val="15000"/>
            </a:spcAft>
            <a:buChar char="•"/>
          </a:pPr>
          <a:r>
            <a:rPr lang="en-US" sz="1400" kern="1200"/>
            <a:t>Guidance on protocol development</a:t>
          </a:r>
        </a:p>
        <a:p>
          <a:pPr marL="228600" lvl="2" indent="-114300" algn="l" defTabSz="622300">
            <a:lnSpc>
              <a:spcPct val="90000"/>
            </a:lnSpc>
            <a:spcBef>
              <a:spcPct val="0"/>
            </a:spcBef>
            <a:spcAft>
              <a:spcPct val="15000"/>
            </a:spcAft>
            <a:buChar char="•"/>
          </a:pPr>
          <a:r>
            <a:rPr lang="en-US" sz="1400" kern="1200"/>
            <a:t>Toxicity management</a:t>
          </a:r>
        </a:p>
      </dsp:txBody>
      <dsp:txXfrm>
        <a:off x="4087686" y="717533"/>
        <a:ext cx="1792038"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82216" y="176715"/>
            <a:ext cx="5983605" cy="178569"/>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2" name="Date Placeholder 2"/>
          <p:cNvSpPr>
            <a:spLocks noGrp="1"/>
          </p:cNvSpPr>
          <p:nvPr>
            <p:ph type="dt" sz="quarter" idx="1"/>
          </p:nvPr>
        </p:nvSpPr>
        <p:spPr bwMode="gray">
          <a:xfrm>
            <a:off x="6216864" y="10247862"/>
            <a:ext cx="492259" cy="178569"/>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3/24/2022</a:t>
            </a:fld>
            <a:endParaRPr lang="en-US" dirty="0"/>
          </a:p>
        </p:txBody>
      </p:sp>
      <p:sp>
        <p:nvSpPr>
          <p:cNvPr id="13" name="Footer Placeholder 3"/>
          <p:cNvSpPr>
            <a:spLocks noGrp="1"/>
          </p:cNvSpPr>
          <p:nvPr>
            <p:ph type="ftr" sz="quarter" idx="2"/>
          </p:nvPr>
        </p:nvSpPr>
        <p:spPr bwMode="gray">
          <a:xfrm>
            <a:off x="494926" y="10247862"/>
            <a:ext cx="5567925" cy="178569"/>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Slide Number Placeholder 4"/>
          <p:cNvSpPr>
            <a:spLocks noGrp="1"/>
          </p:cNvSpPr>
          <p:nvPr>
            <p:ph type="sldNum" sz="quarter" idx="3"/>
          </p:nvPr>
        </p:nvSpPr>
        <p:spPr bwMode="gray">
          <a:xfrm>
            <a:off x="175703" y="10247862"/>
            <a:ext cx="190528" cy="178569"/>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15"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344694" y="198300"/>
            <a:ext cx="364430" cy="39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wmf"/><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53988" y="617538"/>
            <a:ext cx="3292475" cy="1852612"/>
          </a:xfrm>
          <a:prstGeom prst="rect">
            <a:avLst/>
          </a:prstGeom>
          <a:noFill/>
          <a:ln w="12700">
            <a:solidFill>
              <a:schemeClr val="bg1">
                <a:lumMod val="75000"/>
              </a:schemeClr>
            </a:solidFill>
          </a:ln>
        </p:spPr>
        <p:txBody>
          <a:bodyPr vert="horz" lIns="87598" tIns="43799" rIns="87598" bIns="43799" rtlCol="0" anchor="ctr"/>
          <a:lstStyle/>
          <a:p>
            <a:endParaRPr lang="en-US"/>
          </a:p>
        </p:txBody>
      </p:sp>
      <p:sp>
        <p:nvSpPr>
          <p:cNvPr id="5" name="Notes Placeholder 4"/>
          <p:cNvSpPr>
            <a:spLocks noGrp="1"/>
          </p:cNvSpPr>
          <p:nvPr>
            <p:ph type="body" sz="quarter" idx="3"/>
          </p:nvPr>
        </p:nvSpPr>
        <p:spPr bwMode="gray">
          <a:xfrm>
            <a:off x="192788" y="2938490"/>
            <a:ext cx="6506513" cy="646503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eader Placeholder 1"/>
          <p:cNvSpPr>
            <a:spLocks noGrp="1"/>
          </p:cNvSpPr>
          <p:nvPr>
            <p:ph type="hdr" sz="quarter"/>
          </p:nvPr>
        </p:nvSpPr>
        <p:spPr bwMode="gray">
          <a:xfrm>
            <a:off x="199933" y="183269"/>
            <a:ext cx="5900408" cy="185193"/>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Date Placeholder 2"/>
          <p:cNvSpPr>
            <a:spLocks noGrp="1"/>
          </p:cNvSpPr>
          <p:nvPr>
            <p:ph type="dt" sz="quarter" idx="1"/>
          </p:nvPr>
        </p:nvSpPr>
        <p:spPr bwMode="gray">
          <a:xfrm>
            <a:off x="6157508" y="9658526"/>
            <a:ext cx="540250" cy="185193"/>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3/24/2022</a:t>
            </a:fld>
            <a:endParaRPr lang="en-US" dirty="0"/>
          </a:p>
        </p:txBody>
      </p:sp>
      <p:sp>
        <p:nvSpPr>
          <p:cNvPr id="15" name="Footer Placeholder 3"/>
          <p:cNvSpPr>
            <a:spLocks noGrp="1"/>
          </p:cNvSpPr>
          <p:nvPr>
            <p:ph type="ftr" sz="quarter" idx="4"/>
          </p:nvPr>
        </p:nvSpPr>
        <p:spPr bwMode="gray">
          <a:xfrm>
            <a:off x="547782" y="9658526"/>
            <a:ext cx="5465661" cy="185193"/>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6" name="Slide Number Placeholder 4"/>
          <p:cNvSpPr>
            <a:spLocks noGrp="1"/>
          </p:cNvSpPr>
          <p:nvPr>
            <p:ph type="sldNum" sz="quarter" idx="5"/>
          </p:nvPr>
        </p:nvSpPr>
        <p:spPr bwMode="gray">
          <a:xfrm>
            <a:off x="192834" y="9658526"/>
            <a:ext cx="208896" cy="185193"/>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2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97893" y="205655"/>
            <a:ext cx="399865" cy="41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3CE37-8989-471A-BC57-D3CAAD03839D}" type="slidenum">
              <a:rPr lang="en-US" smtClean="0"/>
              <a:pPr/>
              <a:t>1</a:t>
            </a:fld>
            <a:endParaRPr lang="en-US" dirty="0"/>
          </a:p>
        </p:txBody>
      </p:sp>
    </p:spTree>
    <p:extLst>
      <p:ext uri="{BB962C8B-B14F-4D97-AF65-F5344CB8AC3E}">
        <p14:creationId xmlns:p14="http://schemas.microsoft.com/office/powerpoint/2010/main" val="41233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27</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648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28</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299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29</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71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2F3CE37-8989-471A-BC57-D3CAAD03839D}" type="slidenum">
              <a:rPr lang="en-US" smtClean="0"/>
              <a:pPr/>
              <a:t>9</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de-DE" sz="1100" err="1"/>
              <a:t>Some</a:t>
            </a:r>
            <a:r>
              <a:rPr lang="de-DE" sz="1100"/>
              <a:t> </a:t>
            </a:r>
            <a:r>
              <a:rPr lang="de-DE" sz="1100" err="1"/>
              <a:t>ideas</a:t>
            </a:r>
            <a:r>
              <a:rPr lang="de-DE" sz="1100"/>
              <a:t> and </a:t>
            </a:r>
            <a:r>
              <a:rPr lang="de-DE" sz="1100" err="1"/>
              <a:t>talking</a:t>
            </a:r>
            <a:r>
              <a:rPr lang="de-DE" sz="1100"/>
              <a:t> </a:t>
            </a:r>
            <a:r>
              <a:rPr lang="de-DE" sz="1100" err="1"/>
              <a:t>points</a:t>
            </a:r>
            <a:r>
              <a:rPr lang="de-DE" sz="1100"/>
              <a:t>: </a:t>
            </a:r>
            <a:r>
              <a:rPr lang="de-DE" sz="1100" err="1"/>
              <a:t>collaboration</a:t>
            </a:r>
            <a:r>
              <a:rPr lang="de-DE" sz="1100"/>
              <a:t> </a:t>
            </a:r>
            <a:r>
              <a:rPr lang="de-DE" sz="1100" err="1"/>
              <a:t>structure</a:t>
            </a:r>
            <a:r>
              <a:rPr lang="de-DE" sz="1100"/>
              <a:t> </a:t>
            </a:r>
            <a:r>
              <a:rPr lang="de-DE" sz="1100" err="1"/>
              <a:t>is</a:t>
            </a:r>
            <a:r>
              <a:rPr lang="de-DE" sz="1100"/>
              <a:t> flexible and </a:t>
            </a:r>
            <a:r>
              <a:rPr lang="de-DE" sz="1100" err="1"/>
              <a:t>can</a:t>
            </a:r>
            <a:r>
              <a:rPr lang="de-DE" sz="1100"/>
              <a:t> </a:t>
            </a:r>
            <a:r>
              <a:rPr lang="de-DE" sz="1100" err="1"/>
              <a:t>be</a:t>
            </a:r>
            <a:r>
              <a:rPr lang="de-DE" sz="1100"/>
              <a:t> </a:t>
            </a:r>
            <a:r>
              <a:rPr lang="de-DE" sz="1100" err="1"/>
              <a:t>designed</a:t>
            </a:r>
            <a:r>
              <a:rPr lang="de-DE" sz="1100"/>
              <a:t> </a:t>
            </a:r>
            <a:r>
              <a:rPr lang="de-DE" sz="1100" err="1"/>
              <a:t>according</a:t>
            </a:r>
            <a:r>
              <a:rPr lang="de-DE" sz="1100"/>
              <a:t> </a:t>
            </a:r>
            <a:r>
              <a:rPr lang="de-DE" sz="1100" err="1"/>
              <a:t>to</a:t>
            </a:r>
            <a:r>
              <a:rPr lang="de-DE" sz="1100"/>
              <a:t> </a:t>
            </a:r>
            <a:r>
              <a:rPr lang="de-DE" sz="1100" err="1"/>
              <a:t>the</a:t>
            </a:r>
            <a:r>
              <a:rPr lang="de-DE" sz="1100"/>
              <a:t> </a:t>
            </a:r>
            <a:r>
              <a:rPr lang="de-DE" sz="1100" err="1"/>
              <a:t>teams</a:t>
            </a:r>
            <a:r>
              <a:rPr lang="de-DE" sz="1100"/>
              <a:t> </a:t>
            </a:r>
            <a:r>
              <a:rPr lang="de-DE" sz="1100" err="1"/>
              <a:t>needs</a:t>
            </a:r>
            <a:r>
              <a:rPr lang="de-DE" sz="1100"/>
              <a:t>/</a:t>
            </a:r>
            <a:r>
              <a:rPr lang="de-DE" sz="1100" err="1"/>
              <a:t>wishes</a:t>
            </a:r>
            <a:r>
              <a:rPr lang="de-DE" sz="1100"/>
              <a:t>; </a:t>
            </a:r>
            <a:r>
              <a:rPr lang="de-DE" sz="1100" err="1"/>
              <a:t>give</a:t>
            </a:r>
            <a:r>
              <a:rPr lang="de-DE" sz="1100"/>
              <a:t> </a:t>
            </a:r>
            <a:r>
              <a:rPr lang="de-DE" sz="1100" err="1"/>
              <a:t>some</a:t>
            </a:r>
            <a:r>
              <a:rPr lang="de-DE" sz="1100"/>
              <a:t> </a:t>
            </a:r>
            <a:r>
              <a:rPr lang="de-DE" sz="1100" err="1"/>
              <a:t>examples</a:t>
            </a:r>
            <a:r>
              <a:rPr lang="de-DE" sz="1100"/>
              <a:t> </a:t>
            </a:r>
            <a:r>
              <a:rPr lang="de-DE" sz="1100" err="1"/>
              <a:t>for</a:t>
            </a:r>
            <a:r>
              <a:rPr lang="de-DE" sz="1100"/>
              <a:t> potential </a:t>
            </a:r>
            <a:r>
              <a:rPr lang="de-DE" sz="1100" err="1"/>
              <a:t>meeting</a:t>
            </a:r>
            <a:r>
              <a:rPr lang="de-DE" sz="1100"/>
              <a:t> </a:t>
            </a:r>
            <a:r>
              <a:rPr lang="de-DE" sz="1100" err="1"/>
              <a:t>structure</a:t>
            </a:r>
            <a:r>
              <a:rPr lang="de-DE" sz="1100"/>
              <a:t>: </a:t>
            </a:r>
            <a:r>
              <a:rPr lang="de-DE" sz="1100" err="1"/>
              <a:t>Eliapixant</a:t>
            </a:r>
            <a:r>
              <a:rPr lang="de-DE" sz="1100"/>
              <a:t> - DS&amp;A compound </a:t>
            </a:r>
            <a:r>
              <a:rPr lang="de-DE" sz="1100" err="1"/>
              <a:t>teams</a:t>
            </a:r>
            <a:r>
              <a:rPr lang="de-DE" sz="1100"/>
              <a:t> (</a:t>
            </a:r>
            <a:r>
              <a:rPr lang="de-DE" sz="1100" err="1"/>
              <a:t>core</a:t>
            </a:r>
            <a:r>
              <a:rPr lang="de-DE" sz="1100"/>
              <a:t> and </a:t>
            </a:r>
            <a:r>
              <a:rPr lang="de-DE" sz="1100" err="1"/>
              <a:t>extended</a:t>
            </a:r>
            <a:r>
              <a:rPr lang="de-DE" sz="1100"/>
              <a:t>) plus </a:t>
            </a:r>
            <a:r>
              <a:rPr lang="de-DE" sz="1100" err="1"/>
              <a:t>regular</a:t>
            </a:r>
            <a:r>
              <a:rPr lang="de-DE" sz="1100"/>
              <a:t> 1:1 </a:t>
            </a:r>
            <a:r>
              <a:rPr lang="de-DE" sz="1100" err="1"/>
              <a:t>with</a:t>
            </a:r>
            <a:r>
              <a:rPr lang="de-DE" sz="1100"/>
              <a:t> individual </a:t>
            </a:r>
            <a:r>
              <a:rPr lang="de-DE" sz="1100" err="1"/>
              <a:t>projects</a:t>
            </a:r>
            <a:r>
              <a:rPr lang="de-DE" sz="1100"/>
              <a:t> </a:t>
            </a:r>
            <a:r>
              <a:rPr lang="de-DE" sz="1100" err="1"/>
              <a:t>stats</a:t>
            </a:r>
            <a:r>
              <a:rPr lang="de-DE" sz="1100"/>
              <a:t> </a:t>
            </a:r>
            <a:r>
              <a:rPr lang="de-DE" sz="1100" err="1"/>
              <a:t>or</a:t>
            </a:r>
            <a:r>
              <a:rPr lang="de-DE" sz="1100"/>
              <a:t> </a:t>
            </a:r>
            <a:r>
              <a:rPr lang="de-DE" sz="1100" err="1"/>
              <a:t>meetings</a:t>
            </a:r>
            <a:r>
              <a:rPr lang="de-DE" sz="1100"/>
              <a:t> </a:t>
            </a:r>
            <a:r>
              <a:rPr lang="de-DE" sz="1100" err="1"/>
              <a:t>with</a:t>
            </a:r>
            <a:r>
              <a:rPr lang="de-DE" sz="1100"/>
              <a:t> </a:t>
            </a:r>
            <a:r>
              <a:rPr lang="de-DE" sz="1100" err="1"/>
              <a:t>project+study</a:t>
            </a:r>
            <a:r>
              <a:rPr lang="de-DE" sz="1100"/>
              <a:t> </a:t>
            </a:r>
            <a:r>
              <a:rPr lang="de-DE" sz="1100" err="1"/>
              <a:t>stat</a:t>
            </a:r>
            <a:r>
              <a:rPr lang="de-DE" sz="1100"/>
              <a:t> + SMA, plus </a:t>
            </a:r>
            <a:r>
              <a:rPr lang="de-DE" sz="1100" err="1"/>
              <a:t>regular</a:t>
            </a:r>
            <a:r>
              <a:rPr lang="de-DE" sz="1100"/>
              <a:t> </a:t>
            </a:r>
            <a:r>
              <a:rPr lang="de-DE" sz="1100" err="1"/>
              <a:t>meetings</a:t>
            </a:r>
            <a:r>
              <a:rPr lang="de-DE" sz="1100"/>
              <a:t> </a:t>
            </a:r>
            <a:r>
              <a:rPr lang="de-DE" sz="1100" err="1"/>
              <a:t>with</a:t>
            </a:r>
            <a:r>
              <a:rPr lang="de-DE" sz="1100"/>
              <a:t> </a:t>
            </a:r>
            <a:r>
              <a:rPr lang="de-DE" sz="1100" err="1"/>
              <a:t>both</a:t>
            </a:r>
            <a:r>
              <a:rPr lang="de-DE" sz="1100"/>
              <a:t> expert </a:t>
            </a:r>
            <a:r>
              <a:rPr lang="de-DE" sz="1100" err="1"/>
              <a:t>stats</a:t>
            </a:r>
            <a:r>
              <a:rPr lang="de-DE" sz="1100"/>
              <a:t>, </a:t>
            </a:r>
            <a:r>
              <a:rPr lang="de-DE" sz="1100" err="1"/>
              <a:t>regular</a:t>
            </a:r>
            <a:r>
              <a:rPr lang="de-DE" sz="1100"/>
              <a:t> </a:t>
            </a:r>
            <a:r>
              <a:rPr lang="de-DE" sz="1100" err="1"/>
              <a:t>interaction</a:t>
            </a:r>
            <a:r>
              <a:rPr lang="de-DE" sz="1100"/>
              <a:t> </a:t>
            </a:r>
            <a:r>
              <a:rPr lang="de-DE" sz="1100" err="1"/>
              <a:t>with</a:t>
            </a:r>
            <a:r>
              <a:rPr lang="de-DE" sz="1100"/>
              <a:t> REDS</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de-DE" sz="1100"/>
          </a:p>
          <a:p>
            <a:pPr marL="0" marR="0" lvl="0" indent="0" algn="l" defTabSz="914400" rtl="0" eaLnBrk="1" fontAlgn="auto" latinLnBrk="0" hangingPunct="1">
              <a:lnSpc>
                <a:spcPct val="100000"/>
              </a:lnSpc>
              <a:spcBef>
                <a:spcPts val="1800"/>
              </a:spcBef>
              <a:spcAft>
                <a:spcPts val="0"/>
              </a:spcAft>
              <a:buClrTx/>
              <a:buSzTx/>
              <a:buFontTx/>
              <a:buNone/>
              <a:tabLst/>
              <a:defRPr/>
            </a:pPr>
            <a:r>
              <a:rPr lang="de-DE" sz="1100"/>
              <a:t>Ask </a:t>
            </a:r>
            <a:r>
              <a:rPr lang="de-DE" sz="1100" err="1"/>
              <a:t>audience</a:t>
            </a:r>
            <a:r>
              <a:rPr lang="de-DE" sz="1100"/>
              <a:t> </a:t>
            </a:r>
            <a:r>
              <a:rPr lang="de-DE" sz="1100" err="1"/>
              <a:t>for</a:t>
            </a:r>
            <a:r>
              <a:rPr lang="de-DE" sz="1100"/>
              <a:t> </a:t>
            </a:r>
            <a:r>
              <a:rPr lang="de-DE" sz="1100" err="1"/>
              <a:t>their</a:t>
            </a:r>
            <a:r>
              <a:rPr lang="de-DE" sz="1100"/>
              <a:t> </a:t>
            </a:r>
            <a:r>
              <a:rPr lang="de-DE" sz="1100" err="1"/>
              <a:t>experience</a:t>
            </a:r>
            <a:r>
              <a:rPr lang="de-DE" sz="1100"/>
              <a:t>!</a:t>
            </a:r>
          </a:p>
        </p:txBody>
      </p:sp>
    </p:spTree>
    <p:extLst>
      <p:ext uri="{BB962C8B-B14F-4D97-AF65-F5344CB8AC3E}">
        <p14:creationId xmlns:p14="http://schemas.microsoft.com/office/powerpoint/2010/main" val="424728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2F3CE37-8989-471A-BC57-D3CAAD03839D}" type="slidenum">
              <a:rPr lang="en-US" smtClean="0"/>
              <a:pPr/>
              <a:t>10</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pPr marL="0" marR="0" lvl="1" indent="0" algn="l" defTabSz="914400" rtl="0" eaLnBrk="1" fontAlgn="auto" latinLnBrk="0" hangingPunct="1">
              <a:lnSpc>
                <a:spcPct val="100000"/>
              </a:lnSpc>
              <a:spcBef>
                <a:spcPts val="300"/>
              </a:spcBef>
              <a:spcAft>
                <a:spcPts val="0"/>
              </a:spcAft>
              <a:buClrTx/>
              <a:buSzTx/>
              <a:buFontTx/>
              <a:buNone/>
              <a:tabLst/>
              <a:defRPr/>
            </a:pPr>
            <a:r>
              <a:rPr lang="de-DE" sz="1100" err="1"/>
              <a:t>similar</a:t>
            </a:r>
            <a:r>
              <a:rPr lang="de-DE" sz="1100"/>
              <a:t> </a:t>
            </a:r>
            <a:r>
              <a:rPr lang="de-DE" sz="1100" err="1"/>
              <a:t>to</a:t>
            </a:r>
            <a:r>
              <a:rPr lang="de-DE" sz="1100"/>
              <a:t> </a:t>
            </a:r>
            <a:r>
              <a:rPr lang="de-DE" sz="1100" err="1"/>
              <a:t>the</a:t>
            </a:r>
            <a:r>
              <a:rPr lang="de-DE" sz="1100"/>
              <a:t> </a:t>
            </a:r>
            <a:r>
              <a:rPr lang="de-DE" sz="1100" err="1"/>
              <a:t>previous</a:t>
            </a:r>
            <a:r>
              <a:rPr lang="de-DE" sz="1100"/>
              <a:t> compound </a:t>
            </a:r>
            <a:r>
              <a:rPr lang="de-DE" sz="1100" err="1"/>
              <a:t>stat</a:t>
            </a:r>
            <a:r>
              <a:rPr lang="de-DE" sz="1100"/>
              <a:t>; not </a:t>
            </a:r>
            <a:r>
              <a:rPr lang="de-DE" sz="1100" err="1"/>
              <a:t>needed</a:t>
            </a:r>
            <a:r>
              <a:rPr lang="de-DE" sz="1100"/>
              <a:t> </a:t>
            </a:r>
            <a:r>
              <a:rPr lang="de-DE" sz="1100" err="1"/>
              <a:t>for</a:t>
            </a:r>
            <a:r>
              <a:rPr lang="de-DE" sz="1100"/>
              <a:t> </a:t>
            </a:r>
            <a:r>
              <a:rPr lang="de-DE" sz="1100" err="1"/>
              <a:t>every</a:t>
            </a:r>
            <a:r>
              <a:rPr lang="de-DE" sz="1100"/>
              <a:t> </a:t>
            </a:r>
            <a:r>
              <a:rPr lang="de-DE" sz="1100" err="1"/>
              <a:t>program</a:t>
            </a:r>
            <a:r>
              <a:rPr lang="de-DE" sz="1100"/>
              <a:t>, but </a:t>
            </a:r>
            <a:r>
              <a:rPr lang="de-DE" sz="1100" err="1"/>
              <a:t>for</a:t>
            </a:r>
            <a:r>
              <a:rPr lang="de-DE" sz="1100"/>
              <a:t> </a:t>
            </a:r>
            <a:r>
              <a:rPr lang="de-DE" sz="1100" err="1"/>
              <a:t>those</a:t>
            </a:r>
            <a:r>
              <a:rPr lang="de-DE" sz="1100"/>
              <a:t> </a:t>
            </a:r>
            <a:r>
              <a:rPr lang="de-DE" sz="1100" err="1"/>
              <a:t>with</a:t>
            </a:r>
            <a:r>
              <a:rPr lang="de-DE" sz="1100"/>
              <a:t> multiple </a:t>
            </a:r>
            <a:r>
              <a:rPr lang="de-DE" sz="1100" err="1"/>
              <a:t>projects</a:t>
            </a:r>
            <a:r>
              <a:rPr lang="de-DE" sz="1100"/>
              <a:t> </a:t>
            </a:r>
            <a:r>
              <a:rPr lang="de-DE" sz="1100" err="1"/>
              <a:t>or</a:t>
            </a:r>
            <a:r>
              <a:rPr lang="de-DE" sz="1100"/>
              <a:t> </a:t>
            </a:r>
            <a:r>
              <a:rPr lang="de-DE" sz="1100" err="1"/>
              <a:t>even</a:t>
            </a:r>
            <a:r>
              <a:rPr lang="de-DE" sz="1100"/>
              <a:t> </a:t>
            </a:r>
            <a:r>
              <a:rPr lang="de-DE" sz="1100" err="1"/>
              <a:t>indications</a:t>
            </a:r>
            <a:r>
              <a:rPr lang="de-DE" sz="1100"/>
              <a:t>; </a:t>
            </a:r>
            <a:r>
              <a:rPr lang="de-DE" sz="1100" err="1"/>
              <a:t>examples</a:t>
            </a:r>
            <a:r>
              <a:rPr lang="de-DE" sz="1100"/>
              <a:t>: Finerenone (Patrick), </a:t>
            </a:r>
            <a:r>
              <a:rPr lang="de-DE" sz="1100" err="1"/>
              <a:t>Eliapixant</a:t>
            </a:r>
            <a:r>
              <a:rPr lang="de-DE" sz="1100"/>
              <a:t> (Katrin) – </a:t>
            </a:r>
            <a:r>
              <a:rPr lang="de-DE" sz="1100" err="1"/>
              <a:t>name</a:t>
            </a:r>
            <a:r>
              <a:rPr lang="de-DE" sz="1100"/>
              <a:t> </a:t>
            </a:r>
            <a:r>
              <a:rPr lang="de-DE" sz="1100" err="1"/>
              <a:t>the</a:t>
            </a:r>
            <a:r>
              <a:rPr lang="de-DE" sz="1100"/>
              <a:t> </a:t>
            </a:r>
            <a:r>
              <a:rPr lang="de-DE" sz="1100" err="1"/>
              <a:t>respectice</a:t>
            </a:r>
            <a:r>
              <a:rPr lang="de-DE" sz="1100"/>
              <a:t> </a:t>
            </a:r>
            <a:r>
              <a:rPr lang="de-DE" sz="1100" err="1"/>
              <a:t>projects</a:t>
            </a:r>
            <a:r>
              <a:rPr lang="de-DE" sz="1100"/>
              <a:t>/</a:t>
            </a:r>
            <a:r>
              <a:rPr lang="de-DE" sz="1100" err="1"/>
              <a:t>indications</a:t>
            </a:r>
            <a:r>
              <a:rPr lang="de-DE" sz="1100"/>
              <a:t> and </a:t>
            </a:r>
            <a:r>
              <a:rPr lang="de-DE" sz="1100" err="1"/>
              <a:t>associated</a:t>
            </a:r>
            <a:r>
              <a:rPr lang="de-DE" sz="1100"/>
              <a:t> </a:t>
            </a:r>
            <a:r>
              <a:rPr lang="de-DE" sz="1100" err="1"/>
              <a:t>project</a:t>
            </a:r>
            <a:r>
              <a:rPr lang="de-DE" sz="1100"/>
              <a:t> </a:t>
            </a:r>
            <a:r>
              <a:rPr lang="de-DE" sz="1100" err="1"/>
              <a:t>stats</a:t>
            </a:r>
            <a:endParaRPr lang="de-DE" sz="1100"/>
          </a:p>
          <a:p>
            <a:pPr marL="0" lvl="1" indent="0">
              <a:buNone/>
            </a:pPr>
            <a:endParaRPr lang="en-US" sz="1100">
              <a:solidFill>
                <a:schemeClr val="tx2"/>
              </a:solidFill>
            </a:endParaRPr>
          </a:p>
        </p:txBody>
      </p:sp>
    </p:spTree>
    <p:extLst>
      <p:ext uri="{BB962C8B-B14F-4D97-AF65-F5344CB8AC3E}">
        <p14:creationId xmlns:p14="http://schemas.microsoft.com/office/powerpoint/2010/main" val="349415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20</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936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42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941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23</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96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1BD2C90-BBA0-46EC-8B01-B5FB30F66FDA}" type="slidenum">
              <a:rPr lang="en-US" smtClean="0"/>
              <a:pPr/>
              <a:t>24</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8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32F3CE37-8989-471A-BC57-D3CAAD03839D}" type="slidenum">
              <a:rPr lang="en-US" smtClean="0"/>
              <a:pPr/>
              <a:t>25</a:t>
            </a:fld>
            <a:endParaRPr lang="en-US"/>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43550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20EAE90A-44FB-4C6D-82DC-91823A00B997}"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2"/>
          <p:cNvSpPr>
            <a:spLocks noGrp="1"/>
          </p:cNvSpPr>
          <p:nvPr>
            <p:ph type="pic" sz="quarter" idx="14"/>
          </p:nvPr>
        </p:nvSpPr>
        <p:spPr bwMode="gray">
          <a:xfrm>
            <a:off x="4077841" y="0"/>
            <a:ext cx="811495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0282" y="1138299"/>
            <a:ext cx="1079943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CFBB6DC1-67E1-42E8-B797-9E47817DC87B}" type="datetime1">
              <a:rPr lang="en-US" smtClean="0"/>
              <a:t>3/24/2022</a:t>
            </a:fld>
            <a:endParaRPr lang="en-US" dirty="0"/>
          </a:p>
        </p:txBody>
      </p:sp>
      <p:sp>
        <p:nvSpPr>
          <p:cNvPr id="5" name="Footer Placeholder 4"/>
          <p:cNvSpPr>
            <a:spLocks noGrp="1"/>
          </p:cNvSpPr>
          <p:nvPr>
            <p:ph type="ftr" sz="quarter" idx="11"/>
          </p:nvPr>
        </p:nvSpPr>
        <p:spPr bwMode="gray"/>
        <p:txBody>
          <a:body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left)"/>
          <p:cNvSpPr>
            <a:spLocks noGrp="1"/>
          </p:cNvSpPr>
          <p:nvPr>
            <p:ph type="body" sz="quarter" idx="14"/>
          </p:nvPr>
        </p:nvSpPr>
        <p:spPr bwMode="gray">
          <a:xfrm>
            <a:off x="980282" y="3892749"/>
            <a:ext cx="5220000" cy="259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left)"/>
          <p:cNvSpPr>
            <a:spLocks noGrp="1"/>
          </p:cNvSpPr>
          <p:nvPr>
            <p:ph type="pic" sz="quarter" idx="16"/>
          </p:nvPr>
        </p:nvSpPr>
        <p:spPr bwMode="gray">
          <a:xfrm>
            <a:off x="980282" y="1732750"/>
            <a:ext cx="5220000" cy="1800000"/>
          </a:xfrm>
        </p:spPr>
        <p:txBody>
          <a:bodyPr tIns="540000" anchor="ctr"/>
          <a:lstStyle>
            <a:lvl1pPr algn="ctr">
              <a:defRPr/>
            </a:lvl1pPr>
          </a:lstStyle>
          <a:p>
            <a:r>
              <a:rPr lang="en-US"/>
              <a:t>Click icon to add picture</a:t>
            </a:r>
            <a:endParaRPr lang="en-US" dirty="0"/>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en-US"/>
              <a:t>Click icon to add picture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3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a:xfrm>
            <a:off x="981821" y="181938"/>
            <a:ext cx="10798460" cy="864000"/>
          </a:xfrm>
        </p:spPr>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E10F2C9E-ECE2-48C4-8306-EDD445AB5C9D}" type="datetime1">
              <a:rPr lang="en-US" smtClean="0"/>
              <a:t>3/24/2022</a:t>
            </a:fld>
            <a:endParaRPr lang="en-US" dirty="0"/>
          </a:p>
        </p:txBody>
      </p:sp>
      <p:sp>
        <p:nvSpPr>
          <p:cNvPr id="5" name="Footer Placeholder 4"/>
          <p:cNvSpPr>
            <a:spLocks noGrp="1"/>
          </p:cNvSpPr>
          <p:nvPr>
            <p:ph type="ftr" sz="quarter" idx="11"/>
          </p:nvPr>
        </p:nvSpPr>
        <p:spPr bwMode="gray"/>
        <p:txBody>
          <a:body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color/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en-US"/>
              <a:t>Click to edit Master subtitle style</a:t>
            </a:r>
            <a:endParaRPr lang="en-US" dirty="0"/>
          </a:p>
        </p:txBody>
      </p:sp>
      <p:sp>
        <p:nvSpPr>
          <p:cNvPr id="2" name="Title 1"/>
          <p:cNvSpPr>
            <a:spLocks noGrp="1"/>
          </p:cNvSpPr>
          <p:nvPr>
            <p:ph type="title"/>
          </p:nvPr>
        </p:nvSpPr>
        <p:spPr bwMode="invGray"/>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bwMode="invGray"/>
        <p:txBody>
          <a:bodyPr/>
          <a:lstStyle/>
          <a:p>
            <a:fld id="{0F5C9696-825B-4D9D-84A8-BA3D85330D9B}" type="datetime1">
              <a:rPr lang="en-US" smtClean="0"/>
              <a:t>3/24/2022</a:t>
            </a:fld>
            <a:endParaRPr lang="en-US" dirty="0"/>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196018"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en-US"/>
              <a:t>Click to edit Master subtitle style</a:t>
            </a:r>
            <a:endParaRPr lang="en-US" dirty="0"/>
          </a:p>
        </p:txBody>
      </p:sp>
      <p:sp>
        <p:nvSpPr>
          <p:cNvPr id="2" name="Title 1"/>
          <p:cNvSpPr>
            <a:spLocks noGrp="1"/>
          </p:cNvSpPr>
          <p:nvPr>
            <p:ph type="title"/>
          </p:nvPr>
        </p:nvSpPr>
        <p:spPr bwMode="invGray"/>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bwMode="invGray"/>
        <p:txBody>
          <a:bodyPr/>
          <a:lstStyle/>
          <a:p>
            <a:fld id="{C03C1E39-A314-417D-AAFD-6D369086DA0C}" type="datetime1">
              <a:rPr lang="en-US" smtClean="0"/>
              <a:t>3/24/2022</a:t>
            </a:fld>
            <a:endParaRPr lang="en-US" dirty="0"/>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Subtitle 2"/>
          <p:cNvSpPr>
            <a:spLocks noGrp="1"/>
          </p:cNvSpPr>
          <p:nvPr>
            <p:ph type="subTitle" idx="1"/>
          </p:nvPr>
        </p:nvSpPr>
        <p:spPr bwMode="gray">
          <a:xfrm>
            <a:off x="980282" y="551657"/>
            <a:ext cx="10800000" cy="5933094"/>
          </a:xfrm>
        </p:spPr>
        <p:txBody>
          <a:bodyPr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edit Master subtitle style</a:t>
            </a:r>
            <a:endParaRPr lang="en-US" dirty="0"/>
          </a:p>
        </p:txBody>
      </p:sp>
      <p:sp>
        <p:nvSpPr>
          <p:cNvPr id="3" name="Date Placeholder 2"/>
          <p:cNvSpPr>
            <a:spLocks noGrp="1"/>
          </p:cNvSpPr>
          <p:nvPr>
            <p:ph type="dt" sz="half" idx="10"/>
          </p:nvPr>
        </p:nvSpPr>
        <p:spPr bwMode="gray"/>
        <p:txBody>
          <a:bodyPr/>
          <a:lstStyle/>
          <a:p>
            <a:fld id="{CF86C037-595D-472D-A001-CE612F8233DB}" type="datetime1">
              <a:rPr lang="en-US" smtClean="0"/>
              <a:t>3/24/2022</a:t>
            </a:fld>
            <a:endParaRPr lang="en-US" dirty="0"/>
          </a:p>
        </p:txBody>
      </p:sp>
      <p:sp>
        <p:nvSpPr>
          <p:cNvPr id="4" name="Footer Placeholder 3"/>
          <p:cNvSpPr>
            <a:spLocks noGrp="1"/>
          </p:cNvSpPr>
          <p:nvPr>
            <p:ph type="ftr" sz="quarter" idx="11"/>
          </p:nvPr>
        </p:nvSpPr>
        <p:spPr bwMode="gray"/>
        <p:txBody>
          <a:body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a:t>
            </a:fld>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2713EEC9-C5E5-4367-B0C6-7744FAB92A49}" type="datetime1">
              <a:rPr lang="en-US" smtClean="0"/>
              <a:t>3/24/2022</a:t>
            </a:fld>
            <a:endParaRPr lang="en-US" dirty="0"/>
          </a:p>
        </p:txBody>
      </p:sp>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en-US"/>
              <a:t>Click icon to add picture</a:t>
            </a:r>
          </a:p>
        </p:txBody>
      </p:sp>
    </p:spTree>
    <p:extLst>
      <p:ext uri="{BB962C8B-B14F-4D97-AF65-F5344CB8AC3E}">
        <p14:creationId xmlns:p14="http://schemas.microsoft.com/office/powerpoint/2010/main" val="41107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5D12EED4-7343-4660-B495-3A0F7328D58B}"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05719E8E-8C29-4794-8EC7-7C5D6029C394}"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88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3CB72E91-614A-4D3F-8A56-D5FA01377AFE}"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rea &amp; Guides">
    <p:spTree>
      <p:nvGrpSpPr>
        <p:cNvPr id="1" name=""/>
        <p:cNvGrpSpPr/>
        <p:nvPr/>
      </p:nvGrpSpPr>
      <p:grpSpPr>
        <a:xfrm>
          <a:off x="0" y="0"/>
          <a:ext cx="0" cy="0"/>
          <a:chOff x="0" y="0"/>
          <a:chExt cx="0" cy="0"/>
        </a:xfrm>
      </p:grpSpPr>
      <p:sp>
        <p:nvSpPr>
          <p:cNvPr id="18" name="Rectangle 17"/>
          <p:cNvSpPr/>
          <p:nvPr/>
        </p:nvSpPr>
        <p:spPr bwMode="gray">
          <a:xfrm>
            <a:off x="982664" y="1735137"/>
            <a:ext cx="10800000" cy="474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restrict your content to this area</a:t>
            </a:r>
          </a:p>
        </p:txBody>
      </p:sp>
      <p:sp>
        <p:nvSpPr>
          <p:cNvPr id="3" name="Date Placeholder 2"/>
          <p:cNvSpPr>
            <a:spLocks noGrp="1"/>
          </p:cNvSpPr>
          <p:nvPr>
            <p:ph type="dt" sz="half" idx="10"/>
          </p:nvPr>
        </p:nvSpPr>
        <p:spPr bwMode="gray"/>
        <p:txBody>
          <a:bodyPr/>
          <a:lstStyle/>
          <a:p>
            <a:fld id="{F47D9D9E-66A0-4FF0-A842-B545AA41407F}" type="datetime1">
              <a:rPr lang="en-US" smtClean="0"/>
              <a:t>3/24/2022</a:t>
            </a:fld>
            <a:endParaRPr lang="en-US" dirty="0"/>
          </a:p>
        </p:txBody>
      </p:sp>
      <p:sp>
        <p:nvSpPr>
          <p:cNvPr id="4" name="Footer Placeholder 3"/>
          <p:cNvSpPr>
            <a:spLocks noGrp="1"/>
          </p:cNvSpPr>
          <p:nvPr>
            <p:ph type="ftr" sz="quarter" idx="11"/>
          </p:nvPr>
        </p:nvSpPr>
        <p:spPr bwMode="gray"/>
        <p:txBody>
          <a:body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a:t>
            </a:fld>
            <a:endParaRPr lang="en-US" dirty="0"/>
          </a:p>
        </p:txBody>
      </p:sp>
      <p:sp>
        <p:nvSpPr>
          <p:cNvPr id="8" name="Title 4"/>
          <p:cNvSpPr txBox="1">
            <a:spLocks/>
          </p:cNvSpPr>
          <p:nvPr/>
        </p:nvSpPr>
        <p:spPr bwMode="gray">
          <a:xfrm>
            <a:off x="981820" y="590935"/>
            <a:ext cx="10800000" cy="45500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dirty="0"/>
              <a:t>Content area and guides</a:t>
            </a:r>
          </a:p>
        </p:txBody>
      </p:sp>
      <p:grpSp>
        <p:nvGrpSpPr>
          <p:cNvPr id="2" name="Group 1"/>
          <p:cNvGrpSpPr/>
          <p:nvPr/>
        </p:nvGrpSpPr>
        <p:grpSpPr bwMode="gray">
          <a:xfrm>
            <a:off x="0" y="0"/>
            <a:ext cx="12190413" cy="6858002"/>
            <a:chOff x="0" y="0"/>
            <a:chExt cx="12190413" cy="6858002"/>
          </a:xfrm>
        </p:grpSpPr>
        <p:cxnSp>
          <p:nvCxnSpPr>
            <p:cNvPr id="10" name="Straight Connector 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6484751"/>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flipV="1">
              <a:off x="982664"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V="1">
              <a:off x="117824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620395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flipV="1">
              <a:off x="656342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0" y="393486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0" y="4289945"/>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flipV="1">
              <a:off x="3411538"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V="1">
              <a:off x="3771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flipV="1">
              <a:off x="8992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V="1">
              <a:off x="93567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gray">
            <a:xfrm>
              <a:off x="98266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14,20</a:t>
              </a:r>
            </a:p>
            <a:p>
              <a:pPr algn="l"/>
              <a:r>
                <a:rPr lang="de-DE" sz="800" dirty="0">
                  <a:solidFill>
                    <a:schemeClr val="accent6"/>
                  </a:solidFill>
                </a:rPr>
                <a:t>5.59</a:t>
              </a:r>
            </a:p>
            <a:p>
              <a:pPr algn="l"/>
              <a:endParaRPr lang="en-US" sz="800" dirty="0">
                <a:solidFill>
                  <a:schemeClr val="accent6"/>
                </a:solidFill>
              </a:endParaRPr>
            </a:p>
          </p:txBody>
        </p:sp>
        <p:sp>
          <p:nvSpPr>
            <p:cNvPr id="35" name="Rectangle 34"/>
            <p:cNvSpPr/>
            <p:nvPr/>
          </p:nvSpPr>
          <p:spPr bwMode="gray">
            <a:xfrm>
              <a:off x="3030538"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7,45</a:t>
              </a:r>
            </a:p>
            <a:p>
              <a:pPr algn="r"/>
              <a:r>
                <a:rPr lang="de-DE" sz="800" dirty="0">
                  <a:solidFill>
                    <a:schemeClr val="accent6"/>
                  </a:solidFill>
                </a:rPr>
                <a:t>2.93</a:t>
              </a:r>
              <a:endParaRPr lang="en-US" sz="800" dirty="0">
                <a:solidFill>
                  <a:schemeClr val="accent6"/>
                </a:solidFill>
              </a:endParaRPr>
            </a:p>
          </p:txBody>
        </p:sp>
        <p:sp>
          <p:nvSpPr>
            <p:cNvPr id="36" name="Rectangle 35"/>
            <p:cNvSpPr/>
            <p:nvPr/>
          </p:nvSpPr>
          <p:spPr bwMode="gray">
            <a:xfrm>
              <a:off x="377247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6,45</a:t>
              </a:r>
            </a:p>
            <a:p>
              <a:pPr algn="l"/>
              <a:r>
                <a:rPr lang="de-DE" sz="800" dirty="0">
                  <a:solidFill>
                    <a:schemeClr val="accent6"/>
                  </a:solidFill>
                </a:rPr>
                <a:t>2.54</a:t>
              </a:r>
              <a:endParaRPr lang="en-US" sz="800" dirty="0">
                <a:solidFill>
                  <a:schemeClr val="accent6"/>
                </a:solidFill>
              </a:endParaRPr>
            </a:p>
          </p:txBody>
        </p:sp>
        <p:sp>
          <p:nvSpPr>
            <p:cNvPr id="37" name="Rectangle 36"/>
            <p:cNvSpPr/>
            <p:nvPr/>
          </p:nvSpPr>
          <p:spPr bwMode="gray">
            <a:xfrm>
              <a:off x="582295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0,30</a:t>
              </a:r>
            </a:p>
            <a:p>
              <a:pPr algn="r"/>
              <a:r>
                <a:rPr lang="de-DE" sz="800" dirty="0">
                  <a:solidFill>
                    <a:schemeClr val="accent6"/>
                  </a:solidFill>
                </a:rPr>
                <a:t>0.12</a:t>
              </a:r>
              <a:endParaRPr lang="en-US" sz="800" dirty="0">
                <a:solidFill>
                  <a:schemeClr val="accent6"/>
                </a:solidFill>
              </a:endParaRPr>
            </a:p>
          </p:txBody>
        </p:sp>
        <p:sp>
          <p:nvSpPr>
            <p:cNvPr id="38" name="Rectangle 37"/>
            <p:cNvSpPr/>
            <p:nvPr/>
          </p:nvSpPr>
          <p:spPr bwMode="gray">
            <a:xfrm>
              <a:off x="6566371"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1,30</a:t>
              </a:r>
            </a:p>
            <a:p>
              <a:pPr algn="l"/>
              <a:r>
                <a:rPr lang="de-DE" sz="800" dirty="0">
                  <a:solidFill>
                    <a:schemeClr val="accent6"/>
                  </a:solidFill>
                </a:rPr>
                <a:t>0.51</a:t>
              </a:r>
              <a:endParaRPr lang="en-US" sz="800" dirty="0">
                <a:solidFill>
                  <a:schemeClr val="accent6"/>
                </a:solidFill>
              </a:endParaRPr>
            </a:p>
          </p:txBody>
        </p:sp>
        <p:sp>
          <p:nvSpPr>
            <p:cNvPr id="39" name="Rectangle 38"/>
            <p:cNvSpPr/>
            <p:nvPr/>
          </p:nvSpPr>
          <p:spPr bwMode="gray">
            <a:xfrm>
              <a:off x="861190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8,06</a:t>
              </a:r>
            </a:p>
            <a:p>
              <a:pPr algn="r"/>
              <a:r>
                <a:rPr lang="de-DE" sz="800" dirty="0">
                  <a:solidFill>
                    <a:schemeClr val="accent6"/>
                  </a:solidFill>
                </a:rPr>
                <a:t>3.17</a:t>
              </a:r>
              <a:endParaRPr lang="en-US" sz="800" dirty="0">
                <a:solidFill>
                  <a:schemeClr val="accent6"/>
                </a:solidFill>
              </a:endParaRPr>
            </a:p>
          </p:txBody>
        </p:sp>
        <p:sp>
          <p:nvSpPr>
            <p:cNvPr id="40" name="Rectangle 39"/>
            <p:cNvSpPr/>
            <p:nvPr/>
          </p:nvSpPr>
          <p:spPr bwMode="gray">
            <a:xfrm>
              <a:off x="9357295"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dirty="0">
                  <a:solidFill>
                    <a:schemeClr val="accent6"/>
                  </a:solidFill>
                </a:rPr>
                <a:t>9,06</a:t>
              </a:r>
            </a:p>
            <a:p>
              <a:pPr algn="l"/>
              <a:r>
                <a:rPr lang="de-DE" sz="800" dirty="0">
                  <a:solidFill>
                    <a:schemeClr val="accent6"/>
                  </a:solidFill>
                </a:rPr>
                <a:t>3.57</a:t>
              </a:r>
              <a:endParaRPr lang="en-US" sz="800" dirty="0">
                <a:solidFill>
                  <a:schemeClr val="accent6"/>
                </a:solidFill>
              </a:endParaRPr>
            </a:p>
          </p:txBody>
        </p:sp>
        <p:sp>
          <p:nvSpPr>
            <p:cNvPr id="41" name="Rectangle 40"/>
            <p:cNvSpPr/>
            <p:nvPr/>
          </p:nvSpPr>
          <p:spPr bwMode="gray">
            <a:xfrm>
              <a:off x="1139837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dirty="0">
                  <a:solidFill>
                    <a:schemeClr val="accent6"/>
                  </a:solidFill>
                </a:rPr>
                <a:t>15,80</a:t>
              </a:r>
            </a:p>
            <a:p>
              <a:pPr algn="r"/>
              <a:r>
                <a:rPr lang="de-DE" sz="800" dirty="0">
                  <a:solidFill>
                    <a:schemeClr val="accent6"/>
                  </a:solidFill>
                </a:rPr>
                <a:t>6.22</a:t>
              </a:r>
              <a:endParaRPr lang="en-US" sz="800" dirty="0">
                <a:solidFill>
                  <a:schemeClr val="accent6"/>
                </a:solidFill>
              </a:endParaRPr>
            </a:p>
          </p:txBody>
        </p:sp>
        <p:sp>
          <p:nvSpPr>
            <p:cNvPr id="42" name="Rectangle 41"/>
            <p:cNvSpPr/>
            <p:nvPr/>
          </p:nvSpPr>
          <p:spPr bwMode="gray">
            <a:xfrm>
              <a:off x="11808730" y="1741637"/>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dirty="0">
                  <a:solidFill>
                    <a:schemeClr val="accent6"/>
                  </a:solidFill>
                </a:rPr>
                <a:t>4,70</a:t>
              </a:r>
            </a:p>
            <a:p>
              <a:pPr algn="r"/>
              <a:r>
                <a:rPr lang="de-DE" sz="800" dirty="0">
                  <a:solidFill>
                    <a:schemeClr val="accent6"/>
                  </a:solidFill>
                </a:rPr>
                <a:t>1.85</a:t>
              </a:r>
              <a:endParaRPr lang="en-US" sz="800" dirty="0">
                <a:solidFill>
                  <a:schemeClr val="accent6"/>
                </a:solidFill>
              </a:endParaRPr>
            </a:p>
          </p:txBody>
        </p:sp>
        <p:sp>
          <p:nvSpPr>
            <p:cNvPr id="44" name="Rectangle 43"/>
            <p:cNvSpPr/>
            <p:nvPr/>
          </p:nvSpPr>
          <p:spPr bwMode="gray">
            <a:xfrm>
              <a:off x="11808730" y="62442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dirty="0">
                  <a:solidFill>
                    <a:schemeClr val="accent6"/>
                  </a:solidFill>
                </a:rPr>
                <a:t>8,49</a:t>
              </a:r>
              <a:endParaRPr lang="en-US" sz="800" dirty="0">
                <a:solidFill>
                  <a:schemeClr val="accent6"/>
                </a:solidFill>
              </a:endParaRPr>
            </a:p>
            <a:p>
              <a:pPr algn="r"/>
              <a:r>
                <a:rPr lang="de-DE" sz="800" dirty="0">
                  <a:solidFill>
                    <a:schemeClr val="accent6"/>
                  </a:solidFill>
                </a:rPr>
                <a:t>3.34</a:t>
              </a:r>
            </a:p>
          </p:txBody>
        </p:sp>
        <p:sp>
          <p:nvSpPr>
            <p:cNvPr id="45" name="Rectangle 44"/>
            <p:cNvSpPr/>
            <p:nvPr/>
          </p:nvSpPr>
          <p:spPr bwMode="gray">
            <a:xfrm>
              <a:off x="11808730" y="42899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dirty="0">
                  <a:solidFill>
                    <a:schemeClr val="accent6"/>
                  </a:solidFill>
                </a:rPr>
                <a:t>2,40</a:t>
              </a:r>
            </a:p>
            <a:p>
              <a:pPr algn="r"/>
              <a:r>
                <a:rPr lang="de-DE" sz="800" dirty="0">
                  <a:solidFill>
                    <a:schemeClr val="accent6"/>
                  </a:solidFill>
                </a:rPr>
                <a:t>0.94</a:t>
              </a:r>
              <a:endParaRPr lang="en-US" sz="800" dirty="0">
                <a:solidFill>
                  <a:schemeClr val="accent6"/>
                </a:solidFill>
              </a:endParaRPr>
            </a:p>
          </p:txBody>
        </p:sp>
        <p:cxnSp>
          <p:nvCxnSpPr>
            <p:cNvPr id="48" name="Straight Connector 47"/>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11808730" y="369436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dirty="0">
                  <a:solidFill>
                    <a:schemeClr val="accent6"/>
                  </a:solidFill>
                </a:rPr>
                <a:t>1,40</a:t>
              </a:r>
              <a:endParaRPr lang="en-US" sz="800" dirty="0">
                <a:solidFill>
                  <a:schemeClr val="accent6"/>
                </a:solidFill>
              </a:endParaRPr>
            </a:p>
            <a:p>
              <a:pPr algn="r"/>
              <a:r>
                <a:rPr lang="de-DE" sz="800" dirty="0">
                  <a:solidFill>
                    <a:schemeClr val="accent6"/>
                  </a:solidFill>
                </a:rPr>
                <a:t>0.55</a:t>
              </a:r>
            </a:p>
          </p:txBody>
        </p:sp>
        <p:cxnSp>
          <p:nvCxnSpPr>
            <p:cNvPr id="43" name="Straight Connector 42"/>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userDrawn="1"/>
          </p:nvCxnSpPr>
          <p:spPr bwMode="gray">
            <a:xfrm flipV="1">
              <a:off x="6380857" y="0"/>
              <a:ext cx="0" cy="6858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Rectangle 37"/>
            <p:cNvSpPr/>
            <p:nvPr userDrawn="1"/>
          </p:nvSpPr>
          <p:spPr bwMode="gray">
            <a:xfrm>
              <a:off x="6181724" y="26194"/>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0,80</a:t>
              </a:r>
            </a:p>
          </p:txBody>
        </p:sp>
        <p:sp>
          <p:nvSpPr>
            <p:cNvPr id="51" name="Rectangle 37"/>
            <p:cNvSpPr/>
            <p:nvPr userDrawn="1"/>
          </p:nvSpPr>
          <p:spPr bwMode="gray">
            <a:xfrm>
              <a:off x="6360320" y="26194"/>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600" dirty="0">
                  <a:solidFill>
                    <a:schemeClr val="tx2"/>
                  </a:solidFill>
                </a:rPr>
                <a:t>0.31</a:t>
              </a:r>
              <a:endParaRPr lang="en-US" sz="600" dirty="0">
                <a:solidFill>
                  <a:schemeClr val="tx2"/>
                </a:solidFill>
              </a:endParaRPr>
            </a:p>
          </p:txBody>
        </p:sp>
        <p:sp>
          <p:nvSpPr>
            <p:cNvPr id="53" name="Rectangle 37"/>
            <p:cNvSpPr/>
            <p:nvPr userDrawn="1"/>
          </p:nvSpPr>
          <p:spPr bwMode="gray">
            <a:xfrm>
              <a:off x="11965895" y="4006695"/>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1,90</a:t>
              </a:r>
            </a:p>
          </p:txBody>
        </p:sp>
        <p:sp>
          <p:nvSpPr>
            <p:cNvPr id="55" name="Rectangle 37"/>
            <p:cNvSpPr/>
            <p:nvPr userDrawn="1"/>
          </p:nvSpPr>
          <p:spPr bwMode="gray">
            <a:xfrm>
              <a:off x="11956369" y="4129086"/>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dirty="0">
                  <a:solidFill>
                    <a:schemeClr val="tx2"/>
                  </a:solidFill>
                </a:rPr>
                <a:t>0.75</a:t>
              </a:r>
              <a:endParaRPr lang="en-US" sz="600" dirty="0">
                <a:solidFill>
                  <a:schemeClr val="tx2"/>
                </a:solidFill>
              </a:endParaRPr>
            </a:p>
          </p:txBody>
        </p:sp>
        <p:cxnSp>
          <p:nvCxnSpPr>
            <p:cNvPr id="57" name="Straight Connector 27"/>
            <p:cNvCxnSpPr/>
            <p:nvPr userDrawn="1"/>
          </p:nvCxnSpPr>
          <p:spPr bwMode="gray">
            <a:xfrm>
              <a:off x="0" y="4113076"/>
              <a:ext cx="1219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9" name="Rectangle 17"/>
          <p:cNvSpPr/>
          <p:nvPr/>
        </p:nvSpPr>
        <p:spPr bwMode="gray">
          <a:xfrm>
            <a:off x="982664" y="1735137"/>
            <a:ext cx="10800000" cy="474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restrict your content to this area</a:t>
            </a:r>
          </a:p>
        </p:txBody>
      </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80F323A8-B028-4660-92CE-1F1C33408F43}"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4"/>
          </p:nvPr>
        </p:nvSpPr>
        <p:spPr bwMode="gray">
          <a:xfrm>
            <a:off x="4077841" y="0"/>
            <a:ext cx="811257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2573"/>
              <a:gd name="connsiteY0" fmla="*/ 0 h 6858000"/>
              <a:gd name="connsiteX1" fmla="*/ 8112573 w 8112573"/>
              <a:gd name="connsiteY1" fmla="*/ 0 h 6858000"/>
              <a:gd name="connsiteX2" fmla="*/ 8112572 w 8112573"/>
              <a:gd name="connsiteY2" fmla="*/ 6001292 h 6858000"/>
              <a:gd name="connsiteX3" fmla="*/ 3275459 w 8112573"/>
              <a:gd name="connsiteY3" fmla="*/ 6858000 h 6858000"/>
              <a:gd name="connsiteX4" fmla="*/ 0 w 8112573"/>
              <a:gd name="connsiteY4" fmla="*/ 6858000 h 6858000"/>
              <a:gd name="connsiteX5" fmla="*/ 1341581 w 811257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573" h="6858000">
                <a:moveTo>
                  <a:pt x="1341581" y="0"/>
                </a:moveTo>
                <a:lnTo>
                  <a:pt x="8112573" y="0"/>
                </a:lnTo>
                <a:cubicBezTo>
                  <a:pt x="8112573" y="1913118"/>
                  <a:pt x="8112572" y="4088174"/>
                  <a:pt x="8112572" y="6001292"/>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7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accent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30682F5-D540-4F7E-A44F-370516830E3A}"/>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p:txBody>
          <a:bodyPr/>
          <a:lstStyle/>
          <a:p>
            <a:fld id="{BC446D2F-7364-43AD-A9CF-7C5EAC3D2050}" type="datetime1">
              <a:rPr lang="en-US" smtClean="0"/>
              <a:t>3/24/2022</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305FA33A-AA9A-408D-825F-3DD716E74349}"/>
              </a:ext>
            </a:extLst>
          </p:cNvPr>
          <p:cNvSpPr>
            <a:spLocks noGrp="1"/>
          </p:cNvSpPr>
          <p:nvPr>
            <p:ph type="pic" sz="quarter" idx="17"/>
          </p:nvPr>
        </p:nvSpPr>
        <p:spPr bwMode="gray">
          <a:xfrm>
            <a:off x="4112871" y="0"/>
            <a:ext cx="3984707" cy="6858000"/>
          </a:xfrm>
          <a:custGeom>
            <a:avLst/>
            <a:gdLst>
              <a:gd name="connsiteX0" fmla="*/ 2693218 w 3984707"/>
              <a:gd name="connsiteY0" fmla="*/ 6856945 h 6858000"/>
              <a:gd name="connsiteX1" fmla="*/ 2698647 w 3984707"/>
              <a:gd name="connsiteY1" fmla="*/ 6858000 h 6858000"/>
              <a:gd name="connsiteX2" fmla="*/ 2693014 w 3984707"/>
              <a:gd name="connsiteY2" fmla="*/ 6858000 h 6858000"/>
              <a:gd name="connsiteX3" fmla="*/ 1331361 w 3984707"/>
              <a:gd name="connsiteY3" fmla="*/ 0 h 6858000"/>
              <a:gd name="connsiteX4" fmla="*/ 3984707 w 3984707"/>
              <a:gd name="connsiteY4" fmla="*/ 0 h 6858000"/>
              <a:gd name="connsiteX5" fmla="*/ 2660015 w 3984707"/>
              <a:gd name="connsiteY5" fmla="*/ 6858000 h 6858000"/>
              <a:gd name="connsiteX6" fmla="*/ 0 w 398470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4707" h="6858000">
                <a:moveTo>
                  <a:pt x="2693218" y="6856945"/>
                </a:moveTo>
                <a:lnTo>
                  <a:pt x="2698647" y="6858000"/>
                </a:lnTo>
                <a:lnTo>
                  <a:pt x="2693014" y="6858000"/>
                </a:lnTo>
                <a:close/>
                <a:moveTo>
                  <a:pt x="1331361" y="0"/>
                </a:moveTo>
                <a:lnTo>
                  <a:pt x="3984707" y="0"/>
                </a:lnTo>
                <a:lnTo>
                  <a:pt x="2660015"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sp>
        <p:nvSpPr>
          <p:cNvPr id="24" name="Picture Placeholder 23">
            <a:extLst>
              <a:ext uri="{FF2B5EF4-FFF2-40B4-BE49-F238E27FC236}">
                <a16:creationId xmlns:a16="http://schemas.microsoft.com/office/drawing/2014/main" id="{F0D031B8-1221-4B6F-92FB-4684EFA47106}"/>
              </a:ext>
            </a:extLst>
          </p:cNvPr>
          <p:cNvSpPr>
            <a:spLocks noGrp="1"/>
          </p:cNvSpPr>
          <p:nvPr>
            <p:ph type="pic" sz="quarter" idx="18"/>
          </p:nvPr>
        </p:nvSpPr>
        <p:spPr bwMode="gray">
          <a:xfrm>
            <a:off x="6805884" y="0"/>
            <a:ext cx="3995338" cy="6858000"/>
          </a:xfrm>
          <a:custGeom>
            <a:avLst/>
            <a:gdLst>
              <a:gd name="connsiteX0" fmla="*/ 1324692 w 3995338"/>
              <a:gd name="connsiteY0" fmla="*/ 0 h 6858000"/>
              <a:gd name="connsiteX1" fmla="*/ 3995338 w 3995338"/>
              <a:gd name="connsiteY1" fmla="*/ 0 h 6858000"/>
              <a:gd name="connsiteX2" fmla="*/ 2745906 w 3995338"/>
              <a:gd name="connsiteY2" fmla="*/ 6468865 h 6858000"/>
              <a:gd name="connsiteX3" fmla="*/ 2748727 w 3995338"/>
              <a:gd name="connsiteY3" fmla="*/ 6469398 h 6858000"/>
              <a:gd name="connsiteX4" fmla="*/ 547416 w 3995338"/>
              <a:gd name="connsiteY4" fmla="*/ 6858000 h 6858000"/>
              <a:gd name="connsiteX5" fmla="*/ 0 w 39953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5338" h="6858000">
                <a:moveTo>
                  <a:pt x="1324692" y="0"/>
                </a:moveTo>
                <a:lnTo>
                  <a:pt x="3995338" y="0"/>
                </a:lnTo>
                <a:lnTo>
                  <a:pt x="2745906" y="6468865"/>
                </a:lnTo>
                <a:lnTo>
                  <a:pt x="2748727" y="6469398"/>
                </a:lnTo>
                <a:lnTo>
                  <a:pt x="547416"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sp>
        <p:nvSpPr>
          <p:cNvPr id="57" name="Picture Placeholder 56">
            <a:extLst>
              <a:ext uri="{FF2B5EF4-FFF2-40B4-BE49-F238E27FC236}">
                <a16:creationId xmlns:a16="http://schemas.microsoft.com/office/drawing/2014/main" id="{FCA7AC5F-6522-4DEE-BA7A-D67ED03A7E23}"/>
              </a:ext>
            </a:extLst>
          </p:cNvPr>
          <p:cNvSpPr>
            <a:spLocks noGrp="1"/>
          </p:cNvSpPr>
          <p:nvPr>
            <p:ph type="pic" sz="quarter" idx="19" hasCustomPrompt="1"/>
          </p:nvPr>
        </p:nvSpPr>
        <p:spPr bwMode="gray">
          <a:xfrm>
            <a:off x="9585640" y="0"/>
            <a:ext cx="2607154" cy="6463920"/>
          </a:xfrm>
          <a:custGeom>
            <a:avLst/>
            <a:gdLst>
              <a:gd name="connsiteX0" fmla="*/ 1248571 w 2607154"/>
              <a:gd name="connsiteY0" fmla="*/ 0 h 6463920"/>
              <a:gd name="connsiteX1" fmla="*/ 2604774 w 2607154"/>
              <a:gd name="connsiteY1" fmla="*/ 0 h 6463920"/>
              <a:gd name="connsiteX2" fmla="*/ 2607154 w 2607154"/>
              <a:gd name="connsiteY2" fmla="*/ 6003673 h 6463920"/>
              <a:gd name="connsiteX3" fmla="*/ 0 w 2607154"/>
              <a:gd name="connsiteY3" fmla="*/ 6463920 h 6463920"/>
            </a:gdLst>
            <a:ahLst/>
            <a:cxnLst>
              <a:cxn ang="0">
                <a:pos x="connsiteX0" y="connsiteY0"/>
              </a:cxn>
              <a:cxn ang="0">
                <a:pos x="connsiteX1" y="connsiteY1"/>
              </a:cxn>
              <a:cxn ang="0">
                <a:pos x="connsiteX2" y="connsiteY2"/>
              </a:cxn>
              <a:cxn ang="0">
                <a:pos x="connsiteX3" y="connsiteY3"/>
              </a:cxn>
            </a:cxnLst>
            <a:rect l="l" t="t" r="r" b="b"/>
            <a:pathLst>
              <a:path w="2607154" h="6463920">
                <a:moveTo>
                  <a:pt x="1248571" y="0"/>
                </a:moveTo>
                <a:lnTo>
                  <a:pt x="2604774" y="0"/>
                </a:lnTo>
                <a:cubicBezTo>
                  <a:pt x="2604774" y="1913118"/>
                  <a:pt x="2607154" y="4090555"/>
                  <a:pt x="2607154" y="6003673"/>
                </a:cubicBezTo>
                <a:lnTo>
                  <a:pt x="0" y="6463920"/>
                </a:lnTo>
                <a:close/>
              </a:path>
            </a:pathLst>
          </a:custGeom>
        </p:spPr>
        <p:txBody>
          <a:bodyPr wrap="square" tIns="936000" anchor="ctr">
            <a:noAutofit/>
          </a:bodyPr>
          <a:lstStyle>
            <a:lvl1pPr algn="ctr">
              <a:defRPr/>
            </a:lvl1pPr>
          </a:lstStyle>
          <a:p>
            <a:r>
              <a:rPr lang="en-US"/>
              <a:t>Click icon to</a:t>
            </a:r>
            <a:br>
              <a:rPr lang="en-US"/>
            </a:br>
            <a:r>
              <a:rPr lang="en-US"/>
              <a:t>add picture</a:t>
            </a:r>
            <a:endParaRPr lang="de-DE"/>
          </a:p>
        </p:txBody>
      </p:sp>
      <p:sp>
        <p:nvSpPr>
          <p:cNvPr id="7" name="MIO_VALID_LAYOUT" hidden="1">
            <a:extLst>
              <a:ext uri="{FF2B5EF4-FFF2-40B4-BE49-F238E27FC236}">
                <a16:creationId xmlns:a16="http://schemas.microsoft.com/office/drawing/2014/main" id="{1D22FA5E-0BC7-4401-A5BD-77730EA9E1A3}"/>
              </a:ext>
            </a:extLst>
          </p:cNvPr>
          <p:cNvSpPr/>
          <p:nvPr userDrawn="1"/>
        </p:nvSpPr>
        <p:spPr bwMode="gray">
          <a:xfrm>
            <a:off x="69574" y="0"/>
            <a:ext cx="198783" cy="132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ogoschutz" hidden="1">
            <a:extLst>
              <a:ext uri="{FF2B5EF4-FFF2-40B4-BE49-F238E27FC236}">
                <a16:creationId xmlns:a16="http://schemas.microsoft.com/office/drawing/2014/main" id="{4023B47B-B6DF-4539-AC89-0228A14ED20B}"/>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8253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p:txBody>
          <a:bodyPr/>
          <a:lstStyle/>
          <a:p>
            <a:fld id="{8A12E9E9-57D2-42CC-9AE6-077FC8638409}" type="datetime1">
              <a:rPr lang="en-US" smtClean="0"/>
              <a:t>3/24/2022</a:t>
            </a:fld>
            <a:endParaRPr lang="en-US"/>
          </a:p>
        </p:txBody>
      </p:sp>
      <p:sp>
        <p:nvSpPr>
          <p:cNvPr id="5" name="Footer Placeholder 4"/>
          <p:cNvSpPr>
            <a:spLocks noGrp="1"/>
          </p:cNvSpPr>
          <p:nvPr>
            <p:ph type="ftr" sz="quarter" idx="11"/>
          </p:nvPr>
        </p:nvSpPr>
        <p:spPr bwMode="gray"/>
        <p:txBody>
          <a:bodyPr/>
          <a:lstStyle/>
          <a:p>
            <a:r>
              <a:rPr lang="en-US"/>
              <a:t>/// Presentation at UNC, Chapel Hill  /// March 24</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7783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p:txBody>
          <a:bodyPr/>
          <a:lstStyle/>
          <a:p>
            <a:fld id="{0415B1F0-41DA-4C4C-BD18-9E2614DD758D}" type="datetime1">
              <a:rPr lang="en-US" smtClean="0"/>
              <a:t>3/24/2022</a:t>
            </a:fld>
            <a:endParaRPr lang="en-US"/>
          </a:p>
        </p:txBody>
      </p:sp>
      <p:sp>
        <p:nvSpPr>
          <p:cNvPr id="5" name="Footer Placeholder 4"/>
          <p:cNvSpPr>
            <a:spLocks noGrp="1"/>
          </p:cNvSpPr>
          <p:nvPr>
            <p:ph type="ftr" sz="quarter" idx="11"/>
          </p:nvPr>
        </p:nvSpPr>
        <p:spPr bwMode="gray"/>
        <p:txBody>
          <a:bodyPr/>
          <a:lstStyle/>
          <a:p>
            <a:r>
              <a:rPr lang="en-US"/>
              <a:t>/// Presentation at UNC, Chapel Hill  /// March 24</a:t>
            </a:r>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820"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2"/>
          <p:cNvSpPr>
            <a:spLocks noGrp="1"/>
          </p:cNvSpPr>
          <p:nvPr>
            <p:ph sz="quarter" idx="17"/>
          </p:nvPr>
        </p:nvSpPr>
        <p:spPr>
          <a:xfrm>
            <a:off x="6559603"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32045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7" pos="742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377C8F"/>
                </a:solidFill>
                <a:latin typeface="Calibri" charset="0"/>
                <a:ea typeface="Calibri" charset="0"/>
                <a:cs typeface="Calibri"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buClr>
                <a:srgbClr val="377C8F"/>
              </a:buClr>
              <a:defRPr sz="2000">
                <a:latin typeface="Calibri" charset="0"/>
                <a:ea typeface="Calibri" charset="0"/>
                <a:cs typeface="Calibri" charset="0"/>
              </a:defRPr>
            </a:lvl1pPr>
            <a:lvl2pPr>
              <a:buClr>
                <a:srgbClr val="377C8F"/>
              </a:buClr>
              <a:defRPr sz="1800">
                <a:latin typeface="Calibri" charset="0"/>
                <a:ea typeface="Calibri" charset="0"/>
                <a:cs typeface="Calibri" charset="0"/>
              </a:defRPr>
            </a:lvl2pPr>
            <a:lvl3pPr>
              <a:buClr>
                <a:srgbClr val="377C8F"/>
              </a:buClr>
              <a:defRPr sz="1600">
                <a:latin typeface="Calibri" charset="0"/>
                <a:ea typeface="Calibri" charset="0"/>
                <a:cs typeface="Calibri" charset="0"/>
              </a:defRPr>
            </a:lvl3pPr>
            <a:lvl4pPr>
              <a:buClr>
                <a:srgbClr val="377C8F"/>
              </a:buClr>
              <a:defRPr sz="1400">
                <a:latin typeface="Calibri" charset="0"/>
                <a:ea typeface="Calibri" charset="0"/>
                <a:cs typeface="Calibri" charset="0"/>
              </a:defRPr>
            </a:lvl4pPr>
            <a:lvl5pPr>
              <a:buClr>
                <a:srgbClr val="377C8F"/>
              </a:buClr>
              <a:defRPr sz="140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107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246" y="609600"/>
            <a:ext cx="8595549" cy="1320800"/>
          </a:xfrm>
        </p:spPr>
        <p:txBody>
          <a:bodyPr>
            <a:normAutofit/>
          </a:bodyPr>
          <a:lstStyle>
            <a:lvl1pPr>
              <a:defRPr sz="4000">
                <a:solidFill>
                  <a:srgbClr val="377C8F"/>
                </a:solidFill>
                <a:latin typeface="Calibri" charset="0"/>
                <a:ea typeface="Calibri" charset="0"/>
                <a:cs typeface="Calibri" charset="0"/>
              </a:defRPr>
            </a:lvl1pPr>
          </a:lstStyle>
          <a:p>
            <a:r>
              <a:rPr lang="en-US"/>
              <a:t>Click to edit Master title style</a:t>
            </a:r>
          </a:p>
        </p:txBody>
      </p:sp>
    </p:spTree>
    <p:extLst>
      <p:ext uri="{BB962C8B-B14F-4D97-AF65-F5344CB8AC3E}">
        <p14:creationId xmlns:p14="http://schemas.microsoft.com/office/powerpoint/2010/main" val="515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p:txBody>
          <a:bodyPr/>
          <a:lstStyle/>
          <a:p>
            <a:fld id="{D6C9F381-EE30-4326-95B7-A614F26C3D66}" type="datetime1">
              <a:rPr lang="en-US" smtClean="0"/>
              <a:t>3/24/2022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dirty="0"/>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en-US"/>
              <a:t>Click to edit Master title style</a:t>
            </a:r>
            <a:endParaRPr lang="en-US" dirty="0"/>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4"/>
          </p:nvPr>
        </p:nvSpPr>
        <p:spPr bwMode="gray">
          <a:xfrm>
            <a:off x="4077842" y="0"/>
            <a:ext cx="8114954"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4"/>
              <a:gd name="connsiteY0" fmla="*/ 0 h 6858000"/>
              <a:gd name="connsiteX1" fmla="*/ 8112573 w 8114954"/>
              <a:gd name="connsiteY1" fmla="*/ 0 h 6858000"/>
              <a:gd name="connsiteX2" fmla="*/ 8114954 w 8114954"/>
              <a:gd name="connsiteY2" fmla="*/ 6003672 h 6858000"/>
              <a:gd name="connsiteX3" fmla="*/ 3275459 w 8114954"/>
              <a:gd name="connsiteY3" fmla="*/ 6858000 h 6858000"/>
              <a:gd name="connsiteX4" fmla="*/ 0 w 8114954"/>
              <a:gd name="connsiteY4" fmla="*/ 6858000 h 6858000"/>
              <a:gd name="connsiteX5" fmla="*/ 1341581 w 81149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4" h="6858000">
                <a:moveTo>
                  <a:pt x="1341581" y="0"/>
                </a:moveTo>
                <a:lnTo>
                  <a:pt x="8112573" y="0"/>
                </a:lnTo>
                <a:cubicBezTo>
                  <a:pt x="8112573" y="1913118"/>
                  <a:pt x="8114954" y="4090554"/>
                  <a:pt x="8114954" y="6003672"/>
                </a:cubicBezTo>
                <a:lnTo>
                  <a:pt x="3275459" y="6858000"/>
                </a:lnTo>
                <a:lnTo>
                  <a:pt x="0" y="6858000"/>
                </a:lnTo>
                <a:lnTo>
                  <a:pt x="1341581" y="0"/>
                </a:lnTo>
                <a:close/>
              </a:path>
            </a:pathLst>
          </a:custGeom>
        </p:spPr>
        <p:txBody>
          <a:bodyPr wrap="square" tIns="540000" anchor="ctr">
            <a:noAutofit/>
          </a:bodyPr>
          <a:lstStyle>
            <a:lvl1pPr algn="ctr">
              <a:defRPr/>
            </a:lvl1pPr>
          </a:lstStyle>
          <a:p>
            <a:r>
              <a:rPr lang="en-US"/>
              <a:t>Click icon to add picture</a:t>
            </a:r>
            <a:endParaRPr lang="de-DE"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1976765" y="403540"/>
            <a:ext cx="9624002" cy="864000"/>
          </a:xfrm>
        </p:spPr>
        <p:txBody>
          <a:bodyPr/>
          <a:lstStyle>
            <a:lvl1pPr>
              <a:defRPr/>
            </a:lvl1pPr>
          </a:lstStyle>
          <a:p>
            <a:r>
              <a:rPr lang="en-US" dirty="0"/>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2"/>
              </a:buBlip>
              <a:defRPr sz="2000"/>
            </a:lvl1pPr>
            <a:lvl2pPr marL="540000" indent="-270000">
              <a:spcBef>
                <a:spcPts val="600"/>
              </a:spcBef>
              <a:spcAft>
                <a:spcPts val="0"/>
              </a:spcAft>
              <a:buFontTx/>
              <a:buBlip>
                <a:blip r:embed="rId3"/>
              </a:buBlip>
              <a:defRPr sz="2000"/>
            </a:lvl2pPr>
            <a:lvl3pPr marL="810000" indent="-270000">
              <a:spcBef>
                <a:spcPts val="600"/>
              </a:spcBef>
              <a:spcAft>
                <a:spcPts val="0"/>
              </a:spcAft>
              <a:buFontTx/>
              <a:buBlip>
                <a:blip r:embed="rId4"/>
              </a:buBlip>
              <a:defRPr sz="2000"/>
            </a:lvl3pPr>
            <a:lvl4pPr marL="1080000" indent="-270000">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bwMode="gray"/>
        <p:txBody>
          <a:bodyPr/>
          <a:lstStyle/>
          <a:p>
            <a:fld id="{61B9AEBA-E3EA-4AF3-8218-9DF81AB2701B}" type="datetime1">
              <a:rPr lang="en-US" smtClean="0"/>
              <a:t>3/24/2022</a:t>
            </a:fld>
            <a:endParaRPr lang="en-US" dirty="0"/>
          </a:p>
        </p:txBody>
      </p:sp>
      <p:sp>
        <p:nvSpPr>
          <p:cNvPr id="4" name="Footer Placeholder 3"/>
          <p:cNvSpPr>
            <a:spLocks noGrp="1"/>
          </p:cNvSpPr>
          <p:nvPr>
            <p:ph type="ftr" sz="quarter" idx="11"/>
          </p:nvPr>
        </p:nvSpPr>
        <p:spPr bwMode="gray">
          <a:xfrm>
            <a:off x="974672" y="6617933"/>
            <a:ext cx="5710665" cy="108000"/>
          </a:xfrm>
        </p:spPr>
        <p:txBody>
          <a:body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a:t>
            </a:fld>
            <a:endParaRPr lang="en-US"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804236" y="1"/>
            <a:ext cx="4386177" cy="6858000"/>
            <a:chOff x="7804236" y="1"/>
            <a:chExt cx="4386177" cy="6858000"/>
          </a:xfrm>
        </p:grpSpPr>
        <p:sp>
          <p:nvSpPr>
            <p:cNvPr id="19" name="Freeform 6"/>
            <p:cNvSpPr>
              <a:spLocks/>
            </p:cNvSpPr>
            <p:nvPr userDrawn="1"/>
          </p:nvSpPr>
          <p:spPr bwMode="black">
            <a:xfrm>
              <a:off x="7804236"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229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3" name="Date Placeholder 2"/>
          <p:cNvSpPr>
            <a:spLocks noGrp="1"/>
          </p:cNvSpPr>
          <p:nvPr>
            <p:ph type="dt" sz="half" idx="10"/>
          </p:nvPr>
        </p:nvSpPr>
        <p:spPr bwMode="gray"/>
        <p:txBody>
          <a:bodyPr/>
          <a:lstStyle/>
          <a:p>
            <a:fld id="{7BC27FE0-62F5-4885-AA2F-89E93BA03F60}" type="datetime1">
              <a:rPr lang="en-US" smtClean="0"/>
              <a:t>3/24/2022</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en-US"/>
              <a:t>Click to edit Master title style</a:t>
            </a:r>
            <a:endParaRPr lang="en-US" dirty="0"/>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fld id="{351DBCA1-DB1B-43DA-AD13-7578332FD99B}" type="datetime1">
              <a:rPr lang="en-US" smtClean="0"/>
              <a:t>3/24/2022</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en-US"/>
              <a:t>Click to edit Master subtitle style</a:t>
            </a:r>
            <a:endParaRPr lang="en-US" dirty="0"/>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fld id="{1A16E747-713C-4514-9EF7-DC6A259E7110}" type="datetime1">
              <a:rPr lang="en-US" smtClean="0"/>
              <a:t>3/24/2022</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Presentation at UNC, Chapel Hill  /// March 24</a:t>
            </a:r>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a:t>
            </a:fld>
            <a:endParaRPr lang="en-US" dirty="0"/>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en-US"/>
              <a:t>Click to edit Master subtitle style</a:t>
            </a:r>
            <a:endParaRPr lang="en-US" dirty="0"/>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8899DF85-C404-479C-8283-F27C00B3F401}" type="datetime1">
              <a:rPr lang="en-US" smtClean="0"/>
              <a:t>3/24/2022</a:t>
            </a:fld>
            <a:endParaRPr lang="en-US" dirty="0"/>
          </a:p>
        </p:txBody>
      </p:sp>
      <p:sp>
        <p:nvSpPr>
          <p:cNvPr id="5" name="Footer Placeholder 4"/>
          <p:cNvSpPr>
            <a:spLocks noGrp="1"/>
          </p:cNvSpPr>
          <p:nvPr>
            <p:ph type="ftr" sz="quarter" idx="11"/>
          </p:nvPr>
        </p:nvSpPr>
        <p:spPr bwMode="gray"/>
        <p:txBody>
          <a:body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p:cNvSpPr>
            <a:spLocks noGrp="1"/>
          </p:cNvSpPr>
          <p:nvPr>
            <p:ph type="body" sz="quarter" idx="14"/>
          </p:nvPr>
        </p:nvSpPr>
        <p:spPr bwMode="gray">
          <a:xfrm>
            <a:off x="980281" y="1732751"/>
            <a:ext cx="10800000" cy="4752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778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fld id="{62B768A9-9F8C-44A9-A43B-BFE7530B3218}" type="datetime1">
              <a:rPr lang="en-US" smtClean="0"/>
              <a:t>3/24/2022</a:t>
            </a:fld>
            <a:endParaRPr lang="en-US" dirty="0"/>
          </a:p>
        </p:txBody>
      </p:sp>
      <p:sp>
        <p:nvSpPr>
          <p:cNvPr id="5" name="Footer Placeholder 4"/>
          <p:cNvSpPr>
            <a:spLocks noGrp="1"/>
          </p:cNvSpPr>
          <p:nvPr>
            <p:ph type="ftr" sz="quarter" idx="11"/>
          </p:nvPr>
        </p:nvSpPr>
        <p:spPr bwMode="gray"/>
        <p:txBody>
          <a:bodyPr/>
          <a:lstStyle/>
          <a:p>
            <a:r>
              <a:rPr lang="en-US"/>
              <a:t>/// Presentation at UNC, Chapel Hill  /// March 24</a:t>
            </a:r>
            <a:endParaRPr lang="en-US" dirty="0"/>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a:t>
            </a:fld>
            <a:endParaRPr lang="en-US" dirty="0"/>
          </a:p>
        </p:txBody>
      </p:sp>
      <p:sp>
        <p:nvSpPr>
          <p:cNvPr id="11" name="Text Placeholder 10 (left)"/>
          <p:cNvSpPr>
            <a:spLocks noGrp="1"/>
          </p:cNvSpPr>
          <p:nvPr>
            <p:ph type="body" sz="quarter" idx="14"/>
          </p:nvPr>
        </p:nvSpPr>
        <p:spPr bwMode="gray">
          <a:xfrm>
            <a:off x="980283" y="1732750"/>
            <a:ext cx="5220000" cy="475200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0 (right)"/>
          <p:cNvSpPr>
            <a:spLocks noGrp="1"/>
          </p:cNvSpPr>
          <p:nvPr>
            <p:ph type="body" sz="quarter" idx="15"/>
          </p:nvPr>
        </p:nvSpPr>
        <p:spPr bwMode="gray">
          <a:xfrm>
            <a:off x="6559603" y="1732750"/>
            <a:ext cx="5220000" cy="4752001"/>
          </a:xfrm>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en-US"/>
              <a:t>Click to edit Master title style</a:t>
            </a:r>
            <a:endParaRPr lang="en-US" dirty="0"/>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fld id="{28AF76F9-AE63-4E11-BBA3-A788E90B6970}" type="datetime1">
              <a:rPr lang="en-US" smtClean="0"/>
              <a:t>3/24/2022</a:t>
            </a:fld>
            <a:endParaRPr lang="en-US" dirty="0"/>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Presentation at UNC, Chapel Hill  /// March 24</a:t>
            </a:r>
            <a:endParaRPr lang="en-US" dirty="0"/>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dirty="0"/>
          </a:p>
        </p:txBody>
      </p:sp>
    </p:spTree>
    <p:extLst>
      <p:ext uri="{BB962C8B-B14F-4D97-AF65-F5344CB8AC3E}">
        <p14:creationId xmlns:p14="http://schemas.microsoft.com/office/powerpoint/2010/main" val="1269562786"/>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 id="2147484335" r:id="rId20"/>
    <p:sldLayoutId id="2147484336" r:id="rId21"/>
    <p:sldLayoutId id="2147484337" r:id="rId22"/>
    <p:sldLayoutId id="2147484338" r:id="rId23"/>
    <p:sldLayoutId id="214748433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7"/>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emf"/><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www.sctweb.org/" TargetMode="External"/><Relationship Id="rId3" Type="http://schemas.openxmlformats.org/officeDocument/2006/relationships/hyperlink" Target="https://community.amstat.org/biop/home" TargetMode="External"/><Relationship Id="rId7" Type="http://schemas.openxmlformats.org/officeDocument/2006/relationships/hyperlink" Target="https://www.diaglobal.org/" TargetMode="External"/><Relationship Id="rId2" Type="http://schemas.openxmlformats.org/officeDocument/2006/relationships/hyperlink" Target="https://www.amstat.org/" TargetMode="External"/><Relationship Id="rId1" Type="http://schemas.openxmlformats.org/officeDocument/2006/relationships/slideLayout" Target="../slideLayouts/slideLayout8.xml"/><Relationship Id="rId6" Type="http://schemas.openxmlformats.org/officeDocument/2006/relationships/hyperlink" Target="https://wnarofibs.wildapricot.org/" TargetMode="External"/><Relationship Id="rId5" Type="http://schemas.openxmlformats.org/officeDocument/2006/relationships/hyperlink" Target="https://www.enar.org/" TargetMode="External"/><Relationship Id="rId4" Type="http://schemas.openxmlformats.org/officeDocument/2006/relationships/hyperlink" Target="https://www.biometricsociety.org/home" TargetMode="External"/><Relationship Id="rId9" Type="http://schemas.openxmlformats.org/officeDocument/2006/relationships/hyperlink" Target="https://www.asco.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6.xml"/><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slideLayout" Target="../slideLayouts/slideLayout1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Presentation at UNC, Chapel Hill  /// March 24</a:t>
            </a:r>
          </a:p>
        </p:txBody>
      </p:sp>
      <p:sp>
        <p:nvSpPr>
          <p:cNvPr id="4" name="Slide Number Placeholder 3"/>
          <p:cNvSpPr>
            <a:spLocks noGrp="1"/>
          </p:cNvSpPr>
          <p:nvPr>
            <p:ph type="sldNum" sz="quarter" idx="12"/>
          </p:nvPr>
        </p:nvSpPr>
        <p:spPr/>
        <p:txBody>
          <a:bodyPr/>
          <a:lstStyle/>
          <a:p>
            <a:fld id="{EEAD9179-7A6B-4268-BEB2-F3B8EB06115B}" type="slidenum">
              <a:rPr lang="en-US" smtClean="0"/>
              <a:pPr/>
              <a:t>1</a:t>
            </a:fld>
            <a:endParaRPr lang="en-US" dirty="0"/>
          </a:p>
        </p:txBody>
      </p:sp>
      <p:sp>
        <p:nvSpPr>
          <p:cNvPr id="9" name="Title 8">
            <a:extLst>
              <a:ext uri="{FF2B5EF4-FFF2-40B4-BE49-F238E27FC236}">
                <a16:creationId xmlns:a16="http://schemas.microsoft.com/office/drawing/2014/main" id="{5FFD6DCF-47CE-45BA-ACD3-CEA541E51E1A}"/>
              </a:ext>
            </a:extLst>
          </p:cNvPr>
          <p:cNvSpPr>
            <a:spLocks noGrp="1"/>
          </p:cNvSpPr>
          <p:nvPr>
            <p:ph type="ctrTitle"/>
          </p:nvPr>
        </p:nvSpPr>
        <p:spPr>
          <a:xfrm>
            <a:off x="225689" y="1868967"/>
            <a:ext cx="4254326" cy="1440000"/>
          </a:xfrm>
        </p:spPr>
        <p:txBody>
          <a:bodyPr/>
          <a:lstStyle/>
          <a:p>
            <a:pPr marL="0" marR="0" algn="ct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Roles and Responsibilities of Statisticians in Pharmaceutical Industry</a:t>
            </a:r>
          </a:p>
        </p:txBody>
      </p:sp>
      <p:pic>
        <p:nvPicPr>
          <p:cNvPr id="5" name="Bildplatzhalter 4"/>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424" r="6424"/>
          <a:stretch>
            <a:fillRect/>
          </a:stretch>
        </p:blipFill>
        <p:spPr/>
      </p:pic>
      <p:pic>
        <p:nvPicPr>
          <p:cNvPr id="7" name="Bildplatzhalter 6"/>
          <p:cNvPicPr>
            <a:picLocks noGrp="1" noChangeAspect="1"/>
          </p:cNvPicPr>
          <p:nvPr>
            <p:ph type="pic" sz="quarter" idx="18"/>
          </p:nvPr>
        </p:nvPicPr>
        <p:blipFill rotWithShape="1">
          <a:blip r:embed="rId5">
            <a:extLst>
              <a:ext uri="{28A0092B-C50C-407E-A947-70E740481C1C}">
                <a14:useLocalDpi xmlns:a14="http://schemas.microsoft.com/office/drawing/2010/main" val="0"/>
              </a:ext>
            </a:extLst>
          </a:blip>
          <a:srcRect l="46972" r="14186"/>
          <a:stretch/>
        </p:blipFill>
        <p:spPr/>
      </p:pic>
      <p:pic>
        <p:nvPicPr>
          <p:cNvPr id="12" name="Bildplatzhalter 11"/>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15664" r="15664"/>
          <a:stretch>
            <a:fillRect/>
          </a:stretch>
        </p:blipFill>
        <p:spPr/>
      </p:pic>
      <p:sp>
        <p:nvSpPr>
          <p:cNvPr id="13" name="Text Placeholder 9">
            <a:extLst>
              <a:ext uri="{FF2B5EF4-FFF2-40B4-BE49-F238E27FC236}">
                <a16:creationId xmlns:a16="http://schemas.microsoft.com/office/drawing/2014/main" id="{662E21CB-BA28-44DD-90C6-D7CF0141F44D}"/>
              </a:ext>
            </a:extLst>
          </p:cNvPr>
          <p:cNvSpPr txBox="1">
            <a:spLocks/>
          </p:cNvSpPr>
          <p:nvPr/>
        </p:nvSpPr>
        <p:spPr bwMode="black">
          <a:xfrm>
            <a:off x="799939" y="4659354"/>
            <a:ext cx="2915519" cy="1080000"/>
          </a:xfrm>
          <a:prstGeom prst="rect">
            <a:avLst/>
          </a:prstGeom>
        </p:spPr>
        <p:txBody>
          <a:bodyPr vert="horz" lIns="0" tIns="0" rIns="0" bIns="0" rtlCol="0">
            <a:noAutofit/>
          </a:bodyPr>
          <a:lstStyle>
            <a:lvl1pPr marL="0" indent="0" algn="l" defTabSz="914400" rtl="0" eaLnBrk="1" latinLnBrk="0" hangingPunct="1">
              <a:spcBef>
                <a:spcPts val="0"/>
              </a:spcBef>
              <a:spcAft>
                <a:spcPts val="0"/>
              </a:spcAft>
              <a:buFont typeface="Arial" panose="020B0604020202020204" pitchFamily="34" charset="0"/>
              <a:buNone/>
              <a:defRPr sz="1800" b="1" kern="1200">
                <a:solidFill>
                  <a:schemeClr val="bg1"/>
                </a:solidFill>
                <a:latin typeface="+mn-lt"/>
                <a:ea typeface="+mn-ea"/>
                <a:cs typeface="+mn-cs"/>
              </a:defRPr>
            </a:lvl1pPr>
            <a:lvl2pPr marL="0" indent="0" algn="l" defTabSz="914400" rtl="0" eaLnBrk="1" latinLnBrk="0" hangingPunct="1">
              <a:spcBef>
                <a:spcPts val="1800"/>
              </a:spcBef>
              <a:spcAft>
                <a:spcPts val="0"/>
              </a:spcAft>
              <a:buFont typeface="Arial" panose="020B0604020202020204" pitchFamily="34" charset="0"/>
              <a:buNone/>
              <a:defRPr sz="1050" kern="1200">
                <a:solidFill>
                  <a:schemeClr val="bg1"/>
                </a:solidFill>
                <a:latin typeface="+mn-lt"/>
                <a:ea typeface="+mn-ea"/>
                <a:cs typeface="+mn-cs"/>
              </a:defRPr>
            </a:lvl2pPr>
            <a:lvl3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3pPr>
            <a:lvl4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4pPr>
            <a:lvl5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5pPr>
            <a:lvl6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6pPr>
            <a:lvl7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7pPr>
            <a:lvl8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8pPr>
            <a:lvl9pPr marL="0" indent="0" algn="l" defTabSz="914400" rtl="0" eaLnBrk="1" latinLnBrk="0" hangingPunct="1">
              <a:spcBef>
                <a:spcPts val="0"/>
              </a:spcBef>
              <a:spcAft>
                <a:spcPts val="0"/>
              </a:spcAft>
              <a:buFont typeface="Arial" panose="020B0604020202020204" pitchFamily="34" charset="0"/>
              <a:buNone/>
              <a:defRPr sz="1050" kern="1200">
                <a:solidFill>
                  <a:schemeClr val="bg1"/>
                </a:solidFill>
                <a:latin typeface="+mn-lt"/>
                <a:ea typeface="+mn-ea"/>
                <a:cs typeface="+mn-cs"/>
              </a:defRPr>
            </a:lvl9pPr>
          </a:lstStyle>
          <a:p>
            <a:pPr lvl="1"/>
            <a:endParaRPr lang="en-US" dirty="0"/>
          </a:p>
        </p:txBody>
      </p:sp>
      <p:sp>
        <p:nvSpPr>
          <p:cNvPr id="6" name="Text Placeholder 5">
            <a:extLst>
              <a:ext uri="{FF2B5EF4-FFF2-40B4-BE49-F238E27FC236}">
                <a16:creationId xmlns:a16="http://schemas.microsoft.com/office/drawing/2014/main" id="{5D6FCDA7-869A-4537-8DFB-81609407EBE9}"/>
              </a:ext>
            </a:extLst>
          </p:cNvPr>
          <p:cNvSpPr>
            <a:spLocks noGrp="1"/>
          </p:cNvSpPr>
          <p:nvPr>
            <p:ph type="body" sz="quarter" idx="13"/>
          </p:nvPr>
        </p:nvSpPr>
        <p:spPr>
          <a:xfrm>
            <a:off x="741550" y="4555161"/>
            <a:ext cx="2915519" cy="1080000"/>
          </a:xfrm>
        </p:spPr>
        <p:txBody>
          <a:bodyPr vert="horz" lIns="0" tIns="0" rIns="0" bIns="0" rtlCol="0" anchor="t">
            <a:noAutofit/>
          </a:bodyPr>
          <a:lstStyle/>
          <a:p>
            <a:pPr algn="ctr"/>
            <a:r>
              <a:rPr lang="en-US" sz="1600" b="0" dirty="0"/>
              <a:t>March 24, 2022</a:t>
            </a:r>
            <a:endParaRPr lang="en-US" sz="1600" dirty="0"/>
          </a:p>
        </p:txBody>
      </p:sp>
    </p:spTree>
    <p:custDataLst>
      <p:tags r:id="rId1"/>
    </p:custDataLst>
    <p:extLst>
      <p:ext uri="{BB962C8B-B14F-4D97-AF65-F5344CB8AC3E}">
        <p14:creationId xmlns:p14="http://schemas.microsoft.com/office/powerpoint/2010/main" val="39687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202745" y="6613714"/>
            <a:ext cx="392326" cy="108000"/>
          </a:xfrm>
        </p:spPr>
        <p:txBody>
          <a:bodyPr/>
          <a:lstStyle/>
          <a:p>
            <a:fld id="{EEAD9179-7A6B-4268-BEB2-F3B8EB06115B}" type="slidenum">
              <a:rPr lang="en-US" smtClean="0"/>
              <a:pPr/>
              <a:t>10</a:t>
            </a:fld>
            <a:endParaRPr lang="en-US"/>
          </a:p>
        </p:txBody>
      </p:sp>
      <p:grpSp>
        <p:nvGrpSpPr>
          <p:cNvPr id="96" name="Gruppieren 95">
            <a:extLst>
              <a:ext uri="{FF2B5EF4-FFF2-40B4-BE49-F238E27FC236}">
                <a16:creationId xmlns:a16="http://schemas.microsoft.com/office/drawing/2014/main" id="{98077778-BCB0-49BB-A5D7-E3DDF89C76C1}"/>
              </a:ext>
            </a:extLst>
          </p:cNvPr>
          <p:cNvGrpSpPr/>
          <p:nvPr/>
        </p:nvGrpSpPr>
        <p:grpSpPr>
          <a:xfrm>
            <a:off x="8352230" y="3344552"/>
            <a:ext cx="3545222" cy="1629084"/>
            <a:chOff x="7684761" y="2189360"/>
            <a:chExt cx="4294237" cy="2410047"/>
          </a:xfrm>
        </p:grpSpPr>
        <p:sp>
          <p:nvSpPr>
            <p:cNvPr id="16" name="Freeform 5">
              <a:extLst>
                <a:ext uri="{FF2B5EF4-FFF2-40B4-BE49-F238E27FC236}">
                  <a16:creationId xmlns:a16="http://schemas.microsoft.com/office/drawing/2014/main" id="{A4051DC1-3CF8-4749-8839-4E55196A88D0}"/>
                </a:ext>
              </a:extLst>
            </p:cNvPr>
            <p:cNvSpPr>
              <a:spLocks/>
            </p:cNvSpPr>
            <p:nvPr/>
          </p:nvSpPr>
          <p:spPr bwMode="gray">
            <a:xfrm>
              <a:off x="9120322" y="2189360"/>
              <a:ext cx="2858676" cy="2410047"/>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feld 16">
              <a:extLst>
                <a:ext uri="{FF2B5EF4-FFF2-40B4-BE49-F238E27FC236}">
                  <a16:creationId xmlns:a16="http://schemas.microsoft.com/office/drawing/2014/main" id="{953C7E6D-65CD-44F2-87C8-B948938F4247}"/>
                </a:ext>
              </a:extLst>
            </p:cNvPr>
            <p:cNvSpPr txBox="1"/>
            <p:nvPr/>
          </p:nvSpPr>
          <p:spPr bwMode="gray">
            <a:xfrm>
              <a:off x="9465696" y="2640269"/>
              <a:ext cx="2330245" cy="1691149"/>
            </a:xfrm>
            <a:prstGeom prst="rect">
              <a:avLst/>
            </a:prstGeom>
            <a:noFill/>
          </p:spPr>
          <p:txBody>
            <a:bodyPr wrap="square" lIns="0" tIns="0" rIns="0" bIns="0" rtlCol="0" anchor="ctr">
              <a:noAutofit/>
            </a:bodyPr>
            <a:lstStyle/>
            <a:p>
              <a:pPr algn="ctr"/>
              <a:r>
                <a:rPr lang="de-DE" sz="2800">
                  <a:latin typeface="Segoe Print" panose="02000600000000000000" pitchFamily="2" charset="0"/>
                </a:rPr>
                <a:t>…</a:t>
              </a:r>
            </a:p>
          </p:txBody>
        </p:sp>
        <p:grpSp>
          <p:nvGrpSpPr>
            <p:cNvPr id="32" name="Group 76">
              <a:extLst>
                <a:ext uri="{FF2B5EF4-FFF2-40B4-BE49-F238E27FC236}">
                  <a16:creationId xmlns:a16="http://schemas.microsoft.com/office/drawing/2014/main" id="{A2B75C15-D1A3-4DD6-91F0-03655850040D}"/>
                </a:ext>
              </a:extLst>
            </p:cNvPr>
            <p:cNvGrpSpPr/>
            <p:nvPr/>
          </p:nvGrpSpPr>
          <p:grpSpPr bwMode="gray">
            <a:xfrm rot="21158191">
              <a:off x="7684761" y="3349576"/>
              <a:ext cx="1369966" cy="366019"/>
              <a:chOff x="5781675" y="6619875"/>
              <a:chExt cx="2312988" cy="400050"/>
            </a:xfrm>
            <a:solidFill>
              <a:schemeClr val="accent2"/>
            </a:solidFill>
          </p:grpSpPr>
          <p:sp>
            <p:nvSpPr>
              <p:cNvPr id="33" name="Freeform 52">
                <a:extLst>
                  <a:ext uri="{FF2B5EF4-FFF2-40B4-BE49-F238E27FC236}">
                    <a16:creationId xmlns:a16="http://schemas.microsoft.com/office/drawing/2014/main" id="{D33E9538-C185-429E-B46C-8194BFD320DD}"/>
                  </a:ext>
                </a:extLst>
              </p:cNvPr>
              <p:cNvSpPr>
                <a:spLocks/>
              </p:cNvSpPr>
              <p:nvPr/>
            </p:nvSpPr>
            <p:spPr bwMode="gray">
              <a:xfrm>
                <a:off x="5781675" y="6757988"/>
                <a:ext cx="2000250" cy="104775"/>
              </a:xfrm>
              <a:custGeom>
                <a:avLst/>
                <a:gdLst>
                  <a:gd name="T0" fmla="*/ 613 w 613"/>
                  <a:gd name="T1" fmla="*/ 19 h 32"/>
                  <a:gd name="T2" fmla="*/ 530 w 613"/>
                  <a:gd name="T3" fmla="*/ 9 h 32"/>
                  <a:gd name="T4" fmla="*/ 306 w 613"/>
                  <a:gd name="T5" fmla="*/ 10 h 32"/>
                  <a:gd name="T6" fmla="*/ 83 w 613"/>
                  <a:gd name="T7" fmla="*/ 2 h 32"/>
                  <a:gd name="T8" fmla="*/ 0 w 613"/>
                  <a:gd name="T9" fmla="*/ 6 h 32"/>
                  <a:gd name="T10" fmla="*/ 81 w 613"/>
                  <a:gd name="T11" fmla="*/ 24 h 32"/>
                  <a:gd name="T12" fmla="*/ 306 w 613"/>
                  <a:gd name="T13" fmla="*/ 31 h 32"/>
                  <a:gd name="T14" fmla="*/ 530 w 613"/>
                  <a:gd name="T15" fmla="*/ 30 h 32"/>
                  <a:gd name="T16" fmla="*/ 613 w 613"/>
                  <a:gd name="T1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32">
                    <a:moveTo>
                      <a:pt x="613" y="19"/>
                    </a:moveTo>
                    <a:cubicBezTo>
                      <a:pt x="584" y="12"/>
                      <a:pt x="564" y="9"/>
                      <a:pt x="530" y="9"/>
                    </a:cubicBezTo>
                    <a:cubicBezTo>
                      <a:pt x="493" y="9"/>
                      <a:pt x="306" y="10"/>
                      <a:pt x="306" y="10"/>
                    </a:cubicBezTo>
                    <a:cubicBezTo>
                      <a:pt x="306" y="11"/>
                      <a:pt x="120" y="6"/>
                      <a:pt x="83" y="2"/>
                    </a:cubicBezTo>
                    <a:cubicBezTo>
                      <a:pt x="49" y="0"/>
                      <a:pt x="29" y="2"/>
                      <a:pt x="0" y="6"/>
                    </a:cubicBezTo>
                    <a:cubicBezTo>
                      <a:pt x="27" y="16"/>
                      <a:pt x="47" y="21"/>
                      <a:pt x="81" y="24"/>
                    </a:cubicBezTo>
                    <a:cubicBezTo>
                      <a:pt x="119" y="29"/>
                      <a:pt x="306" y="32"/>
                      <a:pt x="306" y="31"/>
                    </a:cubicBezTo>
                    <a:cubicBezTo>
                      <a:pt x="306" y="32"/>
                      <a:pt x="493" y="31"/>
                      <a:pt x="530" y="30"/>
                    </a:cubicBezTo>
                    <a:cubicBezTo>
                      <a:pt x="565" y="30"/>
                      <a:pt x="584" y="26"/>
                      <a:pt x="6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3">
                <a:extLst>
                  <a:ext uri="{FF2B5EF4-FFF2-40B4-BE49-F238E27FC236}">
                    <a16:creationId xmlns:a16="http://schemas.microsoft.com/office/drawing/2014/main" id="{23B8A7AD-2967-44CE-A3A2-B16738021981}"/>
                  </a:ext>
                </a:extLst>
              </p:cNvPr>
              <p:cNvSpPr>
                <a:spLocks/>
              </p:cNvSpPr>
              <p:nvPr/>
            </p:nvSpPr>
            <p:spPr bwMode="gray">
              <a:xfrm>
                <a:off x="7507288" y="6619875"/>
                <a:ext cx="587375" cy="400050"/>
              </a:xfrm>
              <a:custGeom>
                <a:avLst/>
                <a:gdLst>
                  <a:gd name="T0" fmla="*/ 179 w 180"/>
                  <a:gd name="T1" fmla="*/ 59 h 122"/>
                  <a:gd name="T2" fmla="*/ 171 w 180"/>
                  <a:gd name="T3" fmla="*/ 53 h 122"/>
                  <a:gd name="T4" fmla="*/ 166 w 180"/>
                  <a:gd name="T5" fmla="*/ 50 h 122"/>
                  <a:gd name="T6" fmla="*/ 129 w 180"/>
                  <a:gd name="T7" fmla="*/ 32 h 122"/>
                  <a:gd name="T8" fmla="*/ 60 w 180"/>
                  <a:gd name="T9" fmla="*/ 7 h 122"/>
                  <a:gd name="T10" fmla="*/ 12 w 180"/>
                  <a:gd name="T11" fmla="*/ 1 h 122"/>
                  <a:gd name="T12" fmla="*/ 53 w 180"/>
                  <a:gd name="T13" fmla="*/ 28 h 122"/>
                  <a:gd name="T14" fmla="*/ 121 w 180"/>
                  <a:gd name="T15" fmla="*/ 53 h 122"/>
                  <a:gd name="T16" fmla="*/ 143 w 180"/>
                  <a:gd name="T17" fmla="*/ 62 h 122"/>
                  <a:gd name="T18" fmla="*/ 41 w 180"/>
                  <a:gd name="T19" fmla="*/ 95 h 122"/>
                  <a:gd name="T20" fmla="*/ 0 w 180"/>
                  <a:gd name="T21" fmla="*/ 122 h 122"/>
                  <a:gd name="T22" fmla="*/ 48 w 180"/>
                  <a:gd name="T23" fmla="*/ 115 h 122"/>
                  <a:gd name="T24" fmla="*/ 170 w 180"/>
                  <a:gd name="T25" fmla="*/ 79 h 122"/>
                  <a:gd name="T26" fmla="*/ 171 w 180"/>
                  <a:gd name="T27" fmla="*/ 78 h 122"/>
                  <a:gd name="T28" fmla="*/ 172 w 180"/>
                  <a:gd name="T29" fmla="*/ 78 h 122"/>
                  <a:gd name="T30" fmla="*/ 173 w 180"/>
                  <a:gd name="T31" fmla="*/ 78 h 122"/>
                  <a:gd name="T32" fmla="*/ 173 w 180"/>
                  <a:gd name="T33" fmla="*/ 78 h 122"/>
                  <a:gd name="T34" fmla="*/ 180 w 180"/>
                  <a:gd name="T35" fmla="*/ 60 h 122"/>
                  <a:gd name="T36" fmla="*/ 179 w 180"/>
                  <a:gd name="T37" fmla="*/ 5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22">
                    <a:moveTo>
                      <a:pt x="179" y="59"/>
                    </a:moveTo>
                    <a:cubicBezTo>
                      <a:pt x="176" y="57"/>
                      <a:pt x="174" y="54"/>
                      <a:pt x="171" y="53"/>
                    </a:cubicBezTo>
                    <a:cubicBezTo>
                      <a:pt x="170" y="52"/>
                      <a:pt x="168" y="51"/>
                      <a:pt x="166" y="50"/>
                    </a:cubicBezTo>
                    <a:cubicBezTo>
                      <a:pt x="156" y="44"/>
                      <a:pt x="143" y="38"/>
                      <a:pt x="129" y="32"/>
                    </a:cubicBezTo>
                    <a:cubicBezTo>
                      <a:pt x="101" y="21"/>
                      <a:pt x="70" y="11"/>
                      <a:pt x="60" y="7"/>
                    </a:cubicBezTo>
                    <a:cubicBezTo>
                      <a:pt x="41" y="0"/>
                      <a:pt x="30" y="1"/>
                      <a:pt x="12" y="1"/>
                    </a:cubicBezTo>
                    <a:cubicBezTo>
                      <a:pt x="24" y="14"/>
                      <a:pt x="34" y="21"/>
                      <a:pt x="53" y="28"/>
                    </a:cubicBezTo>
                    <a:cubicBezTo>
                      <a:pt x="63" y="31"/>
                      <a:pt x="93" y="42"/>
                      <a:pt x="121" y="53"/>
                    </a:cubicBezTo>
                    <a:cubicBezTo>
                      <a:pt x="128" y="56"/>
                      <a:pt x="136" y="59"/>
                      <a:pt x="143" y="62"/>
                    </a:cubicBezTo>
                    <a:cubicBezTo>
                      <a:pt x="110" y="71"/>
                      <a:pt x="55" y="89"/>
                      <a:pt x="41" y="95"/>
                    </a:cubicBezTo>
                    <a:cubicBezTo>
                      <a:pt x="22" y="102"/>
                      <a:pt x="12" y="109"/>
                      <a:pt x="0" y="122"/>
                    </a:cubicBezTo>
                    <a:cubicBezTo>
                      <a:pt x="18" y="122"/>
                      <a:pt x="30" y="122"/>
                      <a:pt x="48" y="115"/>
                    </a:cubicBezTo>
                    <a:cubicBezTo>
                      <a:pt x="68" y="107"/>
                      <a:pt x="171" y="75"/>
                      <a:pt x="170" y="79"/>
                    </a:cubicBezTo>
                    <a:cubicBezTo>
                      <a:pt x="170" y="79"/>
                      <a:pt x="170" y="79"/>
                      <a:pt x="171" y="78"/>
                    </a:cubicBezTo>
                    <a:cubicBezTo>
                      <a:pt x="172" y="78"/>
                      <a:pt x="172" y="78"/>
                      <a:pt x="172" y="78"/>
                    </a:cubicBezTo>
                    <a:cubicBezTo>
                      <a:pt x="173" y="78"/>
                      <a:pt x="173" y="78"/>
                      <a:pt x="173" y="78"/>
                    </a:cubicBezTo>
                    <a:cubicBezTo>
                      <a:pt x="173" y="78"/>
                      <a:pt x="173" y="78"/>
                      <a:pt x="173" y="78"/>
                    </a:cubicBezTo>
                    <a:cubicBezTo>
                      <a:pt x="180" y="60"/>
                      <a:pt x="180" y="60"/>
                      <a:pt x="180" y="60"/>
                    </a:cubicBezTo>
                    <a:lnTo>
                      <a:pt x="17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5" name="Gruppieren 84">
            <a:extLst>
              <a:ext uri="{FF2B5EF4-FFF2-40B4-BE49-F238E27FC236}">
                <a16:creationId xmlns:a16="http://schemas.microsoft.com/office/drawing/2014/main" id="{10940824-526C-427D-A8AE-2B130694CE31}"/>
              </a:ext>
            </a:extLst>
          </p:cNvPr>
          <p:cNvGrpSpPr/>
          <p:nvPr/>
        </p:nvGrpSpPr>
        <p:grpSpPr>
          <a:xfrm>
            <a:off x="5273457" y="2877753"/>
            <a:ext cx="3360587" cy="2166296"/>
            <a:chOff x="4656816" y="2554334"/>
            <a:chExt cx="2904914" cy="2166296"/>
          </a:xfrm>
        </p:grpSpPr>
        <p:sp>
          <p:nvSpPr>
            <p:cNvPr id="2" name="Textfeld 1">
              <a:extLst>
                <a:ext uri="{FF2B5EF4-FFF2-40B4-BE49-F238E27FC236}">
                  <a16:creationId xmlns:a16="http://schemas.microsoft.com/office/drawing/2014/main" id="{4FA2BAB8-69AF-486A-8747-7D511F7A8B4B}"/>
                </a:ext>
              </a:extLst>
            </p:cNvPr>
            <p:cNvSpPr txBox="1"/>
            <p:nvPr/>
          </p:nvSpPr>
          <p:spPr bwMode="gray">
            <a:xfrm>
              <a:off x="4975227" y="2798258"/>
              <a:ext cx="2330245" cy="1691149"/>
            </a:xfrm>
            <a:prstGeom prst="rect">
              <a:avLst/>
            </a:prstGeom>
            <a:noFill/>
          </p:spPr>
          <p:txBody>
            <a:bodyPr wrap="square" lIns="0" tIns="0" rIns="0" bIns="0" rtlCol="0" anchor="ctr">
              <a:noAutofit/>
            </a:bodyPr>
            <a:lstStyle/>
            <a:p>
              <a:pPr algn="ctr"/>
              <a:r>
                <a:rPr lang="de-DE" sz="2800" b="1">
                  <a:latin typeface="Segoe Print" panose="02000600000000000000" pitchFamily="2" charset="0"/>
                </a:rPr>
                <a:t>Lead Project </a:t>
              </a:r>
              <a:r>
                <a:rPr lang="de-DE" sz="2800" b="1" err="1">
                  <a:latin typeface="Segoe Print" panose="02000600000000000000" pitchFamily="2" charset="0"/>
                </a:rPr>
                <a:t>Statistician</a:t>
              </a:r>
              <a:endParaRPr lang="de-DE" sz="2800" b="1">
                <a:latin typeface="Segoe Print" panose="02000600000000000000" pitchFamily="2" charset="0"/>
              </a:endParaRPr>
            </a:p>
          </p:txBody>
        </p:sp>
        <p:sp>
          <p:nvSpPr>
            <p:cNvPr id="43" name="Freeform 9">
              <a:extLst>
                <a:ext uri="{FF2B5EF4-FFF2-40B4-BE49-F238E27FC236}">
                  <a16:creationId xmlns:a16="http://schemas.microsoft.com/office/drawing/2014/main" id="{C588F7D8-8776-4085-A6BE-3E3B7F50434C}"/>
                </a:ext>
              </a:extLst>
            </p:cNvPr>
            <p:cNvSpPr>
              <a:spLocks noEditPoints="1"/>
            </p:cNvSpPr>
            <p:nvPr/>
          </p:nvSpPr>
          <p:spPr bwMode="gray">
            <a:xfrm>
              <a:off x="4656816" y="2554334"/>
              <a:ext cx="2904914" cy="2166296"/>
            </a:xfrm>
            <a:custGeom>
              <a:avLst/>
              <a:gdLst>
                <a:gd name="T0" fmla="*/ 1006 w 1080"/>
                <a:gd name="T1" fmla="*/ 83 h 391"/>
                <a:gd name="T2" fmla="*/ 873 w 1080"/>
                <a:gd name="T3" fmla="*/ 35 h 391"/>
                <a:gd name="T4" fmla="*/ 825 w 1080"/>
                <a:gd name="T5" fmla="*/ 22 h 391"/>
                <a:gd name="T6" fmla="*/ 540 w 1080"/>
                <a:gd name="T7" fmla="*/ 3 h 391"/>
                <a:gd name="T8" fmla="*/ 151 w 1080"/>
                <a:gd name="T9" fmla="*/ 66 h 391"/>
                <a:gd name="T10" fmla="*/ 10 w 1080"/>
                <a:gd name="T11" fmla="*/ 184 h 391"/>
                <a:gd name="T12" fmla="*/ 33 w 1080"/>
                <a:gd name="T13" fmla="*/ 266 h 391"/>
                <a:gd name="T14" fmla="*/ 101 w 1080"/>
                <a:gd name="T15" fmla="*/ 304 h 391"/>
                <a:gd name="T16" fmla="*/ 138 w 1080"/>
                <a:gd name="T17" fmla="*/ 316 h 391"/>
                <a:gd name="T18" fmla="*/ 241 w 1080"/>
                <a:gd name="T19" fmla="*/ 355 h 391"/>
                <a:gd name="T20" fmla="*/ 303 w 1080"/>
                <a:gd name="T21" fmla="*/ 369 h 391"/>
                <a:gd name="T22" fmla="*/ 325 w 1080"/>
                <a:gd name="T23" fmla="*/ 372 h 391"/>
                <a:gd name="T24" fmla="*/ 201 w 1080"/>
                <a:gd name="T25" fmla="*/ 358 h 391"/>
                <a:gd name="T26" fmla="*/ 503 w 1080"/>
                <a:gd name="T27" fmla="*/ 391 h 391"/>
                <a:gd name="T28" fmla="*/ 839 w 1080"/>
                <a:gd name="T29" fmla="*/ 346 h 391"/>
                <a:gd name="T30" fmla="*/ 987 w 1080"/>
                <a:gd name="T31" fmla="*/ 286 h 391"/>
                <a:gd name="T32" fmla="*/ 1063 w 1080"/>
                <a:gd name="T33" fmla="*/ 199 h 391"/>
                <a:gd name="T34" fmla="*/ 1006 w 1080"/>
                <a:gd name="T35" fmla="*/ 83 h 391"/>
                <a:gd name="T36" fmla="*/ 29 w 1080"/>
                <a:gd name="T37" fmla="*/ 189 h 391"/>
                <a:gd name="T38" fmla="*/ 136 w 1080"/>
                <a:gd name="T39" fmla="*/ 95 h 391"/>
                <a:gd name="T40" fmla="*/ 42 w 1080"/>
                <a:gd name="T41" fmla="*/ 172 h 391"/>
                <a:gd name="T42" fmla="*/ 48 w 1080"/>
                <a:gd name="T43" fmla="*/ 238 h 391"/>
                <a:gd name="T44" fmla="*/ 82 w 1080"/>
                <a:gd name="T45" fmla="*/ 277 h 391"/>
                <a:gd name="T46" fmla="*/ 29 w 1080"/>
                <a:gd name="T47" fmla="*/ 189 h 391"/>
                <a:gd name="T48" fmla="*/ 291 w 1080"/>
                <a:gd name="T49" fmla="*/ 344 h 391"/>
                <a:gd name="T50" fmla="*/ 402 w 1080"/>
                <a:gd name="T51" fmla="*/ 350 h 391"/>
                <a:gd name="T52" fmla="*/ 198 w 1080"/>
                <a:gd name="T53" fmla="*/ 319 h 391"/>
                <a:gd name="T54" fmla="*/ 101 w 1080"/>
                <a:gd name="T55" fmla="*/ 265 h 391"/>
                <a:gd name="T56" fmla="*/ 62 w 1080"/>
                <a:gd name="T57" fmla="*/ 181 h 391"/>
                <a:gd name="T58" fmla="*/ 156 w 1080"/>
                <a:gd name="T59" fmla="*/ 110 h 391"/>
                <a:gd name="T60" fmla="*/ 430 w 1080"/>
                <a:gd name="T61" fmla="*/ 40 h 391"/>
                <a:gd name="T62" fmla="*/ 727 w 1080"/>
                <a:gd name="T63" fmla="*/ 37 h 391"/>
                <a:gd name="T64" fmla="*/ 868 w 1080"/>
                <a:gd name="T65" fmla="*/ 56 h 391"/>
                <a:gd name="T66" fmla="*/ 955 w 1080"/>
                <a:gd name="T67" fmla="*/ 96 h 391"/>
                <a:gd name="T68" fmla="*/ 1011 w 1080"/>
                <a:gd name="T69" fmla="*/ 205 h 391"/>
                <a:gd name="T70" fmla="*/ 903 w 1080"/>
                <a:gd name="T71" fmla="*/ 287 h 391"/>
                <a:gd name="T72" fmla="*/ 772 w 1080"/>
                <a:gd name="T73" fmla="*/ 329 h 391"/>
                <a:gd name="T74" fmla="*/ 534 w 1080"/>
                <a:gd name="T75" fmla="*/ 360 h 391"/>
                <a:gd name="T76" fmla="*/ 307 w 1080"/>
                <a:gd name="T77" fmla="*/ 347 h 391"/>
                <a:gd name="T78" fmla="*/ 291 w 1080"/>
                <a:gd name="T79" fmla="*/ 344 h 391"/>
                <a:gd name="T80" fmla="*/ 1042 w 1080"/>
                <a:gd name="T81" fmla="*/ 193 h 391"/>
                <a:gd name="T82" fmla="*/ 1030 w 1080"/>
                <a:gd name="T83" fmla="*/ 216 h 391"/>
                <a:gd name="T84" fmla="*/ 1031 w 1080"/>
                <a:gd name="T85" fmla="*/ 214 h 391"/>
                <a:gd name="T86" fmla="*/ 1024 w 1080"/>
                <a:gd name="T87" fmla="*/ 132 h 391"/>
                <a:gd name="T88" fmla="*/ 1005 w 1080"/>
                <a:gd name="T89" fmla="*/ 109 h 391"/>
                <a:gd name="T90" fmla="*/ 1042 w 1080"/>
                <a:gd name="T91" fmla="*/ 19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0" h="391">
                  <a:moveTo>
                    <a:pt x="1006" y="83"/>
                  </a:moveTo>
                  <a:cubicBezTo>
                    <a:pt x="966" y="59"/>
                    <a:pt x="920" y="45"/>
                    <a:pt x="873" y="35"/>
                  </a:cubicBezTo>
                  <a:cubicBezTo>
                    <a:pt x="857" y="30"/>
                    <a:pt x="841" y="26"/>
                    <a:pt x="825" y="22"/>
                  </a:cubicBezTo>
                  <a:cubicBezTo>
                    <a:pt x="726" y="1"/>
                    <a:pt x="629" y="0"/>
                    <a:pt x="540" y="3"/>
                  </a:cubicBezTo>
                  <a:cubicBezTo>
                    <a:pt x="363" y="9"/>
                    <a:pt x="219" y="38"/>
                    <a:pt x="151" y="66"/>
                  </a:cubicBezTo>
                  <a:cubicBezTo>
                    <a:pt x="89" y="90"/>
                    <a:pt x="28" y="123"/>
                    <a:pt x="10" y="184"/>
                  </a:cubicBezTo>
                  <a:cubicBezTo>
                    <a:pt x="0" y="212"/>
                    <a:pt x="10" y="249"/>
                    <a:pt x="33" y="266"/>
                  </a:cubicBezTo>
                  <a:cubicBezTo>
                    <a:pt x="54" y="284"/>
                    <a:pt x="78" y="295"/>
                    <a:pt x="101" y="304"/>
                  </a:cubicBezTo>
                  <a:cubicBezTo>
                    <a:pt x="114" y="309"/>
                    <a:pt x="126" y="313"/>
                    <a:pt x="138" y="316"/>
                  </a:cubicBezTo>
                  <a:cubicBezTo>
                    <a:pt x="177" y="337"/>
                    <a:pt x="214" y="347"/>
                    <a:pt x="241" y="355"/>
                  </a:cubicBezTo>
                  <a:cubicBezTo>
                    <a:pt x="281" y="366"/>
                    <a:pt x="303" y="369"/>
                    <a:pt x="303" y="369"/>
                  </a:cubicBezTo>
                  <a:cubicBezTo>
                    <a:pt x="303" y="369"/>
                    <a:pt x="311" y="370"/>
                    <a:pt x="325" y="372"/>
                  </a:cubicBezTo>
                  <a:cubicBezTo>
                    <a:pt x="285" y="369"/>
                    <a:pt x="244" y="365"/>
                    <a:pt x="201" y="358"/>
                  </a:cubicBezTo>
                  <a:cubicBezTo>
                    <a:pt x="310" y="382"/>
                    <a:pt x="404" y="390"/>
                    <a:pt x="503" y="391"/>
                  </a:cubicBezTo>
                  <a:cubicBezTo>
                    <a:pt x="602" y="389"/>
                    <a:pt x="709" y="382"/>
                    <a:pt x="839" y="346"/>
                  </a:cubicBezTo>
                  <a:cubicBezTo>
                    <a:pt x="873" y="336"/>
                    <a:pt x="927" y="322"/>
                    <a:pt x="987" y="286"/>
                  </a:cubicBezTo>
                  <a:cubicBezTo>
                    <a:pt x="1015" y="267"/>
                    <a:pt x="1048" y="242"/>
                    <a:pt x="1063" y="199"/>
                  </a:cubicBezTo>
                  <a:cubicBezTo>
                    <a:pt x="1080" y="154"/>
                    <a:pt x="1046" y="104"/>
                    <a:pt x="1006" y="83"/>
                  </a:cubicBezTo>
                  <a:close/>
                  <a:moveTo>
                    <a:pt x="29" y="189"/>
                  </a:moveTo>
                  <a:cubicBezTo>
                    <a:pt x="42" y="147"/>
                    <a:pt x="86" y="117"/>
                    <a:pt x="136" y="95"/>
                  </a:cubicBezTo>
                  <a:cubicBezTo>
                    <a:pt x="99" y="112"/>
                    <a:pt x="62" y="133"/>
                    <a:pt x="42" y="172"/>
                  </a:cubicBezTo>
                  <a:cubicBezTo>
                    <a:pt x="31" y="194"/>
                    <a:pt x="37" y="221"/>
                    <a:pt x="48" y="238"/>
                  </a:cubicBezTo>
                  <a:cubicBezTo>
                    <a:pt x="58" y="254"/>
                    <a:pt x="70" y="266"/>
                    <a:pt x="82" y="277"/>
                  </a:cubicBezTo>
                  <a:cubicBezTo>
                    <a:pt x="47" y="259"/>
                    <a:pt x="14" y="232"/>
                    <a:pt x="29" y="189"/>
                  </a:cubicBezTo>
                  <a:close/>
                  <a:moveTo>
                    <a:pt x="291" y="344"/>
                  </a:moveTo>
                  <a:cubicBezTo>
                    <a:pt x="327" y="348"/>
                    <a:pt x="363" y="349"/>
                    <a:pt x="402" y="350"/>
                  </a:cubicBezTo>
                  <a:cubicBezTo>
                    <a:pt x="328" y="344"/>
                    <a:pt x="261" y="335"/>
                    <a:pt x="198" y="319"/>
                  </a:cubicBezTo>
                  <a:cubicBezTo>
                    <a:pt x="167" y="308"/>
                    <a:pt x="133" y="291"/>
                    <a:pt x="101" y="265"/>
                  </a:cubicBezTo>
                  <a:cubicBezTo>
                    <a:pt x="76" y="243"/>
                    <a:pt x="47" y="213"/>
                    <a:pt x="62" y="181"/>
                  </a:cubicBezTo>
                  <a:cubicBezTo>
                    <a:pt x="77" y="149"/>
                    <a:pt x="117" y="127"/>
                    <a:pt x="156" y="110"/>
                  </a:cubicBezTo>
                  <a:cubicBezTo>
                    <a:pt x="238" y="78"/>
                    <a:pt x="334" y="56"/>
                    <a:pt x="430" y="40"/>
                  </a:cubicBezTo>
                  <a:cubicBezTo>
                    <a:pt x="528" y="25"/>
                    <a:pt x="629" y="27"/>
                    <a:pt x="727" y="37"/>
                  </a:cubicBezTo>
                  <a:cubicBezTo>
                    <a:pt x="775" y="42"/>
                    <a:pt x="823" y="47"/>
                    <a:pt x="868" y="56"/>
                  </a:cubicBezTo>
                  <a:cubicBezTo>
                    <a:pt x="899" y="66"/>
                    <a:pt x="928" y="78"/>
                    <a:pt x="955" y="96"/>
                  </a:cubicBezTo>
                  <a:cubicBezTo>
                    <a:pt x="994" y="121"/>
                    <a:pt x="1033" y="165"/>
                    <a:pt x="1011" y="205"/>
                  </a:cubicBezTo>
                  <a:cubicBezTo>
                    <a:pt x="991" y="244"/>
                    <a:pt x="945" y="269"/>
                    <a:pt x="903" y="287"/>
                  </a:cubicBezTo>
                  <a:cubicBezTo>
                    <a:pt x="860" y="306"/>
                    <a:pt x="815" y="319"/>
                    <a:pt x="772" y="329"/>
                  </a:cubicBezTo>
                  <a:cubicBezTo>
                    <a:pt x="685" y="349"/>
                    <a:pt x="604" y="357"/>
                    <a:pt x="534" y="360"/>
                  </a:cubicBezTo>
                  <a:cubicBezTo>
                    <a:pt x="395" y="366"/>
                    <a:pt x="307" y="347"/>
                    <a:pt x="307" y="347"/>
                  </a:cubicBezTo>
                  <a:cubicBezTo>
                    <a:pt x="307" y="347"/>
                    <a:pt x="302" y="346"/>
                    <a:pt x="291" y="344"/>
                  </a:cubicBezTo>
                  <a:close/>
                  <a:moveTo>
                    <a:pt x="1042" y="193"/>
                  </a:moveTo>
                  <a:cubicBezTo>
                    <a:pt x="1039" y="201"/>
                    <a:pt x="1035" y="209"/>
                    <a:pt x="1030" y="216"/>
                  </a:cubicBezTo>
                  <a:cubicBezTo>
                    <a:pt x="1030" y="216"/>
                    <a:pt x="1031" y="215"/>
                    <a:pt x="1031" y="214"/>
                  </a:cubicBezTo>
                  <a:cubicBezTo>
                    <a:pt x="1045" y="189"/>
                    <a:pt x="1040" y="155"/>
                    <a:pt x="1024" y="132"/>
                  </a:cubicBezTo>
                  <a:cubicBezTo>
                    <a:pt x="1019" y="124"/>
                    <a:pt x="1012" y="116"/>
                    <a:pt x="1005" y="109"/>
                  </a:cubicBezTo>
                  <a:cubicBezTo>
                    <a:pt x="1035" y="130"/>
                    <a:pt x="1053" y="163"/>
                    <a:pt x="1042" y="1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7" name="Gruppieren 86">
            <a:extLst>
              <a:ext uri="{FF2B5EF4-FFF2-40B4-BE49-F238E27FC236}">
                <a16:creationId xmlns:a16="http://schemas.microsoft.com/office/drawing/2014/main" id="{A858BCF4-0208-44E9-AFBC-3E5CF27EB0C9}"/>
              </a:ext>
            </a:extLst>
          </p:cNvPr>
          <p:cNvGrpSpPr/>
          <p:nvPr/>
        </p:nvGrpSpPr>
        <p:grpSpPr>
          <a:xfrm>
            <a:off x="168379" y="1549182"/>
            <a:ext cx="5710580" cy="2326145"/>
            <a:chOff x="1532295" y="1410570"/>
            <a:chExt cx="3116170" cy="2092332"/>
          </a:xfrm>
        </p:grpSpPr>
        <p:sp>
          <p:nvSpPr>
            <p:cNvPr id="47" name="Freeform 5">
              <a:extLst>
                <a:ext uri="{FF2B5EF4-FFF2-40B4-BE49-F238E27FC236}">
                  <a16:creationId xmlns:a16="http://schemas.microsoft.com/office/drawing/2014/main" id="{16BB9B96-BDBE-4415-9489-AAC6CBB4F0CC}"/>
                </a:ext>
              </a:extLst>
            </p:cNvPr>
            <p:cNvSpPr>
              <a:spLocks/>
            </p:cNvSpPr>
            <p:nvPr/>
          </p:nvSpPr>
          <p:spPr bwMode="gray">
            <a:xfrm>
              <a:off x="1532295" y="1410570"/>
              <a:ext cx="2416417" cy="1851570"/>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Textfeld 47">
              <a:extLst>
                <a:ext uri="{FF2B5EF4-FFF2-40B4-BE49-F238E27FC236}">
                  <a16:creationId xmlns:a16="http://schemas.microsoft.com/office/drawing/2014/main" id="{D02995AA-625D-4761-BF74-12E2E77C3C29}"/>
                </a:ext>
              </a:extLst>
            </p:cNvPr>
            <p:cNvSpPr txBox="1"/>
            <p:nvPr/>
          </p:nvSpPr>
          <p:spPr bwMode="gray">
            <a:xfrm>
              <a:off x="1532295" y="1483161"/>
              <a:ext cx="2593405" cy="2019741"/>
            </a:xfrm>
            <a:prstGeom prst="rect">
              <a:avLst/>
            </a:prstGeom>
            <a:noFill/>
          </p:spPr>
          <p:txBody>
            <a:bodyPr wrap="square" lIns="0" tIns="0" rIns="0" bIns="0" rtlCol="0" anchor="ctr">
              <a:noAutofit/>
            </a:bodyPr>
            <a:lstStyle/>
            <a:p>
              <a:pPr algn="ctr"/>
              <a:r>
                <a:rPr lang="de-DE" sz="2800">
                  <a:latin typeface="Segoe Print" panose="02000600000000000000" pitchFamily="2" charset="0"/>
                </a:rPr>
                <a:t>Project </a:t>
              </a:r>
              <a:r>
                <a:rPr lang="de-DE" sz="2800" err="1">
                  <a:latin typeface="Segoe Print" panose="02000600000000000000" pitchFamily="2" charset="0"/>
                </a:rPr>
                <a:t>Statistician</a:t>
              </a:r>
              <a:endParaRPr lang="de-DE" sz="2800">
                <a:latin typeface="Segoe Print" panose="02000600000000000000" pitchFamily="2" charset="0"/>
              </a:endParaRPr>
            </a:p>
            <a:p>
              <a:pPr algn="ctr"/>
              <a:r>
                <a:rPr lang="de-DE" sz="2800">
                  <a:latin typeface="Segoe Print" panose="02000600000000000000" pitchFamily="2" charset="0"/>
                </a:rPr>
                <a:t>Deputy Project </a:t>
              </a:r>
              <a:r>
                <a:rPr lang="de-DE" sz="2800" err="1">
                  <a:latin typeface="Segoe Print" panose="02000600000000000000" pitchFamily="2" charset="0"/>
                </a:rPr>
                <a:t>Statistician</a:t>
              </a:r>
              <a:endParaRPr lang="de-DE" sz="2800">
                <a:latin typeface="Segoe Print" panose="02000600000000000000" pitchFamily="2" charset="0"/>
              </a:endParaRPr>
            </a:p>
          </p:txBody>
        </p:sp>
        <p:grpSp>
          <p:nvGrpSpPr>
            <p:cNvPr id="56" name="Group 76">
              <a:extLst>
                <a:ext uri="{FF2B5EF4-FFF2-40B4-BE49-F238E27FC236}">
                  <a16:creationId xmlns:a16="http://schemas.microsoft.com/office/drawing/2014/main" id="{D641913C-5B9E-4933-8C17-21A23D8EAC2D}"/>
                </a:ext>
              </a:extLst>
            </p:cNvPr>
            <p:cNvGrpSpPr/>
            <p:nvPr/>
          </p:nvGrpSpPr>
          <p:grpSpPr bwMode="gray">
            <a:xfrm rot="12302283">
              <a:off x="3866640" y="2441970"/>
              <a:ext cx="781825" cy="471431"/>
              <a:chOff x="6589145" y="6458634"/>
              <a:chExt cx="1858430" cy="400050"/>
            </a:xfrm>
            <a:solidFill>
              <a:schemeClr val="accent2"/>
            </a:solidFill>
          </p:grpSpPr>
          <p:sp>
            <p:nvSpPr>
              <p:cNvPr id="57" name="Freeform 52">
                <a:extLst>
                  <a:ext uri="{FF2B5EF4-FFF2-40B4-BE49-F238E27FC236}">
                    <a16:creationId xmlns:a16="http://schemas.microsoft.com/office/drawing/2014/main" id="{EF39C03F-8CF3-41C2-92C9-0766B077863C}"/>
                  </a:ext>
                </a:extLst>
              </p:cNvPr>
              <p:cNvSpPr>
                <a:spLocks/>
              </p:cNvSpPr>
              <p:nvPr/>
            </p:nvSpPr>
            <p:spPr bwMode="gray">
              <a:xfrm>
                <a:off x="6589145" y="6610862"/>
                <a:ext cx="1518175" cy="93959"/>
              </a:xfrm>
              <a:custGeom>
                <a:avLst/>
                <a:gdLst>
                  <a:gd name="T0" fmla="*/ 613 w 613"/>
                  <a:gd name="T1" fmla="*/ 19 h 32"/>
                  <a:gd name="T2" fmla="*/ 530 w 613"/>
                  <a:gd name="T3" fmla="*/ 9 h 32"/>
                  <a:gd name="T4" fmla="*/ 306 w 613"/>
                  <a:gd name="T5" fmla="*/ 10 h 32"/>
                  <a:gd name="T6" fmla="*/ 83 w 613"/>
                  <a:gd name="T7" fmla="*/ 2 h 32"/>
                  <a:gd name="T8" fmla="*/ 0 w 613"/>
                  <a:gd name="T9" fmla="*/ 6 h 32"/>
                  <a:gd name="T10" fmla="*/ 81 w 613"/>
                  <a:gd name="T11" fmla="*/ 24 h 32"/>
                  <a:gd name="T12" fmla="*/ 306 w 613"/>
                  <a:gd name="T13" fmla="*/ 31 h 32"/>
                  <a:gd name="T14" fmla="*/ 530 w 613"/>
                  <a:gd name="T15" fmla="*/ 30 h 32"/>
                  <a:gd name="T16" fmla="*/ 613 w 613"/>
                  <a:gd name="T1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32">
                    <a:moveTo>
                      <a:pt x="613" y="19"/>
                    </a:moveTo>
                    <a:cubicBezTo>
                      <a:pt x="584" y="12"/>
                      <a:pt x="564" y="9"/>
                      <a:pt x="530" y="9"/>
                    </a:cubicBezTo>
                    <a:cubicBezTo>
                      <a:pt x="493" y="9"/>
                      <a:pt x="306" y="10"/>
                      <a:pt x="306" y="10"/>
                    </a:cubicBezTo>
                    <a:cubicBezTo>
                      <a:pt x="306" y="11"/>
                      <a:pt x="120" y="6"/>
                      <a:pt x="83" y="2"/>
                    </a:cubicBezTo>
                    <a:cubicBezTo>
                      <a:pt x="49" y="0"/>
                      <a:pt x="29" y="2"/>
                      <a:pt x="0" y="6"/>
                    </a:cubicBezTo>
                    <a:cubicBezTo>
                      <a:pt x="27" y="16"/>
                      <a:pt x="47" y="21"/>
                      <a:pt x="81" y="24"/>
                    </a:cubicBezTo>
                    <a:cubicBezTo>
                      <a:pt x="119" y="29"/>
                      <a:pt x="306" y="32"/>
                      <a:pt x="306" y="31"/>
                    </a:cubicBezTo>
                    <a:cubicBezTo>
                      <a:pt x="306" y="32"/>
                      <a:pt x="493" y="31"/>
                      <a:pt x="530" y="30"/>
                    </a:cubicBezTo>
                    <a:cubicBezTo>
                      <a:pt x="565" y="30"/>
                      <a:pt x="584" y="26"/>
                      <a:pt x="6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3">
                <a:extLst>
                  <a:ext uri="{FF2B5EF4-FFF2-40B4-BE49-F238E27FC236}">
                    <a16:creationId xmlns:a16="http://schemas.microsoft.com/office/drawing/2014/main" id="{891338A0-84A1-4112-A66F-B47EDC809BC9}"/>
                  </a:ext>
                </a:extLst>
              </p:cNvPr>
              <p:cNvSpPr>
                <a:spLocks/>
              </p:cNvSpPr>
              <p:nvPr/>
            </p:nvSpPr>
            <p:spPr bwMode="gray">
              <a:xfrm>
                <a:off x="7860200" y="6458634"/>
                <a:ext cx="587375" cy="400050"/>
              </a:xfrm>
              <a:custGeom>
                <a:avLst/>
                <a:gdLst>
                  <a:gd name="T0" fmla="*/ 179 w 180"/>
                  <a:gd name="T1" fmla="*/ 59 h 122"/>
                  <a:gd name="T2" fmla="*/ 171 w 180"/>
                  <a:gd name="T3" fmla="*/ 53 h 122"/>
                  <a:gd name="T4" fmla="*/ 166 w 180"/>
                  <a:gd name="T5" fmla="*/ 50 h 122"/>
                  <a:gd name="T6" fmla="*/ 129 w 180"/>
                  <a:gd name="T7" fmla="*/ 32 h 122"/>
                  <a:gd name="T8" fmla="*/ 60 w 180"/>
                  <a:gd name="T9" fmla="*/ 7 h 122"/>
                  <a:gd name="T10" fmla="*/ 12 w 180"/>
                  <a:gd name="T11" fmla="*/ 1 h 122"/>
                  <a:gd name="T12" fmla="*/ 53 w 180"/>
                  <a:gd name="T13" fmla="*/ 28 h 122"/>
                  <a:gd name="T14" fmla="*/ 121 w 180"/>
                  <a:gd name="T15" fmla="*/ 53 h 122"/>
                  <a:gd name="T16" fmla="*/ 143 w 180"/>
                  <a:gd name="T17" fmla="*/ 62 h 122"/>
                  <a:gd name="T18" fmla="*/ 41 w 180"/>
                  <a:gd name="T19" fmla="*/ 95 h 122"/>
                  <a:gd name="T20" fmla="*/ 0 w 180"/>
                  <a:gd name="T21" fmla="*/ 122 h 122"/>
                  <a:gd name="T22" fmla="*/ 48 w 180"/>
                  <a:gd name="T23" fmla="*/ 115 h 122"/>
                  <a:gd name="T24" fmla="*/ 170 w 180"/>
                  <a:gd name="T25" fmla="*/ 79 h 122"/>
                  <a:gd name="T26" fmla="*/ 171 w 180"/>
                  <a:gd name="T27" fmla="*/ 78 h 122"/>
                  <a:gd name="T28" fmla="*/ 172 w 180"/>
                  <a:gd name="T29" fmla="*/ 78 h 122"/>
                  <a:gd name="T30" fmla="*/ 173 w 180"/>
                  <a:gd name="T31" fmla="*/ 78 h 122"/>
                  <a:gd name="T32" fmla="*/ 173 w 180"/>
                  <a:gd name="T33" fmla="*/ 78 h 122"/>
                  <a:gd name="T34" fmla="*/ 180 w 180"/>
                  <a:gd name="T35" fmla="*/ 60 h 122"/>
                  <a:gd name="T36" fmla="*/ 179 w 180"/>
                  <a:gd name="T37" fmla="*/ 5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22">
                    <a:moveTo>
                      <a:pt x="179" y="59"/>
                    </a:moveTo>
                    <a:cubicBezTo>
                      <a:pt x="176" y="57"/>
                      <a:pt x="174" y="54"/>
                      <a:pt x="171" y="53"/>
                    </a:cubicBezTo>
                    <a:cubicBezTo>
                      <a:pt x="170" y="52"/>
                      <a:pt x="168" y="51"/>
                      <a:pt x="166" y="50"/>
                    </a:cubicBezTo>
                    <a:cubicBezTo>
                      <a:pt x="156" y="44"/>
                      <a:pt x="143" y="38"/>
                      <a:pt x="129" y="32"/>
                    </a:cubicBezTo>
                    <a:cubicBezTo>
                      <a:pt x="101" y="21"/>
                      <a:pt x="70" y="11"/>
                      <a:pt x="60" y="7"/>
                    </a:cubicBezTo>
                    <a:cubicBezTo>
                      <a:pt x="41" y="0"/>
                      <a:pt x="30" y="1"/>
                      <a:pt x="12" y="1"/>
                    </a:cubicBezTo>
                    <a:cubicBezTo>
                      <a:pt x="24" y="14"/>
                      <a:pt x="34" y="21"/>
                      <a:pt x="53" y="28"/>
                    </a:cubicBezTo>
                    <a:cubicBezTo>
                      <a:pt x="63" y="31"/>
                      <a:pt x="93" y="42"/>
                      <a:pt x="121" y="53"/>
                    </a:cubicBezTo>
                    <a:cubicBezTo>
                      <a:pt x="128" y="56"/>
                      <a:pt x="136" y="59"/>
                      <a:pt x="143" y="62"/>
                    </a:cubicBezTo>
                    <a:cubicBezTo>
                      <a:pt x="110" y="71"/>
                      <a:pt x="55" y="89"/>
                      <a:pt x="41" y="95"/>
                    </a:cubicBezTo>
                    <a:cubicBezTo>
                      <a:pt x="22" y="102"/>
                      <a:pt x="12" y="109"/>
                      <a:pt x="0" y="122"/>
                    </a:cubicBezTo>
                    <a:cubicBezTo>
                      <a:pt x="18" y="122"/>
                      <a:pt x="30" y="122"/>
                      <a:pt x="48" y="115"/>
                    </a:cubicBezTo>
                    <a:cubicBezTo>
                      <a:pt x="68" y="107"/>
                      <a:pt x="171" y="75"/>
                      <a:pt x="170" y="79"/>
                    </a:cubicBezTo>
                    <a:cubicBezTo>
                      <a:pt x="170" y="79"/>
                      <a:pt x="170" y="79"/>
                      <a:pt x="171" y="78"/>
                    </a:cubicBezTo>
                    <a:cubicBezTo>
                      <a:pt x="172" y="78"/>
                      <a:pt x="172" y="78"/>
                      <a:pt x="172" y="78"/>
                    </a:cubicBezTo>
                    <a:cubicBezTo>
                      <a:pt x="173" y="78"/>
                      <a:pt x="173" y="78"/>
                      <a:pt x="173" y="78"/>
                    </a:cubicBezTo>
                    <a:cubicBezTo>
                      <a:pt x="173" y="78"/>
                      <a:pt x="173" y="78"/>
                      <a:pt x="173" y="78"/>
                    </a:cubicBezTo>
                    <a:cubicBezTo>
                      <a:pt x="180" y="60"/>
                      <a:pt x="180" y="60"/>
                      <a:pt x="180" y="60"/>
                    </a:cubicBezTo>
                    <a:lnTo>
                      <a:pt x="17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uppieren 97">
            <a:extLst>
              <a:ext uri="{FF2B5EF4-FFF2-40B4-BE49-F238E27FC236}">
                <a16:creationId xmlns:a16="http://schemas.microsoft.com/office/drawing/2014/main" id="{D92D8F94-EA3F-4ECC-BB49-DB4D2F7182B8}"/>
              </a:ext>
            </a:extLst>
          </p:cNvPr>
          <p:cNvGrpSpPr/>
          <p:nvPr/>
        </p:nvGrpSpPr>
        <p:grpSpPr>
          <a:xfrm>
            <a:off x="7161420" y="735748"/>
            <a:ext cx="4860615" cy="3154518"/>
            <a:chOff x="5660561" y="149126"/>
            <a:chExt cx="2463103" cy="2880341"/>
          </a:xfrm>
        </p:grpSpPr>
        <p:grpSp>
          <p:nvGrpSpPr>
            <p:cNvPr id="59" name="Group 75">
              <a:extLst>
                <a:ext uri="{FF2B5EF4-FFF2-40B4-BE49-F238E27FC236}">
                  <a16:creationId xmlns:a16="http://schemas.microsoft.com/office/drawing/2014/main" id="{F69CE0BA-F3F5-4758-AE11-00CB7EE763E4}"/>
                </a:ext>
              </a:extLst>
            </p:cNvPr>
            <p:cNvGrpSpPr/>
            <p:nvPr/>
          </p:nvGrpSpPr>
          <p:grpSpPr bwMode="gray">
            <a:xfrm rot="16834788">
              <a:off x="6158119" y="2326793"/>
              <a:ext cx="1018381" cy="386967"/>
              <a:chOff x="6160924" y="5342153"/>
              <a:chExt cx="1688265" cy="430058"/>
            </a:xfrm>
            <a:solidFill>
              <a:schemeClr val="accent2"/>
            </a:solidFill>
          </p:grpSpPr>
          <p:sp>
            <p:nvSpPr>
              <p:cNvPr id="60" name="Freeform 49">
                <a:extLst>
                  <a:ext uri="{FF2B5EF4-FFF2-40B4-BE49-F238E27FC236}">
                    <a16:creationId xmlns:a16="http://schemas.microsoft.com/office/drawing/2014/main" id="{20AF3ADB-3B68-4EBB-B457-E18F2A0485BF}"/>
                  </a:ext>
                </a:extLst>
              </p:cNvPr>
              <p:cNvSpPr>
                <a:spLocks/>
              </p:cNvSpPr>
              <p:nvPr/>
            </p:nvSpPr>
            <p:spPr bwMode="gray">
              <a:xfrm rot="2531305">
                <a:off x="6160924" y="5342153"/>
                <a:ext cx="1516515" cy="74150"/>
              </a:xfrm>
              <a:custGeom>
                <a:avLst/>
                <a:gdLst>
                  <a:gd name="T0" fmla="*/ 286 w 286"/>
                  <a:gd name="T1" fmla="*/ 22 h 36"/>
                  <a:gd name="T2" fmla="*/ 247 w 286"/>
                  <a:gd name="T3" fmla="*/ 11 h 36"/>
                  <a:gd name="T4" fmla="*/ 143 w 286"/>
                  <a:gd name="T5" fmla="*/ 12 h 36"/>
                  <a:gd name="T6" fmla="*/ 40 w 286"/>
                  <a:gd name="T7" fmla="*/ 2 h 36"/>
                  <a:gd name="T8" fmla="*/ 0 w 286"/>
                  <a:gd name="T9" fmla="*/ 8 h 36"/>
                  <a:gd name="T10" fmla="*/ 37 w 286"/>
                  <a:gd name="T11" fmla="*/ 24 h 36"/>
                  <a:gd name="T12" fmla="*/ 142 w 286"/>
                  <a:gd name="T13" fmla="*/ 34 h 36"/>
                  <a:gd name="T14" fmla="*/ 247 w 286"/>
                  <a:gd name="T15" fmla="*/ 33 h 36"/>
                  <a:gd name="T16" fmla="*/ 286 w 286"/>
                  <a:gd name="T17"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6">
                    <a:moveTo>
                      <a:pt x="286" y="22"/>
                    </a:moveTo>
                    <a:cubicBezTo>
                      <a:pt x="272" y="15"/>
                      <a:pt x="263" y="11"/>
                      <a:pt x="247" y="11"/>
                    </a:cubicBezTo>
                    <a:cubicBezTo>
                      <a:pt x="230" y="11"/>
                      <a:pt x="142" y="13"/>
                      <a:pt x="143" y="12"/>
                    </a:cubicBezTo>
                    <a:cubicBezTo>
                      <a:pt x="143" y="14"/>
                      <a:pt x="57" y="4"/>
                      <a:pt x="40" y="2"/>
                    </a:cubicBezTo>
                    <a:cubicBezTo>
                      <a:pt x="24" y="0"/>
                      <a:pt x="14" y="3"/>
                      <a:pt x="0" y="8"/>
                    </a:cubicBezTo>
                    <a:cubicBezTo>
                      <a:pt x="13" y="17"/>
                      <a:pt x="21" y="22"/>
                      <a:pt x="37" y="24"/>
                    </a:cubicBezTo>
                    <a:cubicBezTo>
                      <a:pt x="54" y="26"/>
                      <a:pt x="141" y="36"/>
                      <a:pt x="142" y="34"/>
                    </a:cubicBezTo>
                    <a:cubicBezTo>
                      <a:pt x="143" y="35"/>
                      <a:pt x="230" y="33"/>
                      <a:pt x="247" y="33"/>
                    </a:cubicBezTo>
                    <a:cubicBezTo>
                      <a:pt x="263" y="33"/>
                      <a:pt x="272" y="29"/>
                      <a:pt x="28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1">
                <a:extLst>
                  <a:ext uri="{FF2B5EF4-FFF2-40B4-BE49-F238E27FC236}">
                    <a16:creationId xmlns:a16="http://schemas.microsoft.com/office/drawing/2014/main" id="{259B3C8B-9F3E-45BD-9575-9EC862075332}"/>
                  </a:ext>
                </a:extLst>
              </p:cNvPr>
              <p:cNvSpPr>
                <a:spLocks/>
              </p:cNvSpPr>
              <p:nvPr/>
            </p:nvSpPr>
            <p:spPr bwMode="gray">
              <a:xfrm rot="1612586">
                <a:off x="7261816" y="5372161"/>
                <a:ext cx="587373" cy="400050"/>
              </a:xfrm>
              <a:custGeom>
                <a:avLst/>
                <a:gdLst>
                  <a:gd name="T0" fmla="*/ 180 w 180"/>
                  <a:gd name="T1" fmla="*/ 60 h 122"/>
                  <a:gd name="T2" fmla="*/ 179 w 180"/>
                  <a:gd name="T3" fmla="*/ 59 h 122"/>
                  <a:gd name="T4" fmla="*/ 171 w 180"/>
                  <a:gd name="T5" fmla="*/ 53 h 122"/>
                  <a:gd name="T6" fmla="*/ 166 w 180"/>
                  <a:gd name="T7" fmla="*/ 49 h 122"/>
                  <a:gd name="T8" fmla="*/ 129 w 180"/>
                  <a:gd name="T9" fmla="*/ 32 h 122"/>
                  <a:gd name="T10" fmla="*/ 60 w 180"/>
                  <a:gd name="T11" fmla="*/ 7 h 122"/>
                  <a:gd name="T12" fmla="*/ 12 w 180"/>
                  <a:gd name="T13" fmla="*/ 1 h 122"/>
                  <a:gd name="T14" fmla="*/ 53 w 180"/>
                  <a:gd name="T15" fmla="*/ 27 h 122"/>
                  <a:gd name="T16" fmla="*/ 121 w 180"/>
                  <a:gd name="T17" fmla="*/ 53 h 122"/>
                  <a:gd name="T18" fmla="*/ 143 w 180"/>
                  <a:gd name="T19" fmla="*/ 62 h 122"/>
                  <a:gd name="T20" fmla="*/ 41 w 180"/>
                  <a:gd name="T21" fmla="*/ 94 h 122"/>
                  <a:gd name="T22" fmla="*/ 0 w 180"/>
                  <a:gd name="T23" fmla="*/ 122 h 122"/>
                  <a:gd name="T24" fmla="*/ 48 w 180"/>
                  <a:gd name="T25" fmla="*/ 115 h 122"/>
                  <a:gd name="T26" fmla="*/ 170 w 180"/>
                  <a:gd name="T27" fmla="*/ 78 h 122"/>
                  <a:gd name="T28" fmla="*/ 171 w 180"/>
                  <a:gd name="T29" fmla="*/ 78 h 122"/>
                  <a:gd name="T30" fmla="*/ 172 w 180"/>
                  <a:gd name="T31" fmla="*/ 78 h 122"/>
                  <a:gd name="T32" fmla="*/ 173 w 180"/>
                  <a:gd name="T33" fmla="*/ 78 h 122"/>
                  <a:gd name="T34" fmla="*/ 180 w 180"/>
                  <a:gd name="T35"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22">
                    <a:moveTo>
                      <a:pt x="180" y="60"/>
                    </a:moveTo>
                    <a:cubicBezTo>
                      <a:pt x="179" y="59"/>
                      <a:pt x="179" y="59"/>
                      <a:pt x="179" y="59"/>
                    </a:cubicBezTo>
                    <a:cubicBezTo>
                      <a:pt x="176" y="57"/>
                      <a:pt x="174" y="55"/>
                      <a:pt x="171" y="53"/>
                    </a:cubicBezTo>
                    <a:cubicBezTo>
                      <a:pt x="170" y="52"/>
                      <a:pt x="168" y="51"/>
                      <a:pt x="166" y="49"/>
                    </a:cubicBezTo>
                    <a:cubicBezTo>
                      <a:pt x="156" y="44"/>
                      <a:pt x="143" y="38"/>
                      <a:pt x="129" y="32"/>
                    </a:cubicBezTo>
                    <a:cubicBezTo>
                      <a:pt x="101" y="21"/>
                      <a:pt x="70" y="10"/>
                      <a:pt x="60" y="7"/>
                    </a:cubicBezTo>
                    <a:cubicBezTo>
                      <a:pt x="41" y="0"/>
                      <a:pt x="30" y="0"/>
                      <a:pt x="12" y="1"/>
                    </a:cubicBezTo>
                    <a:cubicBezTo>
                      <a:pt x="24" y="13"/>
                      <a:pt x="34" y="20"/>
                      <a:pt x="53" y="27"/>
                    </a:cubicBezTo>
                    <a:cubicBezTo>
                      <a:pt x="63" y="31"/>
                      <a:pt x="93" y="42"/>
                      <a:pt x="121" y="53"/>
                    </a:cubicBezTo>
                    <a:cubicBezTo>
                      <a:pt x="128" y="56"/>
                      <a:pt x="136" y="59"/>
                      <a:pt x="143" y="62"/>
                    </a:cubicBezTo>
                    <a:cubicBezTo>
                      <a:pt x="110" y="71"/>
                      <a:pt x="55" y="88"/>
                      <a:pt x="41" y="94"/>
                    </a:cubicBezTo>
                    <a:cubicBezTo>
                      <a:pt x="22" y="101"/>
                      <a:pt x="12" y="109"/>
                      <a:pt x="0" y="122"/>
                    </a:cubicBezTo>
                    <a:cubicBezTo>
                      <a:pt x="18" y="122"/>
                      <a:pt x="30" y="122"/>
                      <a:pt x="48" y="115"/>
                    </a:cubicBezTo>
                    <a:cubicBezTo>
                      <a:pt x="68" y="107"/>
                      <a:pt x="171" y="75"/>
                      <a:pt x="170" y="78"/>
                    </a:cubicBezTo>
                    <a:cubicBezTo>
                      <a:pt x="170" y="78"/>
                      <a:pt x="170" y="78"/>
                      <a:pt x="171" y="78"/>
                    </a:cubicBezTo>
                    <a:cubicBezTo>
                      <a:pt x="172" y="78"/>
                      <a:pt x="172" y="78"/>
                      <a:pt x="172" y="78"/>
                    </a:cubicBezTo>
                    <a:cubicBezTo>
                      <a:pt x="173" y="78"/>
                      <a:pt x="173" y="78"/>
                      <a:pt x="173" y="78"/>
                    </a:cubicBezTo>
                    <a:cubicBezTo>
                      <a:pt x="180" y="60"/>
                      <a:pt x="180" y="60"/>
                      <a:pt x="18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uppieren 96">
              <a:extLst>
                <a:ext uri="{FF2B5EF4-FFF2-40B4-BE49-F238E27FC236}">
                  <a16:creationId xmlns:a16="http://schemas.microsoft.com/office/drawing/2014/main" id="{8D860CFE-7A21-4B1D-B75A-645A885CDDED}"/>
                </a:ext>
              </a:extLst>
            </p:cNvPr>
            <p:cNvGrpSpPr/>
            <p:nvPr/>
          </p:nvGrpSpPr>
          <p:grpSpPr>
            <a:xfrm>
              <a:off x="5660561" y="149126"/>
              <a:ext cx="2463103" cy="1882978"/>
              <a:chOff x="5660561" y="149126"/>
              <a:chExt cx="2463103" cy="1882978"/>
            </a:xfrm>
          </p:grpSpPr>
          <p:sp>
            <p:nvSpPr>
              <p:cNvPr id="38" name="Freeform 5">
                <a:extLst>
                  <a:ext uri="{FF2B5EF4-FFF2-40B4-BE49-F238E27FC236}">
                    <a16:creationId xmlns:a16="http://schemas.microsoft.com/office/drawing/2014/main" id="{D8202492-D40F-4542-AA3E-CCF76203C024}"/>
                  </a:ext>
                </a:extLst>
              </p:cNvPr>
              <p:cNvSpPr>
                <a:spLocks/>
              </p:cNvSpPr>
              <p:nvPr/>
            </p:nvSpPr>
            <p:spPr bwMode="gray">
              <a:xfrm>
                <a:off x="5660561" y="149126"/>
                <a:ext cx="2416417" cy="1851570"/>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feld 38">
                <a:extLst>
                  <a:ext uri="{FF2B5EF4-FFF2-40B4-BE49-F238E27FC236}">
                    <a16:creationId xmlns:a16="http://schemas.microsoft.com/office/drawing/2014/main" id="{A31E5D29-BAEC-41DA-8B77-BF9ECA76680A}"/>
                  </a:ext>
                </a:extLst>
              </p:cNvPr>
              <p:cNvSpPr txBox="1"/>
              <p:nvPr/>
            </p:nvSpPr>
            <p:spPr bwMode="gray">
              <a:xfrm>
                <a:off x="5793419" y="340955"/>
                <a:ext cx="2330245" cy="1691149"/>
              </a:xfrm>
              <a:prstGeom prst="rect">
                <a:avLst/>
              </a:prstGeom>
              <a:noFill/>
            </p:spPr>
            <p:txBody>
              <a:bodyPr wrap="square" lIns="0" tIns="0" rIns="0" bIns="0" rtlCol="0" anchor="ctr">
                <a:noAutofit/>
              </a:bodyPr>
              <a:lstStyle/>
              <a:p>
                <a:pPr algn="ctr"/>
                <a:r>
                  <a:rPr lang="de-DE" sz="2800">
                    <a:latin typeface="Segoe Print" panose="02000600000000000000" pitchFamily="2" charset="0"/>
                  </a:rPr>
                  <a:t>Project </a:t>
                </a:r>
                <a:r>
                  <a:rPr lang="de-DE" sz="2800" err="1">
                    <a:latin typeface="Segoe Print" panose="02000600000000000000" pitchFamily="2" charset="0"/>
                  </a:rPr>
                  <a:t>Statistician</a:t>
                </a:r>
                <a:endParaRPr lang="de-DE" sz="2800">
                  <a:latin typeface="Segoe Print" panose="02000600000000000000" pitchFamily="2" charset="0"/>
                </a:endParaRPr>
              </a:p>
              <a:p>
                <a:pPr algn="ctr"/>
                <a:r>
                  <a:rPr lang="de-DE" sz="2800">
                    <a:latin typeface="Segoe Print" panose="02000600000000000000" pitchFamily="2" charset="0"/>
                  </a:rPr>
                  <a:t>Deputy Project </a:t>
                </a:r>
                <a:r>
                  <a:rPr lang="de-DE" sz="2800" err="1">
                    <a:latin typeface="Segoe Print" panose="02000600000000000000" pitchFamily="2" charset="0"/>
                  </a:rPr>
                  <a:t>Statistician</a:t>
                </a:r>
                <a:endParaRPr lang="de-DE" sz="2800">
                  <a:latin typeface="Segoe Print" panose="02000600000000000000" pitchFamily="2" charset="0"/>
                </a:endParaRPr>
              </a:p>
            </p:txBody>
          </p:sp>
        </p:grpSp>
      </p:grpSp>
      <p:grpSp>
        <p:nvGrpSpPr>
          <p:cNvPr id="91" name="Gruppieren 90">
            <a:extLst>
              <a:ext uri="{FF2B5EF4-FFF2-40B4-BE49-F238E27FC236}">
                <a16:creationId xmlns:a16="http://schemas.microsoft.com/office/drawing/2014/main" id="{49005EBC-FE5F-460A-B3C0-AAE441A42614}"/>
              </a:ext>
            </a:extLst>
          </p:cNvPr>
          <p:cNvGrpSpPr/>
          <p:nvPr/>
        </p:nvGrpSpPr>
        <p:grpSpPr>
          <a:xfrm>
            <a:off x="985771" y="3696422"/>
            <a:ext cx="4461545" cy="1691149"/>
            <a:chOff x="91614" y="3570610"/>
            <a:chExt cx="4461545" cy="1691149"/>
          </a:xfrm>
        </p:grpSpPr>
        <p:sp>
          <p:nvSpPr>
            <p:cNvPr id="10" name="Freeform 5">
              <a:extLst>
                <a:ext uri="{FF2B5EF4-FFF2-40B4-BE49-F238E27FC236}">
                  <a16:creationId xmlns:a16="http://schemas.microsoft.com/office/drawing/2014/main" id="{8EB8F380-ADF9-4CB8-BBE7-06C6CF637AFA}"/>
                </a:ext>
              </a:extLst>
            </p:cNvPr>
            <p:cNvSpPr>
              <a:spLocks/>
            </p:cNvSpPr>
            <p:nvPr/>
          </p:nvSpPr>
          <p:spPr bwMode="gray">
            <a:xfrm>
              <a:off x="91614" y="3687438"/>
              <a:ext cx="2916731" cy="1461792"/>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feld 20">
              <a:extLst>
                <a:ext uri="{FF2B5EF4-FFF2-40B4-BE49-F238E27FC236}">
                  <a16:creationId xmlns:a16="http://schemas.microsoft.com/office/drawing/2014/main" id="{A8E119FE-F489-458B-87C1-F45A090AD705}"/>
                </a:ext>
              </a:extLst>
            </p:cNvPr>
            <p:cNvSpPr txBox="1"/>
            <p:nvPr/>
          </p:nvSpPr>
          <p:spPr bwMode="gray">
            <a:xfrm>
              <a:off x="467831" y="3570610"/>
              <a:ext cx="2330245" cy="1691149"/>
            </a:xfrm>
            <a:prstGeom prst="rect">
              <a:avLst/>
            </a:prstGeom>
            <a:noFill/>
          </p:spPr>
          <p:txBody>
            <a:bodyPr wrap="square" lIns="0" tIns="0" rIns="0" bIns="0" rtlCol="0" anchor="ctr">
              <a:noAutofit/>
            </a:bodyPr>
            <a:lstStyle/>
            <a:p>
              <a:pPr algn="ctr"/>
              <a:r>
                <a:rPr lang="de-DE" sz="2800">
                  <a:latin typeface="Segoe Print" panose="02000600000000000000" pitchFamily="2" charset="0"/>
                </a:rPr>
                <a:t>Project </a:t>
              </a:r>
              <a:r>
                <a:rPr lang="de-DE" sz="2800" err="1">
                  <a:latin typeface="Segoe Print" panose="02000600000000000000" pitchFamily="2" charset="0"/>
                </a:rPr>
                <a:t>Statistician</a:t>
              </a:r>
              <a:endParaRPr lang="de-DE" sz="2800">
                <a:latin typeface="Segoe Print" panose="02000600000000000000" pitchFamily="2" charset="0"/>
              </a:endParaRPr>
            </a:p>
          </p:txBody>
        </p:sp>
        <p:grpSp>
          <p:nvGrpSpPr>
            <p:cNvPr id="89" name="Gruppieren 88">
              <a:extLst>
                <a:ext uri="{FF2B5EF4-FFF2-40B4-BE49-F238E27FC236}">
                  <a16:creationId xmlns:a16="http://schemas.microsoft.com/office/drawing/2014/main" id="{266651D2-9C7B-48B1-824A-366E1AC060CA}"/>
                </a:ext>
              </a:extLst>
            </p:cNvPr>
            <p:cNvGrpSpPr/>
            <p:nvPr/>
          </p:nvGrpSpPr>
          <p:grpSpPr>
            <a:xfrm>
              <a:off x="3090683" y="3862753"/>
              <a:ext cx="1462476" cy="447621"/>
              <a:chOff x="3090683" y="3862753"/>
              <a:chExt cx="1462476" cy="447621"/>
            </a:xfrm>
          </p:grpSpPr>
          <p:sp>
            <p:nvSpPr>
              <p:cNvPr id="36" name="Freeform 52">
                <a:extLst>
                  <a:ext uri="{FF2B5EF4-FFF2-40B4-BE49-F238E27FC236}">
                    <a16:creationId xmlns:a16="http://schemas.microsoft.com/office/drawing/2014/main" id="{B941095A-408B-41BD-BCCA-8582D0AAF31F}"/>
                  </a:ext>
                </a:extLst>
              </p:cNvPr>
              <p:cNvSpPr>
                <a:spLocks/>
              </p:cNvSpPr>
              <p:nvPr/>
            </p:nvSpPr>
            <p:spPr bwMode="gray">
              <a:xfrm rot="9886789">
                <a:off x="3271027" y="3866725"/>
                <a:ext cx="1282132" cy="117234"/>
              </a:xfrm>
              <a:custGeom>
                <a:avLst/>
                <a:gdLst>
                  <a:gd name="T0" fmla="*/ 613 w 613"/>
                  <a:gd name="T1" fmla="*/ 19 h 32"/>
                  <a:gd name="T2" fmla="*/ 530 w 613"/>
                  <a:gd name="T3" fmla="*/ 9 h 32"/>
                  <a:gd name="T4" fmla="*/ 306 w 613"/>
                  <a:gd name="T5" fmla="*/ 10 h 32"/>
                  <a:gd name="T6" fmla="*/ 83 w 613"/>
                  <a:gd name="T7" fmla="*/ 2 h 32"/>
                  <a:gd name="T8" fmla="*/ 0 w 613"/>
                  <a:gd name="T9" fmla="*/ 6 h 32"/>
                  <a:gd name="T10" fmla="*/ 81 w 613"/>
                  <a:gd name="T11" fmla="*/ 24 h 32"/>
                  <a:gd name="T12" fmla="*/ 306 w 613"/>
                  <a:gd name="T13" fmla="*/ 31 h 32"/>
                  <a:gd name="T14" fmla="*/ 530 w 613"/>
                  <a:gd name="T15" fmla="*/ 30 h 32"/>
                  <a:gd name="T16" fmla="*/ 613 w 613"/>
                  <a:gd name="T1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32">
                    <a:moveTo>
                      <a:pt x="613" y="19"/>
                    </a:moveTo>
                    <a:cubicBezTo>
                      <a:pt x="584" y="12"/>
                      <a:pt x="564" y="9"/>
                      <a:pt x="530" y="9"/>
                    </a:cubicBezTo>
                    <a:cubicBezTo>
                      <a:pt x="493" y="9"/>
                      <a:pt x="306" y="10"/>
                      <a:pt x="306" y="10"/>
                    </a:cubicBezTo>
                    <a:cubicBezTo>
                      <a:pt x="306" y="11"/>
                      <a:pt x="120" y="6"/>
                      <a:pt x="83" y="2"/>
                    </a:cubicBezTo>
                    <a:cubicBezTo>
                      <a:pt x="49" y="0"/>
                      <a:pt x="29" y="2"/>
                      <a:pt x="0" y="6"/>
                    </a:cubicBezTo>
                    <a:cubicBezTo>
                      <a:pt x="27" y="16"/>
                      <a:pt x="47" y="21"/>
                      <a:pt x="81" y="24"/>
                    </a:cubicBezTo>
                    <a:cubicBezTo>
                      <a:pt x="119" y="29"/>
                      <a:pt x="306" y="32"/>
                      <a:pt x="306" y="31"/>
                    </a:cubicBezTo>
                    <a:cubicBezTo>
                      <a:pt x="306" y="32"/>
                      <a:pt x="493" y="31"/>
                      <a:pt x="530" y="30"/>
                    </a:cubicBezTo>
                    <a:cubicBezTo>
                      <a:pt x="565" y="30"/>
                      <a:pt x="584" y="26"/>
                      <a:pt x="613"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3">
                <a:extLst>
                  <a:ext uri="{FF2B5EF4-FFF2-40B4-BE49-F238E27FC236}">
                    <a16:creationId xmlns:a16="http://schemas.microsoft.com/office/drawing/2014/main" id="{EE506069-8BD0-4F63-B714-A347DFEDA47D}"/>
                  </a:ext>
                </a:extLst>
              </p:cNvPr>
              <p:cNvSpPr>
                <a:spLocks/>
              </p:cNvSpPr>
              <p:nvPr/>
            </p:nvSpPr>
            <p:spPr bwMode="gray">
              <a:xfrm rot="9886789">
                <a:off x="3090683" y="3862753"/>
                <a:ext cx="376499" cy="447621"/>
              </a:xfrm>
              <a:custGeom>
                <a:avLst/>
                <a:gdLst>
                  <a:gd name="T0" fmla="*/ 179 w 180"/>
                  <a:gd name="T1" fmla="*/ 59 h 122"/>
                  <a:gd name="T2" fmla="*/ 171 w 180"/>
                  <a:gd name="T3" fmla="*/ 53 h 122"/>
                  <a:gd name="T4" fmla="*/ 166 w 180"/>
                  <a:gd name="T5" fmla="*/ 50 h 122"/>
                  <a:gd name="T6" fmla="*/ 129 w 180"/>
                  <a:gd name="T7" fmla="*/ 32 h 122"/>
                  <a:gd name="T8" fmla="*/ 60 w 180"/>
                  <a:gd name="T9" fmla="*/ 7 h 122"/>
                  <a:gd name="T10" fmla="*/ 12 w 180"/>
                  <a:gd name="T11" fmla="*/ 1 h 122"/>
                  <a:gd name="T12" fmla="*/ 53 w 180"/>
                  <a:gd name="T13" fmla="*/ 28 h 122"/>
                  <a:gd name="T14" fmla="*/ 121 w 180"/>
                  <a:gd name="T15" fmla="*/ 53 h 122"/>
                  <a:gd name="T16" fmla="*/ 143 w 180"/>
                  <a:gd name="T17" fmla="*/ 62 h 122"/>
                  <a:gd name="T18" fmla="*/ 41 w 180"/>
                  <a:gd name="T19" fmla="*/ 95 h 122"/>
                  <a:gd name="T20" fmla="*/ 0 w 180"/>
                  <a:gd name="T21" fmla="*/ 122 h 122"/>
                  <a:gd name="T22" fmla="*/ 48 w 180"/>
                  <a:gd name="T23" fmla="*/ 115 h 122"/>
                  <a:gd name="T24" fmla="*/ 170 w 180"/>
                  <a:gd name="T25" fmla="*/ 79 h 122"/>
                  <a:gd name="T26" fmla="*/ 171 w 180"/>
                  <a:gd name="T27" fmla="*/ 78 h 122"/>
                  <a:gd name="T28" fmla="*/ 172 w 180"/>
                  <a:gd name="T29" fmla="*/ 78 h 122"/>
                  <a:gd name="T30" fmla="*/ 173 w 180"/>
                  <a:gd name="T31" fmla="*/ 78 h 122"/>
                  <a:gd name="T32" fmla="*/ 173 w 180"/>
                  <a:gd name="T33" fmla="*/ 78 h 122"/>
                  <a:gd name="T34" fmla="*/ 180 w 180"/>
                  <a:gd name="T35" fmla="*/ 60 h 122"/>
                  <a:gd name="T36" fmla="*/ 179 w 180"/>
                  <a:gd name="T37" fmla="*/ 5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22">
                    <a:moveTo>
                      <a:pt x="179" y="59"/>
                    </a:moveTo>
                    <a:cubicBezTo>
                      <a:pt x="176" y="57"/>
                      <a:pt x="174" y="54"/>
                      <a:pt x="171" y="53"/>
                    </a:cubicBezTo>
                    <a:cubicBezTo>
                      <a:pt x="170" y="52"/>
                      <a:pt x="168" y="51"/>
                      <a:pt x="166" y="50"/>
                    </a:cubicBezTo>
                    <a:cubicBezTo>
                      <a:pt x="156" y="44"/>
                      <a:pt x="143" y="38"/>
                      <a:pt x="129" y="32"/>
                    </a:cubicBezTo>
                    <a:cubicBezTo>
                      <a:pt x="101" y="21"/>
                      <a:pt x="70" y="11"/>
                      <a:pt x="60" y="7"/>
                    </a:cubicBezTo>
                    <a:cubicBezTo>
                      <a:pt x="41" y="0"/>
                      <a:pt x="30" y="1"/>
                      <a:pt x="12" y="1"/>
                    </a:cubicBezTo>
                    <a:cubicBezTo>
                      <a:pt x="24" y="14"/>
                      <a:pt x="34" y="21"/>
                      <a:pt x="53" y="28"/>
                    </a:cubicBezTo>
                    <a:cubicBezTo>
                      <a:pt x="63" y="31"/>
                      <a:pt x="93" y="42"/>
                      <a:pt x="121" y="53"/>
                    </a:cubicBezTo>
                    <a:cubicBezTo>
                      <a:pt x="128" y="56"/>
                      <a:pt x="136" y="59"/>
                      <a:pt x="143" y="62"/>
                    </a:cubicBezTo>
                    <a:cubicBezTo>
                      <a:pt x="110" y="71"/>
                      <a:pt x="55" y="89"/>
                      <a:pt x="41" y="95"/>
                    </a:cubicBezTo>
                    <a:cubicBezTo>
                      <a:pt x="22" y="102"/>
                      <a:pt x="12" y="109"/>
                      <a:pt x="0" y="122"/>
                    </a:cubicBezTo>
                    <a:cubicBezTo>
                      <a:pt x="18" y="122"/>
                      <a:pt x="30" y="122"/>
                      <a:pt x="48" y="115"/>
                    </a:cubicBezTo>
                    <a:cubicBezTo>
                      <a:pt x="68" y="107"/>
                      <a:pt x="171" y="75"/>
                      <a:pt x="170" y="79"/>
                    </a:cubicBezTo>
                    <a:cubicBezTo>
                      <a:pt x="170" y="79"/>
                      <a:pt x="170" y="79"/>
                      <a:pt x="171" y="78"/>
                    </a:cubicBezTo>
                    <a:cubicBezTo>
                      <a:pt x="172" y="78"/>
                      <a:pt x="172" y="78"/>
                      <a:pt x="172" y="78"/>
                    </a:cubicBezTo>
                    <a:cubicBezTo>
                      <a:pt x="173" y="78"/>
                      <a:pt x="173" y="78"/>
                      <a:pt x="173" y="78"/>
                    </a:cubicBezTo>
                    <a:cubicBezTo>
                      <a:pt x="173" y="78"/>
                      <a:pt x="173" y="78"/>
                      <a:pt x="173" y="78"/>
                    </a:cubicBezTo>
                    <a:cubicBezTo>
                      <a:pt x="180" y="60"/>
                      <a:pt x="180" y="60"/>
                      <a:pt x="180" y="60"/>
                    </a:cubicBezTo>
                    <a:lnTo>
                      <a:pt x="179" y="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2" name="Textfeld 71">
            <a:extLst>
              <a:ext uri="{FF2B5EF4-FFF2-40B4-BE49-F238E27FC236}">
                <a16:creationId xmlns:a16="http://schemas.microsoft.com/office/drawing/2014/main" id="{01AC0E9F-52A9-447A-98BC-FF0B4CAA5A61}"/>
              </a:ext>
            </a:extLst>
          </p:cNvPr>
          <p:cNvSpPr txBox="1"/>
          <p:nvPr/>
        </p:nvSpPr>
        <p:spPr>
          <a:xfrm>
            <a:off x="1551428" y="5728894"/>
            <a:ext cx="3531712" cy="800219"/>
          </a:xfrm>
          <a:prstGeom prst="rect">
            <a:avLst/>
          </a:prstGeom>
          <a:noFill/>
          <a:ln w="38100">
            <a:solidFill>
              <a:schemeClr val="tx2"/>
            </a:solidFill>
          </a:ln>
        </p:spPr>
        <p:txBody>
          <a:bodyPr wrap="square" rtlCol="0">
            <a:spAutoFit/>
          </a:bodyPr>
          <a:lstStyle/>
          <a:p>
            <a:pPr>
              <a:lnSpc>
                <a:spcPct val="150000"/>
              </a:lnSpc>
            </a:pPr>
            <a:r>
              <a:rPr lang="en-US" sz="1600" b="1">
                <a:latin typeface="Segoe Print" panose="02000600000000000000" pitchFamily="2" charset="0"/>
              </a:rPr>
              <a:t>Lead Project Statistician: </a:t>
            </a:r>
          </a:p>
          <a:p>
            <a:pPr>
              <a:lnSpc>
                <a:spcPct val="150000"/>
              </a:lnSpc>
            </a:pPr>
            <a:r>
              <a:rPr lang="en-US" sz="1600">
                <a:latin typeface="Segoe Print" panose="02000600000000000000" pitchFamily="2" charset="0"/>
              </a:rPr>
              <a:t>multiple indications/ projects</a:t>
            </a:r>
          </a:p>
        </p:txBody>
      </p:sp>
      <p:sp>
        <p:nvSpPr>
          <p:cNvPr id="74" name="Textfeld 73">
            <a:extLst>
              <a:ext uri="{FF2B5EF4-FFF2-40B4-BE49-F238E27FC236}">
                <a16:creationId xmlns:a16="http://schemas.microsoft.com/office/drawing/2014/main" id="{C2F10154-07CA-4E50-92AF-9DB0C8CF6EEC}"/>
              </a:ext>
            </a:extLst>
          </p:cNvPr>
          <p:cNvSpPr txBox="1"/>
          <p:nvPr/>
        </p:nvSpPr>
        <p:spPr>
          <a:xfrm>
            <a:off x="5798602" y="5712483"/>
            <a:ext cx="3531712" cy="800219"/>
          </a:xfrm>
          <a:prstGeom prst="rect">
            <a:avLst/>
          </a:prstGeom>
          <a:noFill/>
          <a:ln w="38100">
            <a:solidFill>
              <a:schemeClr val="tx2"/>
            </a:solidFill>
          </a:ln>
        </p:spPr>
        <p:txBody>
          <a:bodyPr wrap="square" rtlCol="0">
            <a:spAutoFit/>
          </a:bodyPr>
          <a:lstStyle/>
          <a:p>
            <a:pPr>
              <a:lnSpc>
                <a:spcPct val="150000"/>
              </a:lnSpc>
            </a:pPr>
            <a:r>
              <a:rPr lang="en-US" sz="1600" b="1">
                <a:latin typeface="Segoe Print" panose="02000600000000000000" pitchFamily="2" charset="0"/>
              </a:rPr>
              <a:t>Project Statistician: </a:t>
            </a:r>
          </a:p>
          <a:p>
            <a:pPr>
              <a:lnSpc>
                <a:spcPct val="150000"/>
              </a:lnSpc>
            </a:pPr>
            <a:r>
              <a:rPr lang="en-US" sz="1600">
                <a:latin typeface="Segoe Print" panose="02000600000000000000" pitchFamily="2" charset="0"/>
              </a:rPr>
              <a:t>Single project (one indication)</a:t>
            </a:r>
          </a:p>
        </p:txBody>
      </p:sp>
      <p:sp>
        <p:nvSpPr>
          <p:cNvPr id="3" name="Fußzeilenplatzhalter 2">
            <a:extLst>
              <a:ext uri="{FF2B5EF4-FFF2-40B4-BE49-F238E27FC236}">
                <a16:creationId xmlns:a16="http://schemas.microsoft.com/office/drawing/2014/main" id="{1397EFE4-0E5E-420F-99F5-4D0373913527}"/>
              </a:ext>
            </a:extLst>
          </p:cNvPr>
          <p:cNvSpPr>
            <a:spLocks noGrp="1"/>
          </p:cNvSpPr>
          <p:nvPr>
            <p:ph type="ftr" sz="quarter" idx="11"/>
          </p:nvPr>
        </p:nvSpPr>
        <p:spPr/>
        <p:txBody>
          <a:bodyPr/>
          <a:lstStyle/>
          <a:p>
            <a:r>
              <a:rPr lang="en-US"/>
              <a:t>/// Presentation at UNC, Chapel Hill  /// March 24</a:t>
            </a:r>
            <a:endParaRPr lang="de-DE"/>
          </a:p>
        </p:txBody>
      </p:sp>
      <p:sp>
        <p:nvSpPr>
          <p:cNvPr id="6" name="Titel 5">
            <a:extLst>
              <a:ext uri="{FF2B5EF4-FFF2-40B4-BE49-F238E27FC236}">
                <a16:creationId xmlns:a16="http://schemas.microsoft.com/office/drawing/2014/main" id="{752D2E84-D801-4CC7-A24B-619231657AD2}"/>
              </a:ext>
            </a:extLst>
          </p:cNvPr>
          <p:cNvSpPr>
            <a:spLocks noGrp="1"/>
          </p:cNvSpPr>
          <p:nvPr>
            <p:ph type="title"/>
          </p:nvPr>
        </p:nvSpPr>
        <p:spPr/>
        <p:txBody>
          <a:bodyPr/>
          <a:lstStyle/>
          <a:p>
            <a:r>
              <a:rPr lang="de-DE" b="1">
                <a:latin typeface="Segoe Print" panose="02000600000000000000" pitchFamily="2" charset="0"/>
              </a:rPr>
              <a:t>Lead Project </a:t>
            </a:r>
            <a:r>
              <a:rPr lang="de-DE" b="1" err="1">
                <a:latin typeface="Segoe Print" panose="02000600000000000000" pitchFamily="2" charset="0"/>
              </a:rPr>
              <a:t>Statistician</a:t>
            </a:r>
            <a:endParaRPr lang="de-DE" b="1">
              <a:latin typeface="Segoe Print" panose="02000600000000000000" pitchFamily="2" charset="0"/>
            </a:endParaRPr>
          </a:p>
        </p:txBody>
      </p:sp>
    </p:spTree>
    <p:extLst>
      <p:ext uri="{BB962C8B-B14F-4D97-AF65-F5344CB8AC3E}">
        <p14:creationId xmlns:p14="http://schemas.microsoft.com/office/powerpoint/2010/main" val="66302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DD2A1-A2EC-4CFA-94F3-359CBF203790}"/>
              </a:ext>
            </a:extLst>
          </p:cNvPr>
          <p:cNvSpPr>
            <a:spLocks noGrp="1"/>
          </p:cNvSpPr>
          <p:nvPr>
            <p:ph type="title"/>
          </p:nvPr>
        </p:nvSpPr>
        <p:spPr>
          <a:xfrm>
            <a:off x="981821" y="181938"/>
            <a:ext cx="10798460" cy="785135"/>
          </a:xfrm>
        </p:spPr>
        <p:txBody>
          <a:bodyPr/>
          <a:lstStyle/>
          <a:p>
            <a:r>
              <a:rPr lang="en-US" dirty="0"/>
              <a:t>Leadership of Novel Activities </a:t>
            </a:r>
          </a:p>
        </p:txBody>
      </p:sp>
      <p:sp>
        <p:nvSpPr>
          <p:cNvPr id="4" name="Footer Placeholder 3">
            <a:extLst>
              <a:ext uri="{FF2B5EF4-FFF2-40B4-BE49-F238E27FC236}">
                <a16:creationId xmlns:a16="http://schemas.microsoft.com/office/drawing/2014/main" id="{F5AFA973-0721-4822-9BD4-4BCC7DDAE74D}"/>
              </a:ext>
            </a:extLst>
          </p:cNvPr>
          <p:cNvSpPr>
            <a:spLocks noGrp="1"/>
          </p:cNvSpPr>
          <p:nvPr>
            <p:ph type="ftr" sz="quarter" idx="11"/>
          </p:nvPr>
        </p:nvSpPr>
        <p:spPr/>
        <p:txBody>
          <a:bodyPr/>
          <a:lstStyle/>
          <a:p>
            <a:r>
              <a:rPr lang="en-US" dirty="0"/>
              <a:t>/// Presentation at UNC, Chapel Hill  /// March 24</a:t>
            </a:r>
          </a:p>
        </p:txBody>
      </p:sp>
      <p:sp>
        <p:nvSpPr>
          <p:cNvPr id="5" name="Slide Number Placeholder 4">
            <a:extLst>
              <a:ext uri="{FF2B5EF4-FFF2-40B4-BE49-F238E27FC236}">
                <a16:creationId xmlns:a16="http://schemas.microsoft.com/office/drawing/2014/main" id="{0AE82ECF-7F47-4BE4-A413-FE6928EF803D}"/>
              </a:ext>
            </a:extLst>
          </p:cNvPr>
          <p:cNvSpPr>
            <a:spLocks noGrp="1"/>
          </p:cNvSpPr>
          <p:nvPr>
            <p:ph type="sldNum" sz="quarter" idx="12"/>
          </p:nvPr>
        </p:nvSpPr>
        <p:spPr/>
        <p:txBody>
          <a:bodyPr/>
          <a:lstStyle/>
          <a:p>
            <a:fld id="{EEAD9179-7A6B-4268-BEB2-F3B8EB06115B}" type="slidenum">
              <a:rPr lang="en-US" smtClean="0"/>
              <a:t>11</a:t>
            </a:fld>
            <a:endParaRPr lang="en-US" dirty="0"/>
          </a:p>
        </p:txBody>
      </p:sp>
      <p:sp>
        <p:nvSpPr>
          <p:cNvPr id="6" name="Text Placeholder 5">
            <a:extLst>
              <a:ext uri="{FF2B5EF4-FFF2-40B4-BE49-F238E27FC236}">
                <a16:creationId xmlns:a16="http://schemas.microsoft.com/office/drawing/2014/main" id="{77FEC63E-7E4B-4517-A68E-3B4E77EC3E07}"/>
              </a:ext>
            </a:extLst>
          </p:cNvPr>
          <p:cNvSpPr>
            <a:spLocks noGrp="1"/>
          </p:cNvSpPr>
          <p:nvPr>
            <p:ph type="body" sz="quarter" idx="14"/>
          </p:nvPr>
        </p:nvSpPr>
        <p:spPr>
          <a:xfrm>
            <a:off x="816713" y="1380588"/>
            <a:ext cx="10800000" cy="4885182"/>
          </a:xfrm>
        </p:spPr>
        <p:txBody>
          <a:bodyPr/>
          <a:lstStyle/>
          <a:p>
            <a:pPr marL="269750" lvl="1" indent="-269875"/>
            <a:r>
              <a:rPr lang="en-US" sz="2000" dirty="0">
                <a:solidFill>
                  <a:schemeClr val="accent1"/>
                </a:solidFill>
              </a:rPr>
              <a:t>Integration of Real-world data opportunities into Clinical Development Plan </a:t>
            </a:r>
          </a:p>
          <a:p>
            <a:pPr marL="269750" lvl="1" indent="-269875"/>
            <a:r>
              <a:rPr lang="en-US" sz="2000" dirty="0">
                <a:solidFill>
                  <a:schemeClr val="accent1"/>
                </a:solidFill>
              </a:rPr>
              <a:t>Leading discussion about estimands and implications on study design</a:t>
            </a:r>
          </a:p>
          <a:p>
            <a:pPr marL="269750" lvl="1" indent="-269875"/>
            <a:r>
              <a:rPr lang="en-US" sz="2000" dirty="0">
                <a:solidFill>
                  <a:schemeClr val="accent1"/>
                </a:solidFill>
              </a:rPr>
              <a:t>Developing, testing, using, or validating (novel) digital measures derived from digital tools</a:t>
            </a:r>
          </a:p>
          <a:p>
            <a:pPr marL="269750" lvl="1" indent="-269875"/>
            <a:r>
              <a:rPr lang="de-DE" sz="2000" dirty="0">
                <a:solidFill>
                  <a:schemeClr val="accent1"/>
                </a:solidFill>
              </a:rPr>
              <a:t>Designing seamless studies (specifically, PoC/ Phase 2a + Phase 2b)</a:t>
            </a:r>
          </a:p>
          <a:p>
            <a:pPr marL="269750" lvl="1" indent="-269875"/>
            <a:r>
              <a:rPr lang="en-US" sz="2000" dirty="0">
                <a:solidFill>
                  <a:schemeClr val="accent1"/>
                </a:solidFill>
              </a:rPr>
              <a:t>Designing Studies with External Control Arm </a:t>
            </a:r>
            <a:endParaRPr lang="de-DE" sz="2000" dirty="0">
              <a:solidFill>
                <a:schemeClr val="accent1"/>
              </a:solidFill>
            </a:endParaRPr>
          </a:p>
          <a:p>
            <a:pPr marL="269750" lvl="1" indent="-269875"/>
            <a:r>
              <a:rPr lang="de-DE" sz="2000" dirty="0">
                <a:solidFill>
                  <a:schemeClr val="accent1"/>
                </a:solidFill>
              </a:rPr>
              <a:t>Quantitative Decision Making (QDM)</a:t>
            </a:r>
          </a:p>
          <a:p>
            <a:pPr marL="539750" lvl="2" indent="-269875"/>
            <a:r>
              <a:rPr lang="de-DE" sz="2000" dirty="0">
                <a:solidFill>
                  <a:schemeClr val="accent1"/>
                </a:solidFill>
              </a:rPr>
              <a:t>Probability of success (PoS) and Prior elicitation</a:t>
            </a:r>
          </a:p>
          <a:p>
            <a:pPr marL="539750" lvl="2" indent="-269875"/>
            <a:r>
              <a:rPr lang="en-US" sz="2000" dirty="0">
                <a:solidFill>
                  <a:schemeClr val="accent1"/>
                </a:solidFill>
              </a:rPr>
              <a:t>Clinical Scenario Evaluation via Simulations</a:t>
            </a:r>
            <a:endParaRPr lang="de-DE" sz="2000" dirty="0">
              <a:solidFill>
                <a:schemeClr val="accent1"/>
              </a:solidFill>
            </a:endParaRPr>
          </a:p>
          <a:p>
            <a:pPr marL="269750" lvl="1" indent="-269875"/>
            <a:r>
              <a:rPr lang="en-US" sz="2000" dirty="0">
                <a:solidFill>
                  <a:schemeClr val="accent1"/>
                </a:solidFill>
              </a:rPr>
              <a:t>Data Insight Generation (D.I.G)</a:t>
            </a:r>
          </a:p>
          <a:p>
            <a:pPr marL="269750" lvl="1" indent="-269875"/>
            <a:r>
              <a:rPr lang="en-US" sz="2000" dirty="0">
                <a:solidFill>
                  <a:schemeClr val="accent1"/>
                </a:solidFill>
              </a:rPr>
              <a:t>Handling of data-sharing requests</a:t>
            </a:r>
          </a:p>
          <a:p>
            <a:pPr marL="269875" lvl="2" indent="0">
              <a:buNone/>
            </a:pPr>
            <a:endParaRPr lang="en-US" sz="2000" dirty="0"/>
          </a:p>
          <a:p>
            <a:pPr marL="539750" lvl="2" indent="-269875"/>
            <a:endParaRPr lang="en-US" sz="2000" dirty="0"/>
          </a:p>
          <a:p>
            <a:endParaRPr lang="en-US" dirty="0"/>
          </a:p>
        </p:txBody>
      </p:sp>
    </p:spTree>
    <p:extLst>
      <p:ext uri="{BB962C8B-B14F-4D97-AF65-F5344CB8AC3E}">
        <p14:creationId xmlns:p14="http://schemas.microsoft.com/office/powerpoint/2010/main" val="59300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28" y="41098"/>
            <a:ext cx="9975385" cy="639962"/>
          </a:xfrm>
        </p:spPr>
        <p:txBody>
          <a:bodyPr>
            <a:noAutofit/>
          </a:bodyPr>
          <a:lstStyle/>
          <a:p>
            <a:r>
              <a:rPr lang="en-US" sz="3600" b="1" dirty="0"/>
              <a:t>GBM AGILE Platform Trial</a:t>
            </a:r>
          </a:p>
        </p:txBody>
      </p:sp>
      <p:sp>
        <p:nvSpPr>
          <p:cNvPr id="3" name="Content Placeholder 2"/>
          <p:cNvSpPr>
            <a:spLocks noGrp="1"/>
          </p:cNvSpPr>
          <p:nvPr>
            <p:ph idx="1"/>
          </p:nvPr>
        </p:nvSpPr>
        <p:spPr>
          <a:xfrm>
            <a:off x="531943" y="1542244"/>
            <a:ext cx="10706230" cy="5129116"/>
          </a:xfrm>
        </p:spPr>
        <p:txBody>
          <a:bodyPr>
            <a:noAutofit/>
          </a:bodyPr>
          <a:lstStyle/>
          <a:p>
            <a:pPr lvl="1"/>
            <a:r>
              <a:rPr lang="en-US" altLang="x-none" sz="2000" dirty="0"/>
              <a:t>International phase 2/3 trial in newly diagnosed and recurrent glioblastoma patients</a:t>
            </a:r>
          </a:p>
          <a:p>
            <a:pPr lvl="1"/>
            <a:r>
              <a:rPr lang="en-US" altLang="x-none" sz="2000" dirty="0"/>
              <a:t>Master Protocol that considers several experimental arms versus a common control</a:t>
            </a:r>
          </a:p>
          <a:p>
            <a:pPr lvl="1"/>
            <a:r>
              <a:rPr lang="en-US" sz="2000" dirty="0"/>
              <a:t>New experimental arms can be added at any time, accrual rate permitting </a:t>
            </a:r>
            <a:endParaRPr lang="en-US" altLang="x-none" sz="2000" dirty="0"/>
          </a:p>
          <a:p>
            <a:pPr lvl="1"/>
            <a:r>
              <a:rPr lang="en-US" altLang="x-none" sz="2000" dirty="0"/>
              <a:t>Primary endpoint: overall survival</a:t>
            </a:r>
          </a:p>
          <a:p>
            <a:pPr lvl="1"/>
            <a:r>
              <a:rPr lang="en-US" altLang="x-none" sz="2000" dirty="0"/>
              <a:t>Seamless shift from learn (Stage 1) to confirm (Stage 2) in support of regulatory filing</a:t>
            </a:r>
          </a:p>
          <a:p>
            <a:pPr lvl="1"/>
            <a:r>
              <a:rPr lang="en-US" altLang="x-none" sz="2000" dirty="0"/>
              <a:t>Concurrent and non-concurrent controls are used</a:t>
            </a:r>
          </a:p>
          <a:p>
            <a:pPr lvl="1"/>
            <a:r>
              <a:rPr lang="en-US" altLang="x-none" sz="2000" dirty="0"/>
              <a:t>Response-adaptive randomization (Stage 1) and Bayesian stopping rules (PP) </a:t>
            </a:r>
            <a:r>
              <a:rPr lang="en-US" altLang="x-none" sz="2000"/>
              <a:t>are implemented</a:t>
            </a:r>
            <a:endParaRPr lang="en-US" altLang="x-none" sz="2000" dirty="0"/>
          </a:p>
          <a:p>
            <a:pPr lvl="1"/>
            <a:r>
              <a:rPr lang="en-US" altLang="x-none" sz="2000" dirty="0"/>
              <a:t>Led by KOLs in the field with involvement of FDA.</a:t>
            </a:r>
          </a:p>
          <a:p>
            <a:pPr marL="0" indent="0">
              <a:buNone/>
            </a:pPr>
            <a:r>
              <a:rPr lang="en-US" altLang="x-none" dirty="0">
                <a:solidFill>
                  <a:schemeClr val="tx1"/>
                </a:solidFill>
              </a:rPr>
              <a:t>	</a:t>
            </a:r>
          </a:p>
          <a:p>
            <a:endParaRPr lang="en-US" altLang="x-none" dirty="0">
              <a:solidFill>
                <a:schemeClr val="tx1"/>
              </a:solidFill>
            </a:endParaRPr>
          </a:p>
          <a:p>
            <a:endParaRPr lang="en-US" altLang="x-none" dirty="0">
              <a:solidFill>
                <a:schemeClr val="tx1"/>
              </a:solidFill>
            </a:endParaRPr>
          </a:p>
          <a:p>
            <a:endParaRPr lang="en-US" altLang="x-none" dirty="0">
              <a:solidFill>
                <a:schemeClr val="tx1"/>
              </a:solidFill>
            </a:endParaRPr>
          </a:p>
          <a:p>
            <a:endParaRPr lang="en-US" altLang="x-none" dirty="0">
              <a:solidFill>
                <a:schemeClr val="tx1"/>
              </a:solidFill>
            </a:endParaRPr>
          </a:p>
          <a:p>
            <a:endParaRPr lang="en-US" dirty="0"/>
          </a:p>
        </p:txBody>
      </p:sp>
      <p:sp>
        <p:nvSpPr>
          <p:cNvPr id="6" name="Rectangle: Rounded Corners 5">
            <a:extLst>
              <a:ext uri="{FF2B5EF4-FFF2-40B4-BE49-F238E27FC236}">
                <a16:creationId xmlns:a16="http://schemas.microsoft.com/office/drawing/2014/main" id="{42F85E07-85EC-422D-A5B5-909D91366A7D}"/>
              </a:ext>
            </a:extLst>
          </p:cNvPr>
          <p:cNvSpPr/>
          <p:nvPr/>
        </p:nvSpPr>
        <p:spPr>
          <a:xfrm>
            <a:off x="2964984" y="4972497"/>
            <a:ext cx="6919783" cy="10779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0511DE2F-151E-45D6-B133-1AB1F56730B8}"/>
              </a:ext>
            </a:extLst>
          </p:cNvPr>
          <p:cNvSpPr txBox="1">
            <a:spLocks/>
          </p:cNvSpPr>
          <p:nvPr/>
        </p:nvSpPr>
        <p:spPr bwMode="gray">
          <a:xfrm>
            <a:off x="3137341" y="5116441"/>
            <a:ext cx="6575071" cy="790090"/>
          </a:xfrm>
          <a:prstGeom prst="rect">
            <a:avLst/>
          </a:prstGeom>
        </p:spPr>
        <p:txBody>
          <a:bodyPr vert="horz" lIns="0" tIns="0" rIns="0" bIns="0" rtlCol="0" anchor="t">
            <a:normAutofit fontScale="85000" lnSpcReduction="20000"/>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2"/>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3"/>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4"/>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5"/>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9pPr>
          </a:lstStyle>
          <a:p>
            <a:pPr marL="269875" marR="0" lvl="1" indent="-269875" algn="l" defTabSz="914400" rtl="0" eaLnBrk="1" fontAlgn="auto" latinLnBrk="0" hangingPunct="1">
              <a:lnSpc>
                <a:spcPct val="100000"/>
              </a:lnSpc>
              <a:spcBef>
                <a:spcPts val="300"/>
              </a:spcBef>
              <a:spcAft>
                <a:spcPts val="600"/>
              </a:spcAft>
              <a:buClrTx/>
              <a:buSzTx/>
              <a:buFontTx/>
              <a:buBlip>
                <a:blip r:embed="rId2"/>
              </a:buBlip>
              <a:tabLst/>
              <a:defRPr/>
            </a:pPr>
            <a:r>
              <a:rPr kumimoji="0" lang="en-US" sz="1800" b="0" i="0" u="none" strike="noStrike" kern="1200" cap="none" spc="0" normalizeH="0" baseline="0" noProof="0" dirty="0">
                <a:ln>
                  <a:noFill/>
                </a:ln>
                <a:solidFill>
                  <a:srgbClr val="10384F"/>
                </a:solidFill>
                <a:effectLst/>
                <a:uLnTx/>
                <a:uFillTx/>
                <a:latin typeface="Arial"/>
                <a:cs typeface="Arial"/>
              </a:rPr>
              <a:t>Regorafenib was the first drug into this study</a:t>
            </a:r>
            <a:endParaRPr lang="en-US" dirty="0"/>
          </a:p>
          <a:p>
            <a:pPr marL="269875" lvl="1" indent="-269875">
              <a:defRPr/>
            </a:pPr>
            <a:r>
              <a:rPr lang="en-US" dirty="0">
                <a:solidFill>
                  <a:srgbClr val="10384F"/>
                </a:solidFill>
                <a:latin typeface="Arial"/>
                <a:cs typeface="Arial"/>
              </a:rPr>
              <a:t>Two additional investigational arms from other sponsors have been added within the past 6 months</a:t>
            </a:r>
            <a:endParaRPr lang="en-US" sz="1800" b="0" i="0" u="none" strike="noStrike" kern="1200" cap="none" spc="0" normalizeH="0" baseline="0" noProof="0" dirty="0">
              <a:ln>
                <a:noFill/>
              </a:ln>
              <a:solidFill>
                <a:srgbClr val="10384F"/>
              </a:solidFill>
              <a:effectLst/>
              <a:uLnTx/>
              <a:uFillTx/>
              <a:latin typeface="Arial"/>
              <a:cs typeface="Arial"/>
            </a:endParaRPr>
          </a:p>
          <a:p>
            <a:pPr marL="269875" marR="0" lvl="1" indent="-269875"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endParaRPr lang="en-US" sz="1800" b="0" i="0" u="none" strike="noStrike" kern="1200" cap="none" spc="0" normalizeH="0" baseline="0" noProof="0" dirty="0">
              <a:ln>
                <a:noFill/>
              </a:ln>
              <a:solidFill>
                <a:srgbClr val="10384F"/>
              </a:solidFill>
              <a:effectLst/>
              <a:uLnTx/>
              <a:uFillTx/>
              <a:latin typeface="Arial"/>
              <a:cs typeface="Arial"/>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10384F"/>
              </a:solidFill>
              <a:effectLst/>
              <a:uLnTx/>
              <a:uFillTx/>
              <a:latin typeface="Arial"/>
              <a:cs typeface="Arial"/>
            </a:endParaRPr>
          </a:p>
        </p:txBody>
      </p:sp>
      <p:sp>
        <p:nvSpPr>
          <p:cNvPr id="7" name="Untertitel 1">
            <a:extLst>
              <a:ext uri="{FF2B5EF4-FFF2-40B4-BE49-F238E27FC236}">
                <a16:creationId xmlns:a16="http://schemas.microsoft.com/office/drawing/2014/main" id="{30B08846-5373-4C19-8C72-5FED80C8E4AB}"/>
              </a:ext>
            </a:extLst>
          </p:cNvPr>
          <p:cNvSpPr txBox="1">
            <a:spLocks/>
          </p:cNvSpPr>
          <p:nvPr/>
        </p:nvSpPr>
        <p:spPr>
          <a:xfrm>
            <a:off x="485828" y="666149"/>
            <a:ext cx="10798461" cy="251967"/>
          </a:xfrm>
          <a:prstGeom prst="rect">
            <a:avLst/>
          </a:prstGeom>
        </p:spPr>
        <p:txBody>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9pPr>
          </a:lstStyle>
          <a:p>
            <a:r>
              <a:rPr lang="en-US" b="0" i="0" dirty="0">
                <a:solidFill>
                  <a:srgbClr val="333333"/>
                </a:solidFill>
                <a:effectLst/>
                <a:latin typeface="Arial" panose="020B0604020202020204" pitchFamily="34" charset="0"/>
              </a:rPr>
              <a:t>Glioblastoma Adaptive Global Innovative Learning Environment</a:t>
            </a:r>
            <a:endParaRPr lang="de-DE" dirty="0"/>
          </a:p>
          <a:p>
            <a:endParaRPr lang="de-DE" dirty="0"/>
          </a:p>
        </p:txBody>
      </p:sp>
    </p:spTree>
    <p:extLst>
      <p:ext uri="{BB962C8B-B14F-4D97-AF65-F5344CB8AC3E}">
        <p14:creationId xmlns:p14="http://schemas.microsoft.com/office/powerpoint/2010/main" val="157285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0E9C-6EDE-214D-8A9D-228C4F72B88D}"/>
              </a:ext>
            </a:extLst>
          </p:cNvPr>
          <p:cNvSpPr>
            <a:spLocks noGrp="1"/>
          </p:cNvSpPr>
          <p:nvPr>
            <p:ph type="title"/>
          </p:nvPr>
        </p:nvSpPr>
        <p:spPr>
          <a:xfrm>
            <a:off x="456572" y="217159"/>
            <a:ext cx="8595549" cy="677245"/>
          </a:xfrm>
        </p:spPr>
        <p:txBody>
          <a:bodyPr>
            <a:normAutofit/>
          </a:bodyPr>
          <a:lstStyle/>
          <a:p>
            <a:r>
              <a:rPr lang="en-US" sz="3600" b="1" dirty="0"/>
              <a:t>GCAR: GBM AGILE Trial Sponsor*</a:t>
            </a:r>
          </a:p>
        </p:txBody>
      </p:sp>
      <p:grpSp>
        <p:nvGrpSpPr>
          <p:cNvPr id="21" name="Group 20">
            <a:extLst>
              <a:ext uri="{FF2B5EF4-FFF2-40B4-BE49-F238E27FC236}">
                <a16:creationId xmlns:a16="http://schemas.microsoft.com/office/drawing/2014/main" id="{036D4361-5848-2C47-87CB-10E68E0DBC1C}"/>
              </a:ext>
            </a:extLst>
          </p:cNvPr>
          <p:cNvGrpSpPr/>
          <p:nvPr/>
        </p:nvGrpSpPr>
        <p:grpSpPr>
          <a:xfrm>
            <a:off x="2612569" y="654199"/>
            <a:ext cx="5881562" cy="3306765"/>
            <a:chOff x="2749774" y="921202"/>
            <a:chExt cx="5882328" cy="3307196"/>
          </a:xfrm>
        </p:grpSpPr>
        <p:pic>
          <p:nvPicPr>
            <p:cNvPr id="17" name="Picture 16">
              <a:extLst>
                <a:ext uri="{FF2B5EF4-FFF2-40B4-BE49-F238E27FC236}">
                  <a16:creationId xmlns:a16="http://schemas.microsoft.com/office/drawing/2014/main" id="{51B65192-A3C7-CD47-A4E3-BEA3E1BD6B5B}"/>
                </a:ext>
              </a:extLst>
            </p:cNvPr>
            <p:cNvPicPr>
              <a:picLocks noChangeAspect="1"/>
            </p:cNvPicPr>
            <p:nvPr/>
          </p:nvPicPr>
          <p:blipFill>
            <a:blip r:embed="rId2"/>
            <a:stretch>
              <a:fillRect/>
            </a:stretch>
          </p:blipFill>
          <p:spPr>
            <a:xfrm>
              <a:off x="2749774" y="921202"/>
              <a:ext cx="5882328" cy="3307196"/>
            </a:xfrm>
            <a:prstGeom prst="rect">
              <a:avLst/>
            </a:prstGeom>
            <a:noFill/>
            <a:ln w="76200">
              <a:noFill/>
            </a:ln>
          </p:spPr>
        </p:pic>
        <p:sp>
          <p:nvSpPr>
            <p:cNvPr id="20" name="TextBox 19">
              <a:extLst>
                <a:ext uri="{FF2B5EF4-FFF2-40B4-BE49-F238E27FC236}">
                  <a16:creationId xmlns:a16="http://schemas.microsoft.com/office/drawing/2014/main" id="{F6A61C93-1838-7942-AD7D-C2EA164F6D18}"/>
                </a:ext>
              </a:extLst>
            </p:cNvPr>
            <p:cNvSpPr txBox="1"/>
            <p:nvPr/>
          </p:nvSpPr>
          <p:spPr>
            <a:xfrm>
              <a:off x="2917998" y="1686202"/>
              <a:ext cx="5229726" cy="1815882"/>
            </a:xfrm>
            <a:prstGeom prst="rect">
              <a:avLst/>
            </a:prstGeom>
            <a:noFill/>
            <a:ln w="76200">
              <a:solidFill>
                <a:srgbClr val="017398"/>
              </a:solidFill>
            </a:ln>
          </p:spPr>
          <p:txBody>
            <a:bodyPr wrap="square" rtlCol="0" anchor="t">
              <a:spAutoFit/>
            </a:bodyPr>
            <a:lstStyle/>
            <a:p>
              <a:pPr defTabSz="914309">
                <a:defRPr/>
              </a:pPr>
              <a:endParaRPr lang="en-US">
                <a:solidFill>
                  <a:prstClr val="black"/>
                </a:solidFill>
                <a:latin typeface="Trebuchet MS" panose="020B0603020202020204"/>
              </a:endParaRPr>
            </a:p>
            <a:p>
              <a:pPr defTabSz="914309">
                <a:defRPr/>
              </a:pPr>
              <a:r>
                <a:rPr lang="en-US" sz="2000" b="1">
                  <a:solidFill>
                    <a:prstClr val="black"/>
                  </a:solidFill>
                  <a:latin typeface="Trebuchet MS" panose="020B0603020202020204"/>
                </a:rPr>
                <a:t>GBM AGILE</a:t>
              </a:r>
            </a:p>
            <a:p>
              <a:pPr defTabSz="914309">
                <a:defRPr/>
              </a:pPr>
              <a:r>
                <a:rPr lang="en-US" sz="2000" b="1">
                  <a:solidFill>
                    <a:prstClr val="black"/>
                  </a:solidFill>
                  <a:latin typeface="Trebuchet MS" panose="020B0603020202020204"/>
                </a:rPr>
                <a:t>TRIAL SPONSOR</a:t>
              </a:r>
            </a:p>
            <a:p>
              <a:pPr defTabSz="914309">
                <a:defRPr/>
              </a:pPr>
              <a:endParaRPr lang="en-US">
                <a:solidFill>
                  <a:prstClr val="black"/>
                </a:solidFill>
                <a:latin typeface="Trebuchet MS" panose="020B0603020202020204"/>
              </a:endParaRPr>
            </a:p>
            <a:p>
              <a:pPr defTabSz="914309">
                <a:defRPr/>
              </a:pPr>
              <a:endParaRPr lang="en-US">
                <a:solidFill>
                  <a:prstClr val="black"/>
                </a:solidFill>
                <a:latin typeface="Trebuchet MS" panose="020B0603020202020204"/>
              </a:endParaRPr>
            </a:p>
            <a:p>
              <a:pPr defTabSz="914309">
                <a:defRPr/>
              </a:pPr>
              <a:endParaRPr lang="en-US">
                <a:solidFill>
                  <a:prstClr val="black"/>
                </a:solidFill>
                <a:latin typeface="Trebuchet MS" panose="020B0603020202020204"/>
              </a:endParaRPr>
            </a:p>
          </p:txBody>
        </p:sp>
      </p:grpSp>
      <p:graphicFrame>
        <p:nvGraphicFramePr>
          <p:cNvPr id="24" name="Diagram 23">
            <a:extLst>
              <a:ext uri="{FF2B5EF4-FFF2-40B4-BE49-F238E27FC236}">
                <a16:creationId xmlns:a16="http://schemas.microsoft.com/office/drawing/2014/main" id="{03C735C2-FF73-EA4F-A021-D79D7FC43A0B}"/>
              </a:ext>
            </a:extLst>
          </p:cNvPr>
          <p:cNvGraphicFramePr/>
          <p:nvPr/>
        </p:nvGraphicFramePr>
        <p:xfrm>
          <a:off x="2749415" y="3502075"/>
          <a:ext cx="5881563" cy="3089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Connector 25">
            <a:extLst>
              <a:ext uri="{FF2B5EF4-FFF2-40B4-BE49-F238E27FC236}">
                <a16:creationId xmlns:a16="http://schemas.microsoft.com/office/drawing/2014/main" id="{4F775796-64B0-FC45-8C16-D63C4FE2369B}"/>
              </a:ext>
            </a:extLst>
          </p:cNvPr>
          <p:cNvCxnSpPr>
            <a:cxnSpLocks/>
          </p:cNvCxnSpPr>
          <p:nvPr/>
        </p:nvCxnSpPr>
        <p:spPr>
          <a:xfrm>
            <a:off x="5690196" y="3278855"/>
            <a:ext cx="0" cy="299856"/>
          </a:xfrm>
          <a:prstGeom prst="line">
            <a:avLst/>
          </a:prstGeom>
          <a:ln w="69850">
            <a:solidFill>
              <a:srgbClr val="01739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0A68E3-9F1F-CE42-84DB-D3673A599166}"/>
              </a:ext>
            </a:extLst>
          </p:cNvPr>
          <p:cNvCxnSpPr>
            <a:cxnSpLocks/>
          </p:cNvCxnSpPr>
          <p:nvPr/>
        </p:nvCxnSpPr>
        <p:spPr>
          <a:xfrm>
            <a:off x="3993963" y="3745791"/>
            <a:ext cx="863154" cy="0"/>
          </a:xfrm>
          <a:prstGeom prst="line">
            <a:avLst/>
          </a:prstGeom>
          <a:ln w="69850">
            <a:solidFill>
              <a:srgbClr val="01739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D6A0C8-BEB6-1547-ABB1-B6E1BDE50032}"/>
              </a:ext>
            </a:extLst>
          </p:cNvPr>
          <p:cNvCxnSpPr>
            <a:cxnSpLocks/>
          </p:cNvCxnSpPr>
          <p:nvPr/>
        </p:nvCxnSpPr>
        <p:spPr>
          <a:xfrm>
            <a:off x="6407986" y="3745791"/>
            <a:ext cx="663406" cy="0"/>
          </a:xfrm>
          <a:prstGeom prst="line">
            <a:avLst/>
          </a:prstGeom>
          <a:ln w="69850">
            <a:solidFill>
              <a:srgbClr val="017398"/>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5035684-B13D-7443-9619-C8BF718FBE50}"/>
              </a:ext>
            </a:extLst>
          </p:cNvPr>
          <p:cNvGrpSpPr/>
          <p:nvPr/>
        </p:nvGrpSpPr>
        <p:grpSpPr>
          <a:xfrm>
            <a:off x="8399073" y="984225"/>
            <a:ext cx="2805844" cy="525765"/>
            <a:chOff x="8480642" y="1717570"/>
            <a:chExt cx="2806209" cy="525833"/>
          </a:xfrm>
        </p:grpSpPr>
        <p:sp>
          <p:nvSpPr>
            <p:cNvPr id="33" name="TextBox 32">
              <a:extLst>
                <a:ext uri="{FF2B5EF4-FFF2-40B4-BE49-F238E27FC236}">
                  <a16:creationId xmlns:a16="http://schemas.microsoft.com/office/drawing/2014/main" id="{E33787A9-825B-2344-A971-B6E5644B2954}"/>
                </a:ext>
              </a:extLst>
            </p:cNvPr>
            <p:cNvSpPr txBox="1"/>
            <p:nvPr/>
          </p:nvSpPr>
          <p:spPr>
            <a:xfrm>
              <a:off x="8800325" y="1874071"/>
              <a:ext cx="2486526" cy="369332"/>
            </a:xfrm>
            <a:prstGeom prst="rect">
              <a:avLst/>
            </a:prstGeom>
            <a:solidFill>
              <a:srgbClr val="FF9300">
                <a:alpha val="49000"/>
              </a:srgbClr>
            </a:solidFill>
            <a:ln>
              <a:solidFill>
                <a:srgbClr val="FF9300"/>
              </a:solidFill>
            </a:ln>
          </p:spPr>
          <p:txBody>
            <a:bodyPr wrap="square" rtlCol="0">
              <a:spAutoFit/>
            </a:bodyPr>
            <a:lstStyle/>
            <a:p>
              <a:pPr algn="r" defTabSz="914309">
                <a:defRPr/>
              </a:pPr>
              <a:r>
                <a:rPr lang="en-US">
                  <a:solidFill>
                    <a:prstClr val="white"/>
                  </a:solidFill>
                  <a:latin typeface="Trebuchet MS" panose="020B0603020202020204"/>
                </a:rPr>
                <a:t>Arm A </a:t>
              </a:r>
            </a:p>
          </p:txBody>
        </p:sp>
        <p:sp>
          <p:nvSpPr>
            <p:cNvPr id="31" name="TextBox 30">
              <a:extLst>
                <a:ext uri="{FF2B5EF4-FFF2-40B4-BE49-F238E27FC236}">
                  <a16:creationId xmlns:a16="http://schemas.microsoft.com/office/drawing/2014/main" id="{AA08D124-087C-E945-BC7C-EBBE2BF04C12}"/>
                </a:ext>
              </a:extLst>
            </p:cNvPr>
            <p:cNvSpPr txBox="1"/>
            <p:nvPr/>
          </p:nvSpPr>
          <p:spPr>
            <a:xfrm>
              <a:off x="8480642" y="1717570"/>
              <a:ext cx="2071098" cy="369332"/>
            </a:xfrm>
            <a:prstGeom prst="rect">
              <a:avLst/>
            </a:prstGeom>
            <a:solidFill>
              <a:srgbClr val="FF9300"/>
            </a:solidFill>
          </p:spPr>
          <p:txBody>
            <a:bodyPr wrap="square" rtlCol="0">
              <a:spAutoFit/>
            </a:bodyPr>
            <a:lstStyle/>
            <a:p>
              <a:pPr defTabSz="914309">
                <a:defRPr/>
              </a:pPr>
              <a:r>
                <a:rPr lang="en-US">
                  <a:solidFill>
                    <a:prstClr val="white"/>
                  </a:solidFill>
                  <a:latin typeface="Trebuchet MS" panose="020B0603020202020204"/>
                </a:rPr>
                <a:t>Pharma Partner A</a:t>
              </a:r>
            </a:p>
          </p:txBody>
        </p:sp>
      </p:grpSp>
      <p:grpSp>
        <p:nvGrpSpPr>
          <p:cNvPr id="35" name="Group 34">
            <a:extLst>
              <a:ext uri="{FF2B5EF4-FFF2-40B4-BE49-F238E27FC236}">
                <a16:creationId xmlns:a16="http://schemas.microsoft.com/office/drawing/2014/main" id="{F914B701-9203-EC42-BA82-75B590FDC7B3}"/>
              </a:ext>
            </a:extLst>
          </p:cNvPr>
          <p:cNvGrpSpPr/>
          <p:nvPr/>
        </p:nvGrpSpPr>
        <p:grpSpPr>
          <a:xfrm>
            <a:off x="8399073" y="1605146"/>
            <a:ext cx="2805844" cy="525765"/>
            <a:chOff x="8480642" y="1717570"/>
            <a:chExt cx="2806209" cy="525833"/>
          </a:xfrm>
        </p:grpSpPr>
        <p:sp>
          <p:nvSpPr>
            <p:cNvPr id="36" name="TextBox 35">
              <a:extLst>
                <a:ext uri="{FF2B5EF4-FFF2-40B4-BE49-F238E27FC236}">
                  <a16:creationId xmlns:a16="http://schemas.microsoft.com/office/drawing/2014/main" id="{BEFF1D1B-47D1-3A44-8EBD-70475302EF94}"/>
                </a:ext>
              </a:extLst>
            </p:cNvPr>
            <p:cNvSpPr txBox="1"/>
            <p:nvPr/>
          </p:nvSpPr>
          <p:spPr>
            <a:xfrm>
              <a:off x="8800325" y="1874071"/>
              <a:ext cx="2486526" cy="369332"/>
            </a:xfrm>
            <a:prstGeom prst="rect">
              <a:avLst/>
            </a:prstGeom>
            <a:solidFill>
              <a:srgbClr val="FF0000">
                <a:alpha val="49000"/>
              </a:srgbClr>
            </a:solidFill>
            <a:ln>
              <a:solidFill>
                <a:srgbClr val="FF9300"/>
              </a:solidFill>
            </a:ln>
          </p:spPr>
          <p:txBody>
            <a:bodyPr wrap="square" rtlCol="0">
              <a:spAutoFit/>
            </a:bodyPr>
            <a:lstStyle/>
            <a:p>
              <a:pPr algn="r" defTabSz="914309">
                <a:defRPr/>
              </a:pPr>
              <a:r>
                <a:rPr lang="en-US">
                  <a:solidFill>
                    <a:prstClr val="white"/>
                  </a:solidFill>
                  <a:latin typeface="Trebuchet MS" panose="020B0603020202020204"/>
                </a:rPr>
                <a:t>Arm B </a:t>
              </a:r>
            </a:p>
          </p:txBody>
        </p:sp>
        <p:sp>
          <p:nvSpPr>
            <p:cNvPr id="37" name="TextBox 36">
              <a:extLst>
                <a:ext uri="{FF2B5EF4-FFF2-40B4-BE49-F238E27FC236}">
                  <a16:creationId xmlns:a16="http://schemas.microsoft.com/office/drawing/2014/main" id="{F2A87DE7-3DC2-434C-90DC-6F2DA09A8B45}"/>
                </a:ext>
              </a:extLst>
            </p:cNvPr>
            <p:cNvSpPr txBox="1"/>
            <p:nvPr/>
          </p:nvSpPr>
          <p:spPr>
            <a:xfrm>
              <a:off x="8480642" y="1717570"/>
              <a:ext cx="2071098" cy="369332"/>
            </a:xfrm>
            <a:prstGeom prst="rect">
              <a:avLst/>
            </a:prstGeom>
            <a:solidFill>
              <a:srgbClr val="FF2600"/>
            </a:solidFill>
          </p:spPr>
          <p:txBody>
            <a:bodyPr wrap="square" rtlCol="0">
              <a:spAutoFit/>
            </a:bodyPr>
            <a:lstStyle/>
            <a:p>
              <a:pPr defTabSz="914309">
                <a:defRPr/>
              </a:pPr>
              <a:r>
                <a:rPr lang="en-US">
                  <a:solidFill>
                    <a:prstClr val="white"/>
                  </a:solidFill>
                  <a:latin typeface="Trebuchet MS" panose="020B0603020202020204"/>
                </a:rPr>
                <a:t>Pharma Partner B</a:t>
              </a:r>
            </a:p>
          </p:txBody>
        </p:sp>
      </p:grpSp>
      <p:grpSp>
        <p:nvGrpSpPr>
          <p:cNvPr id="38" name="Group 37">
            <a:extLst>
              <a:ext uri="{FF2B5EF4-FFF2-40B4-BE49-F238E27FC236}">
                <a16:creationId xmlns:a16="http://schemas.microsoft.com/office/drawing/2014/main" id="{44671DAE-29D2-634F-89B9-1CB9F655853A}"/>
              </a:ext>
            </a:extLst>
          </p:cNvPr>
          <p:cNvGrpSpPr/>
          <p:nvPr/>
        </p:nvGrpSpPr>
        <p:grpSpPr>
          <a:xfrm>
            <a:off x="8399073" y="2307581"/>
            <a:ext cx="2805844" cy="525765"/>
            <a:chOff x="8480642" y="1717570"/>
            <a:chExt cx="2806209" cy="525833"/>
          </a:xfrm>
        </p:grpSpPr>
        <p:sp>
          <p:nvSpPr>
            <p:cNvPr id="39" name="TextBox 38">
              <a:extLst>
                <a:ext uri="{FF2B5EF4-FFF2-40B4-BE49-F238E27FC236}">
                  <a16:creationId xmlns:a16="http://schemas.microsoft.com/office/drawing/2014/main" id="{30EA09D3-390A-B545-9757-7D3A1A993E01}"/>
                </a:ext>
              </a:extLst>
            </p:cNvPr>
            <p:cNvSpPr txBox="1"/>
            <p:nvPr/>
          </p:nvSpPr>
          <p:spPr>
            <a:xfrm>
              <a:off x="8800325" y="1874071"/>
              <a:ext cx="2486526" cy="369332"/>
            </a:xfrm>
            <a:prstGeom prst="rect">
              <a:avLst/>
            </a:prstGeom>
            <a:solidFill>
              <a:schemeClr val="accent4">
                <a:alpha val="49000"/>
              </a:schemeClr>
            </a:solidFill>
            <a:ln>
              <a:solidFill>
                <a:schemeClr val="accent4"/>
              </a:solidFill>
            </a:ln>
          </p:spPr>
          <p:txBody>
            <a:bodyPr wrap="square" rtlCol="0">
              <a:spAutoFit/>
            </a:bodyPr>
            <a:lstStyle/>
            <a:p>
              <a:pPr algn="r" defTabSz="914309">
                <a:defRPr/>
              </a:pPr>
              <a:r>
                <a:rPr lang="en-US">
                  <a:solidFill>
                    <a:prstClr val="white"/>
                  </a:solidFill>
                  <a:latin typeface="Trebuchet MS" panose="020B0603020202020204"/>
                </a:rPr>
                <a:t>Arm C </a:t>
              </a:r>
            </a:p>
          </p:txBody>
        </p:sp>
        <p:sp>
          <p:nvSpPr>
            <p:cNvPr id="40" name="TextBox 39">
              <a:extLst>
                <a:ext uri="{FF2B5EF4-FFF2-40B4-BE49-F238E27FC236}">
                  <a16:creationId xmlns:a16="http://schemas.microsoft.com/office/drawing/2014/main" id="{C72BB66B-22CC-B54F-9D6A-1580B5E10437}"/>
                </a:ext>
              </a:extLst>
            </p:cNvPr>
            <p:cNvSpPr txBox="1"/>
            <p:nvPr/>
          </p:nvSpPr>
          <p:spPr>
            <a:xfrm>
              <a:off x="8480642" y="1717570"/>
              <a:ext cx="2071098" cy="369332"/>
            </a:xfrm>
            <a:prstGeom prst="rect">
              <a:avLst/>
            </a:prstGeom>
            <a:solidFill>
              <a:schemeClr val="accent4"/>
            </a:solidFill>
            <a:ln>
              <a:solidFill>
                <a:schemeClr val="accent4"/>
              </a:solidFill>
            </a:ln>
          </p:spPr>
          <p:txBody>
            <a:bodyPr wrap="square" rtlCol="0">
              <a:spAutoFit/>
            </a:bodyPr>
            <a:lstStyle/>
            <a:p>
              <a:pPr defTabSz="914309">
                <a:defRPr/>
              </a:pPr>
              <a:r>
                <a:rPr lang="en-US">
                  <a:solidFill>
                    <a:prstClr val="white"/>
                  </a:solidFill>
                  <a:latin typeface="Trebuchet MS" panose="020B0603020202020204"/>
                </a:rPr>
                <a:t>Pharma Partner C</a:t>
              </a:r>
            </a:p>
          </p:txBody>
        </p:sp>
      </p:grpSp>
      <p:grpSp>
        <p:nvGrpSpPr>
          <p:cNvPr id="41" name="Group 40">
            <a:extLst>
              <a:ext uri="{FF2B5EF4-FFF2-40B4-BE49-F238E27FC236}">
                <a16:creationId xmlns:a16="http://schemas.microsoft.com/office/drawing/2014/main" id="{92B58908-8863-1B4B-A6B2-06D015315F0C}"/>
              </a:ext>
            </a:extLst>
          </p:cNvPr>
          <p:cNvGrpSpPr/>
          <p:nvPr/>
        </p:nvGrpSpPr>
        <p:grpSpPr>
          <a:xfrm>
            <a:off x="8399073" y="3062752"/>
            <a:ext cx="2805844" cy="525765"/>
            <a:chOff x="8480642" y="1717570"/>
            <a:chExt cx="2806209" cy="525833"/>
          </a:xfrm>
        </p:grpSpPr>
        <p:sp>
          <p:nvSpPr>
            <p:cNvPr id="42" name="TextBox 41">
              <a:extLst>
                <a:ext uri="{FF2B5EF4-FFF2-40B4-BE49-F238E27FC236}">
                  <a16:creationId xmlns:a16="http://schemas.microsoft.com/office/drawing/2014/main" id="{1F2181B2-5EF5-9444-B991-C4FB38AE3A77}"/>
                </a:ext>
              </a:extLst>
            </p:cNvPr>
            <p:cNvSpPr txBox="1"/>
            <p:nvPr/>
          </p:nvSpPr>
          <p:spPr>
            <a:xfrm>
              <a:off x="8800325" y="1874071"/>
              <a:ext cx="2486526" cy="369332"/>
            </a:xfrm>
            <a:prstGeom prst="rect">
              <a:avLst/>
            </a:prstGeom>
            <a:solidFill>
              <a:schemeClr val="accent6">
                <a:alpha val="49000"/>
              </a:schemeClr>
            </a:solidFill>
            <a:ln>
              <a:solidFill>
                <a:schemeClr val="accent6"/>
              </a:solidFill>
            </a:ln>
          </p:spPr>
          <p:txBody>
            <a:bodyPr wrap="square" rtlCol="0">
              <a:spAutoFit/>
            </a:bodyPr>
            <a:lstStyle/>
            <a:p>
              <a:pPr algn="r" defTabSz="914309">
                <a:defRPr/>
              </a:pPr>
              <a:r>
                <a:rPr lang="en-US">
                  <a:solidFill>
                    <a:prstClr val="white"/>
                  </a:solidFill>
                  <a:latin typeface="Trebuchet MS" panose="020B0603020202020204"/>
                </a:rPr>
                <a:t>Arm X </a:t>
              </a:r>
            </a:p>
          </p:txBody>
        </p:sp>
        <p:sp>
          <p:nvSpPr>
            <p:cNvPr id="43" name="TextBox 42">
              <a:extLst>
                <a:ext uri="{FF2B5EF4-FFF2-40B4-BE49-F238E27FC236}">
                  <a16:creationId xmlns:a16="http://schemas.microsoft.com/office/drawing/2014/main" id="{7A3347E8-7651-0249-AF02-CBCE84F56109}"/>
                </a:ext>
              </a:extLst>
            </p:cNvPr>
            <p:cNvSpPr txBox="1"/>
            <p:nvPr/>
          </p:nvSpPr>
          <p:spPr>
            <a:xfrm>
              <a:off x="8480642" y="1717570"/>
              <a:ext cx="2071098" cy="369332"/>
            </a:xfrm>
            <a:prstGeom prst="rect">
              <a:avLst/>
            </a:prstGeom>
            <a:solidFill>
              <a:schemeClr val="accent6"/>
            </a:solidFill>
          </p:spPr>
          <p:txBody>
            <a:bodyPr wrap="square" rtlCol="0">
              <a:spAutoFit/>
            </a:bodyPr>
            <a:lstStyle/>
            <a:p>
              <a:pPr defTabSz="914309">
                <a:defRPr/>
              </a:pPr>
              <a:r>
                <a:rPr lang="en-US">
                  <a:solidFill>
                    <a:prstClr val="white"/>
                  </a:solidFill>
                  <a:latin typeface="Trebuchet MS" panose="020B0603020202020204"/>
                </a:rPr>
                <a:t>Pharma Partner X</a:t>
              </a:r>
            </a:p>
          </p:txBody>
        </p:sp>
      </p:grpSp>
      <p:cxnSp>
        <p:nvCxnSpPr>
          <p:cNvPr id="54" name="Straight Connector 53">
            <a:extLst>
              <a:ext uri="{FF2B5EF4-FFF2-40B4-BE49-F238E27FC236}">
                <a16:creationId xmlns:a16="http://schemas.microsoft.com/office/drawing/2014/main" id="{24CCF410-4060-5B4C-964A-8EA68410654E}"/>
              </a:ext>
            </a:extLst>
          </p:cNvPr>
          <p:cNvCxnSpPr>
            <a:cxnSpLocks/>
          </p:cNvCxnSpPr>
          <p:nvPr/>
        </p:nvCxnSpPr>
        <p:spPr>
          <a:xfrm flipH="1">
            <a:off x="7952035" y="1325347"/>
            <a:ext cx="447039" cy="155580"/>
          </a:xfrm>
          <a:prstGeom prst="line">
            <a:avLst/>
          </a:prstGeom>
          <a:ln w="38100">
            <a:solidFill>
              <a:srgbClr val="017398"/>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255B14-33C2-DA4C-80E9-C652D89391A9}"/>
              </a:ext>
            </a:extLst>
          </p:cNvPr>
          <p:cNvCxnSpPr/>
          <p:nvPr/>
        </p:nvCxnSpPr>
        <p:spPr>
          <a:xfrm flipH="1">
            <a:off x="8603802" y="1782487"/>
            <a:ext cx="252411" cy="184642"/>
          </a:xfrm>
          <a:prstGeom prst="line">
            <a:avLst/>
          </a:prstGeom>
          <a:ln>
            <a:solidFill>
              <a:srgbClr val="017398"/>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64848-767C-0240-96FB-22AEF5DFA7AB}"/>
              </a:ext>
            </a:extLst>
          </p:cNvPr>
          <p:cNvCxnSpPr>
            <a:cxnSpLocks/>
          </p:cNvCxnSpPr>
          <p:nvPr/>
        </p:nvCxnSpPr>
        <p:spPr>
          <a:xfrm flipH="1">
            <a:off x="8009816" y="2502380"/>
            <a:ext cx="408125" cy="0"/>
          </a:xfrm>
          <a:prstGeom prst="line">
            <a:avLst/>
          </a:prstGeom>
          <a:ln w="38100">
            <a:solidFill>
              <a:srgbClr val="017398"/>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EB381B-D7EC-3D44-8517-0466D122B136}"/>
              </a:ext>
            </a:extLst>
          </p:cNvPr>
          <p:cNvCxnSpPr>
            <a:cxnSpLocks/>
            <a:stCxn id="43" idx="1"/>
          </p:cNvCxnSpPr>
          <p:nvPr/>
        </p:nvCxnSpPr>
        <p:spPr>
          <a:xfrm flipH="1" flipV="1">
            <a:off x="7971107" y="3062752"/>
            <a:ext cx="427966" cy="184642"/>
          </a:xfrm>
          <a:prstGeom prst="line">
            <a:avLst/>
          </a:prstGeom>
          <a:ln w="38100">
            <a:solidFill>
              <a:srgbClr val="017398"/>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62A2992-7009-1B4D-96DB-37353AD320EC}"/>
              </a:ext>
            </a:extLst>
          </p:cNvPr>
          <p:cNvCxnSpPr>
            <a:cxnSpLocks/>
            <a:stCxn id="37" idx="1"/>
          </p:cNvCxnSpPr>
          <p:nvPr/>
        </p:nvCxnSpPr>
        <p:spPr>
          <a:xfrm flipH="1">
            <a:off x="8009588" y="1789787"/>
            <a:ext cx="389485" cy="32262"/>
          </a:xfrm>
          <a:prstGeom prst="line">
            <a:avLst/>
          </a:prstGeom>
          <a:ln w="38100">
            <a:solidFill>
              <a:srgbClr val="017398"/>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AC4BE8-DF2F-2843-BC16-2023365F070C}"/>
              </a:ext>
            </a:extLst>
          </p:cNvPr>
          <p:cNvSpPr txBox="1"/>
          <p:nvPr/>
        </p:nvSpPr>
        <p:spPr>
          <a:xfrm>
            <a:off x="263366" y="1419099"/>
            <a:ext cx="2213589" cy="3138912"/>
          </a:xfrm>
          <a:prstGeom prst="rect">
            <a:avLst/>
          </a:prstGeom>
          <a:noFill/>
        </p:spPr>
        <p:txBody>
          <a:bodyPr wrap="square" rtlCol="0">
            <a:spAutoFit/>
          </a:bodyPr>
          <a:lstStyle/>
          <a:p>
            <a:pPr defTabSz="914309">
              <a:defRPr/>
            </a:pPr>
            <a:r>
              <a:rPr lang="en-US" dirty="0">
                <a:solidFill>
                  <a:prstClr val="black"/>
                </a:solidFill>
                <a:latin typeface="Trebuchet MS" panose="020B0603020202020204"/>
              </a:rPr>
              <a:t>* </a:t>
            </a:r>
            <a:r>
              <a:rPr lang="en-US" dirty="0">
                <a:solidFill>
                  <a:prstClr val="black"/>
                </a:solidFill>
                <a:latin typeface="Calibri" panose="020F0502020204030204" pitchFamily="34" charset="0"/>
                <a:cs typeface="Calibri" panose="020F0502020204030204" pitchFamily="34" charset="0"/>
              </a:rPr>
              <a:t>As Trial Sponsor, GCAR assumes oversight for regulatory, legal, contractual, financial, safety, stats, data management, quality assurance, drug management and distribution for GBM AGILE</a:t>
            </a:r>
          </a:p>
        </p:txBody>
      </p:sp>
    </p:spTree>
    <p:extLst>
      <p:ext uri="{BB962C8B-B14F-4D97-AF65-F5344CB8AC3E}">
        <p14:creationId xmlns:p14="http://schemas.microsoft.com/office/powerpoint/2010/main" val="47463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BC6B5F-CE95-4448-93E8-744AC60E7209}"/>
              </a:ext>
            </a:extLst>
          </p:cNvPr>
          <p:cNvSpPr>
            <a:spLocks noGrp="1"/>
          </p:cNvSpPr>
          <p:nvPr>
            <p:ph type="ftr" sz="quarter" idx="11"/>
          </p:nvPr>
        </p:nvSpPr>
        <p:spPr/>
        <p:txBody>
          <a:bodyPr/>
          <a:lstStyle/>
          <a:p>
            <a:r>
              <a:rPr lang="en-US"/>
              <a:t>/// Presentation at UNC, Chapel Hill  /// March 24</a:t>
            </a:r>
          </a:p>
        </p:txBody>
      </p:sp>
      <p:sp>
        <p:nvSpPr>
          <p:cNvPr id="4" name="Slide Number Placeholder 3">
            <a:extLst>
              <a:ext uri="{FF2B5EF4-FFF2-40B4-BE49-F238E27FC236}">
                <a16:creationId xmlns:a16="http://schemas.microsoft.com/office/drawing/2014/main" id="{D4881A2C-8C61-4AE3-B112-CE018F1FC428}"/>
              </a:ext>
            </a:extLst>
          </p:cNvPr>
          <p:cNvSpPr>
            <a:spLocks noGrp="1"/>
          </p:cNvSpPr>
          <p:nvPr>
            <p:ph type="sldNum" sz="quarter" idx="12"/>
          </p:nvPr>
        </p:nvSpPr>
        <p:spPr/>
        <p:txBody>
          <a:bodyPr/>
          <a:lstStyle/>
          <a:p>
            <a:fld id="{EEAD9179-7A6B-4268-BEB2-F3B8EB06115B}" type="slidenum">
              <a:rPr lang="en-US" smtClean="0"/>
              <a:pPr/>
              <a:t>14</a:t>
            </a:fld>
            <a:endParaRPr lang="en-US"/>
          </a:p>
        </p:txBody>
      </p:sp>
      <p:sp>
        <p:nvSpPr>
          <p:cNvPr id="5" name="Subtitle 4">
            <a:extLst>
              <a:ext uri="{FF2B5EF4-FFF2-40B4-BE49-F238E27FC236}">
                <a16:creationId xmlns:a16="http://schemas.microsoft.com/office/drawing/2014/main" id="{34E56546-84EC-4F5B-865A-637D2E0AD6B8}"/>
              </a:ext>
            </a:extLst>
          </p:cNvPr>
          <p:cNvSpPr>
            <a:spLocks noGrp="1"/>
          </p:cNvSpPr>
          <p:nvPr>
            <p:ph type="subTitle" idx="1"/>
          </p:nvPr>
        </p:nvSpPr>
        <p:spPr>
          <a:xfrm>
            <a:off x="6835753" y="2017020"/>
            <a:ext cx="4500000" cy="720000"/>
          </a:xfrm>
        </p:spPr>
        <p:txBody>
          <a:bodyPr/>
          <a:lstStyle/>
          <a:p>
            <a:r>
              <a:rPr lang="en-US" sz="3200" dirty="0"/>
              <a:t>Working Groups  </a:t>
            </a:r>
          </a:p>
        </p:txBody>
      </p:sp>
    </p:spTree>
    <p:extLst>
      <p:ext uri="{BB962C8B-B14F-4D97-AF65-F5344CB8AC3E}">
        <p14:creationId xmlns:p14="http://schemas.microsoft.com/office/powerpoint/2010/main" val="12189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
            <a:extLst>
              <a:ext uri="{FF2B5EF4-FFF2-40B4-BE49-F238E27FC236}">
                <a16:creationId xmlns:a16="http://schemas.microsoft.com/office/drawing/2014/main" id="{02931533-491B-7138-AD29-288666E91B26}"/>
              </a:ext>
            </a:extLst>
          </p:cNvPr>
          <p:cNvSpPr>
            <a:spLocks noGrp="1"/>
          </p:cNvSpPr>
          <p:nvPr>
            <p:ph type="subTitle" idx="13"/>
          </p:nvPr>
        </p:nvSpPr>
        <p:spPr>
          <a:xfrm>
            <a:off x="974672" y="803724"/>
            <a:ext cx="10798461" cy="252000"/>
          </a:xfrm>
        </p:spPr>
        <p:txBody>
          <a:bodyPr/>
          <a:lstStyle/>
          <a:p>
            <a:r>
              <a:rPr lang="en-US" dirty="0"/>
              <a:t>Connect statisticians to collaborate and innovate</a:t>
            </a:r>
          </a:p>
        </p:txBody>
      </p:sp>
      <p:sp>
        <p:nvSpPr>
          <p:cNvPr id="15" name="Title 2">
            <a:extLst>
              <a:ext uri="{FF2B5EF4-FFF2-40B4-BE49-F238E27FC236}">
                <a16:creationId xmlns:a16="http://schemas.microsoft.com/office/drawing/2014/main" id="{1F9C3728-6C4A-038F-05AC-CFAC8173B6E7}"/>
              </a:ext>
            </a:extLst>
          </p:cNvPr>
          <p:cNvSpPr>
            <a:spLocks noGrp="1"/>
          </p:cNvSpPr>
          <p:nvPr>
            <p:ph type="title"/>
          </p:nvPr>
        </p:nvSpPr>
        <p:spPr>
          <a:xfrm>
            <a:off x="981821" y="-76580"/>
            <a:ext cx="10798460" cy="864000"/>
          </a:xfrm>
        </p:spPr>
        <p:txBody>
          <a:bodyPr/>
          <a:lstStyle/>
          <a:p>
            <a:r>
              <a:rPr lang="en-US" dirty="0"/>
              <a:t>Bayer Biostatistics Innovation Center (BIC)</a:t>
            </a:r>
          </a:p>
        </p:txBody>
      </p:sp>
      <p:sp>
        <p:nvSpPr>
          <p:cNvPr id="4" name="Footer Placeholder 3">
            <a:extLst>
              <a:ext uri="{FF2B5EF4-FFF2-40B4-BE49-F238E27FC236}">
                <a16:creationId xmlns:a16="http://schemas.microsoft.com/office/drawing/2014/main" id="{6B0291E0-ABBB-49EE-AA64-5493420F400B}"/>
              </a:ext>
            </a:extLst>
          </p:cNvPr>
          <p:cNvSpPr>
            <a:spLocks noGrp="1"/>
          </p:cNvSpPr>
          <p:nvPr>
            <p:ph type="ftr" sz="quarter" idx="11"/>
          </p:nvPr>
        </p:nvSpPr>
        <p:spPr>
          <a:xfrm>
            <a:off x="974672" y="6617933"/>
            <a:ext cx="8640000" cy="108000"/>
          </a:xfrm>
        </p:spPr>
        <p:txBody>
          <a:bodyPr anchor="t">
            <a:normAutofit/>
          </a:bodyPr>
          <a:lstStyle/>
          <a:p>
            <a:pPr>
              <a:spcAft>
                <a:spcPts val="600"/>
              </a:spcAft>
            </a:pPr>
            <a:r>
              <a:rPr lang="en-US"/>
              <a:t>/// Presentation at UNC, Chapel Hill  /// March 24</a:t>
            </a:r>
          </a:p>
        </p:txBody>
      </p:sp>
      <p:sp>
        <p:nvSpPr>
          <p:cNvPr id="17" name="Slide Number Placeholder 4">
            <a:extLst>
              <a:ext uri="{FF2B5EF4-FFF2-40B4-BE49-F238E27FC236}">
                <a16:creationId xmlns:a16="http://schemas.microsoft.com/office/drawing/2014/main" id="{8DE5AE6C-D273-B89B-C7A9-C3214EAD7FF5}"/>
              </a:ext>
            </a:extLst>
          </p:cNvPr>
          <p:cNvSpPr>
            <a:spLocks noGrp="1"/>
          </p:cNvSpPr>
          <p:nvPr>
            <p:ph type="sldNum" sz="quarter" idx="12"/>
          </p:nvPr>
        </p:nvSpPr>
        <p:spPr>
          <a:xfrm>
            <a:off x="195843" y="6617933"/>
            <a:ext cx="392326" cy="108000"/>
          </a:xfrm>
        </p:spPr>
        <p:txBody>
          <a:bodyPr/>
          <a:lstStyle/>
          <a:p>
            <a:pPr>
              <a:spcAft>
                <a:spcPts val="600"/>
              </a:spcAft>
            </a:pPr>
            <a:fld id="{EEAD9179-7A6B-4268-BEB2-F3B8EB06115B}" type="slidenum">
              <a:rPr lang="en-US" smtClean="0"/>
              <a:pPr>
                <a:spcAft>
                  <a:spcPts val="600"/>
                </a:spcAft>
              </a:pPr>
              <a:t>15</a:t>
            </a:fld>
            <a:endParaRPr lang="en-US"/>
          </a:p>
        </p:txBody>
      </p:sp>
      <p:sp>
        <p:nvSpPr>
          <p:cNvPr id="19" name="Content Placeholder 5">
            <a:extLst>
              <a:ext uri="{FF2B5EF4-FFF2-40B4-BE49-F238E27FC236}">
                <a16:creationId xmlns:a16="http://schemas.microsoft.com/office/drawing/2014/main" id="{98A1CE36-CCDD-C0CE-D9FF-C25033DEEB83}"/>
              </a:ext>
            </a:extLst>
          </p:cNvPr>
          <p:cNvSpPr>
            <a:spLocks noGrp="1"/>
          </p:cNvSpPr>
          <p:nvPr>
            <p:ph sz="quarter" idx="16"/>
          </p:nvPr>
        </p:nvSpPr>
        <p:spPr>
          <a:xfrm>
            <a:off x="974672" y="1296584"/>
            <a:ext cx="5539144" cy="4752001"/>
          </a:xfrm>
        </p:spPr>
        <p:txBody>
          <a:bodyPr/>
          <a:lstStyle/>
          <a:p>
            <a:pPr lvl="1">
              <a:spcBef>
                <a:spcPts val="0"/>
              </a:spcBef>
              <a:spcAft>
                <a:spcPts val="1800"/>
              </a:spcAft>
            </a:pPr>
            <a:r>
              <a:rPr lang="en-US" dirty="0"/>
              <a:t>Topics include:</a:t>
            </a:r>
          </a:p>
          <a:p>
            <a:pPr lvl="2">
              <a:spcBef>
                <a:spcPts val="0"/>
              </a:spcBef>
              <a:spcAft>
                <a:spcPts val="1800"/>
              </a:spcAft>
            </a:pPr>
            <a:r>
              <a:rPr lang="en-US" sz="1400" dirty="0"/>
              <a:t>Estimands</a:t>
            </a:r>
          </a:p>
          <a:p>
            <a:pPr lvl="2">
              <a:spcBef>
                <a:spcPts val="0"/>
              </a:spcBef>
              <a:spcAft>
                <a:spcPts val="1800"/>
              </a:spcAft>
            </a:pPr>
            <a:r>
              <a:rPr lang="en-US" sz="1400" dirty="0"/>
              <a:t>Methodology for trials in small populations</a:t>
            </a:r>
          </a:p>
          <a:p>
            <a:pPr lvl="2">
              <a:spcBef>
                <a:spcPts val="0"/>
              </a:spcBef>
              <a:spcAft>
                <a:spcPts val="1800"/>
              </a:spcAft>
            </a:pPr>
            <a:r>
              <a:rPr lang="en-US" sz="1400" dirty="0"/>
              <a:t>Data Insight Generation</a:t>
            </a:r>
          </a:p>
          <a:p>
            <a:pPr lvl="2">
              <a:spcBef>
                <a:spcPts val="0"/>
              </a:spcBef>
              <a:spcAft>
                <a:spcPts val="1800"/>
              </a:spcAft>
            </a:pPr>
            <a:r>
              <a:rPr lang="en-US" sz="1400" dirty="0"/>
              <a:t>Bayesian Statistics</a:t>
            </a:r>
          </a:p>
          <a:p>
            <a:pPr lvl="2">
              <a:spcBef>
                <a:spcPts val="0"/>
              </a:spcBef>
              <a:spcAft>
                <a:spcPts val="1800"/>
              </a:spcAft>
            </a:pPr>
            <a:r>
              <a:rPr lang="en-US" sz="1400" dirty="0"/>
              <a:t>Recurrent Events Analysis</a:t>
            </a:r>
          </a:p>
          <a:p>
            <a:pPr lvl="2">
              <a:spcBef>
                <a:spcPts val="0"/>
              </a:spcBef>
              <a:spcAft>
                <a:spcPts val="1800"/>
              </a:spcAft>
            </a:pPr>
            <a:r>
              <a:rPr lang="en-US" sz="1400" dirty="0"/>
              <a:t>Dose Finding</a:t>
            </a:r>
          </a:p>
          <a:p>
            <a:pPr lvl="2">
              <a:spcBef>
                <a:spcPts val="0"/>
              </a:spcBef>
              <a:spcAft>
                <a:spcPts val="1800"/>
              </a:spcAft>
            </a:pPr>
            <a:r>
              <a:rPr lang="en-US" sz="1400" dirty="0"/>
              <a:t>Basket Trial Designs</a:t>
            </a:r>
          </a:p>
          <a:p>
            <a:pPr lvl="2">
              <a:spcBef>
                <a:spcPts val="0"/>
              </a:spcBef>
              <a:spcAft>
                <a:spcPts val="1800"/>
              </a:spcAft>
            </a:pPr>
            <a:r>
              <a:rPr lang="en-US" sz="1400" dirty="0"/>
              <a:t>Subgroup Analysis</a:t>
            </a:r>
          </a:p>
          <a:p>
            <a:pPr lvl="2">
              <a:spcBef>
                <a:spcPts val="0"/>
              </a:spcBef>
              <a:spcAft>
                <a:spcPts val="1800"/>
              </a:spcAft>
            </a:pPr>
            <a:r>
              <a:rPr lang="en-US" sz="1400" dirty="0"/>
              <a:t>Benefit-risk Analysis</a:t>
            </a:r>
          </a:p>
          <a:p>
            <a:pPr lvl="2">
              <a:spcBef>
                <a:spcPts val="0"/>
              </a:spcBef>
              <a:spcAft>
                <a:spcPts val="1800"/>
              </a:spcAft>
            </a:pPr>
            <a:r>
              <a:rPr lang="en-US" sz="1400" dirty="0"/>
              <a:t>Data Mining</a:t>
            </a:r>
          </a:p>
          <a:p>
            <a:pPr lvl="2">
              <a:spcBef>
                <a:spcPts val="0"/>
              </a:spcBef>
              <a:spcAft>
                <a:spcPts val="1800"/>
              </a:spcAft>
            </a:pPr>
            <a:endParaRPr lang="en-US" dirty="0"/>
          </a:p>
          <a:p>
            <a:pPr lvl="2">
              <a:spcBef>
                <a:spcPts val="0"/>
              </a:spcBef>
              <a:spcAft>
                <a:spcPts val="1800"/>
              </a:spcAft>
            </a:pPr>
            <a:endParaRPr lang="en-US" dirty="0"/>
          </a:p>
          <a:p>
            <a:endParaRPr lang="en-US" dirty="0"/>
          </a:p>
        </p:txBody>
      </p:sp>
      <p:pic>
        <p:nvPicPr>
          <p:cNvPr id="8" name="Picture 7">
            <a:extLst>
              <a:ext uri="{FF2B5EF4-FFF2-40B4-BE49-F238E27FC236}">
                <a16:creationId xmlns:a16="http://schemas.microsoft.com/office/drawing/2014/main" id="{A9620B89-BB17-4A8F-A184-54710559DE23}"/>
              </a:ext>
            </a:extLst>
          </p:cNvPr>
          <p:cNvPicPr>
            <a:picLocks noChangeAspect="1"/>
          </p:cNvPicPr>
          <p:nvPr/>
        </p:nvPicPr>
        <p:blipFill>
          <a:blip r:embed="rId2"/>
          <a:stretch>
            <a:fillRect/>
          </a:stretch>
        </p:blipFill>
        <p:spPr>
          <a:xfrm>
            <a:off x="6678201" y="1376093"/>
            <a:ext cx="5102079" cy="4284693"/>
          </a:xfrm>
          <a:prstGeom prst="rect">
            <a:avLst/>
          </a:prstGeom>
          <a:noFill/>
        </p:spPr>
      </p:pic>
      <p:sp>
        <p:nvSpPr>
          <p:cNvPr id="5" name="Slide Number Placeholder 4" hidden="1">
            <a:extLst>
              <a:ext uri="{FF2B5EF4-FFF2-40B4-BE49-F238E27FC236}">
                <a16:creationId xmlns:a16="http://schemas.microsoft.com/office/drawing/2014/main" id="{72F8C3E9-AEFE-49EE-9634-63CD5D49168E}"/>
              </a:ext>
            </a:extLst>
          </p:cNvPr>
          <p:cNvSpPr>
            <a:spLocks noGrp="1"/>
          </p:cNvSpPr>
          <p:nvPr>
            <p:ph type="sldNum" sz="quarter" idx="12"/>
          </p:nvPr>
        </p:nvSpPr>
        <p:spPr/>
        <p:txBody>
          <a:bodyPr/>
          <a:lstStyle/>
          <a:p>
            <a:pPr>
              <a:spcAft>
                <a:spcPts val="600"/>
              </a:spcAft>
            </a:pPr>
            <a:fld id="{EEAD9179-7A6B-4268-BEB2-F3B8EB06115B}" type="slidenum">
              <a:rPr lang="en-US" smtClean="0"/>
              <a:pPr>
                <a:spcAft>
                  <a:spcPts val="600"/>
                </a:spcAft>
              </a:pPr>
              <a:t>15</a:t>
            </a:fld>
            <a:endParaRPr lang="en-US"/>
          </a:p>
        </p:txBody>
      </p:sp>
    </p:spTree>
    <p:extLst>
      <p:ext uri="{BB962C8B-B14F-4D97-AF65-F5344CB8AC3E}">
        <p14:creationId xmlns:p14="http://schemas.microsoft.com/office/powerpoint/2010/main" val="248369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
            <a:extLst>
              <a:ext uri="{FF2B5EF4-FFF2-40B4-BE49-F238E27FC236}">
                <a16:creationId xmlns:a16="http://schemas.microsoft.com/office/drawing/2014/main" id="{2FAAF9F3-316D-1D20-4220-4991A7903955}"/>
              </a:ext>
            </a:extLst>
          </p:cNvPr>
          <p:cNvSpPr>
            <a:spLocks noGrp="1"/>
          </p:cNvSpPr>
          <p:nvPr>
            <p:ph type="subTitle" idx="13"/>
          </p:nvPr>
        </p:nvSpPr>
        <p:spPr>
          <a:xfrm>
            <a:off x="981820" y="1138299"/>
            <a:ext cx="10798461" cy="252000"/>
          </a:xfrm>
        </p:spPr>
        <p:txBody>
          <a:bodyPr/>
          <a:lstStyle/>
          <a:p>
            <a:r>
              <a:rPr lang="en-US" dirty="0"/>
              <a:t>Trade group representing pharmaceutical research and biopharmaceutical companies in the US</a:t>
            </a:r>
          </a:p>
        </p:txBody>
      </p:sp>
      <p:sp>
        <p:nvSpPr>
          <p:cNvPr id="3" name="Title 2">
            <a:extLst>
              <a:ext uri="{FF2B5EF4-FFF2-40B4-BE49-F238E27FC236}">
                <a16:creationId xmlns:a16="http://schemas.microsoft.com/office/drawing/2014/main" id="{A5E66C2C-8C73-4360-AC16-D18A79E62F44}"/>
              </a:ext>
            </a:extLst>
          </p:cNvPr>
          <p:cNvSpPr>
            <a:spLocks noGrp="1"/>
          </p:cNvSpPr>
          <p:nvPr>
            <p:ph type="title"/>
          </p:nvPr>
        </p:nvSpPr>
        <p:spPr>
          <a:xfrm>
            <a:off x="981821" y="181938"/>
            <a:ext cx="10798460" cy="864000"/>
          </a:xfrm>
        </p:spPr>
        <p:txBody>
          <a:bodyPr anchor="b">
            <a:normAutofit/>
          </a:bodyPr>
          <a:lstStyle/>
          <a:p>
            <a:r>
              <a:rPr lang="en-US" dirty="0"/>
              <a:t>PhRMA (Pharmaceutical Research and Manufacturers of America)</a:t>
            </a:r>
          </a:p>
        </p:txBody>
      </p:sp>
      <p:sp>
        <p:nvSpPr>
          <p:cNvPr id="4" name="Footer Placeholder 3">
            <a:extLst>
              <a:ext uri="{FF2B5EF4-FFF2-40B4-BE49-F238E27FC236}">
                <a16:creationId xmlns:a16="http://schemas.microsoft.com/office/drawing/2014/main" id="{4BEA9648-2BC6-4188-8017-DD9DB6AF8829}"/>
              </a:ext>
            </a:extLst>
          </p:cNvPr>
          <p:cNvSpPr>
            <a:spLocks noGrp="1"/>
          </p:cNvSpPr>
          <p:nvPr>
            <p:ph type="ftr" sz="quarter" idx="11"/>
          </p:nvPr>
        </p:nvSpPr>
        <p:spPr>
          <a:xfrm>
            <a:off x="974672" y="6617933"/>
            <a:ext cx="8640000" cy="108000"/>
          </a:xfrm>
        </p:spPr>
        <p:txBody>
          <a:bodyPr anchor="t">
            <a:normAutofit/>
          </a:bodyPr>
          <a:lstStyle/>
          <a:p>
            <a:pPr>
              <a:spcAft>
                <a:spcPts val="600"/>
              </a:spcAft>
            </a:pPr>
            <a:r>
              <a:rPr lang="en-US"/>
              <a:t>/// Presentation at UNC, Chapel Hill  /// March 24</a:t>
            </a:r>
          </a:p>
        </p:txBody>
      </p:sp>
      <p:sp>
        <p:nvSpPr>
          <p:cNvPr id="5" name="Slide Number Placeholder 4">
            <a:extLst>
              <a:ext uri="{FF2B5EF4-FFF2-40B4-BE49-F238E27FC236}">
                <a16:creationId xmlns:a16="http://schemas.microsoft.com/office/drawing/2014/main" id="{26815916-7EAA-4A14-84ED-E6E405E1E99C}"/>
              </a:ext>
            </a:extLst>
          </p:cNvPr>
          <p:cNvSpPr>
            <a:spLocks noGrp="1"/>
          </p:cNvSpPr>
          <p:nvPr>
            <p:ph type="sldNum" sz="quarter" idx="12"/>
          </p:nvPr>
        </p:nvSpPr>
        <p:spPr>
          <a:xfrm>
            <a:off x="195843" y="6617933"/>
            <a:ext cx="392326" cy="108000"/>
          </a:xfrm>
        </p:spPr>
        <p:txBody>
          <a:bodyPr anchor="t">
            <a:normAutofit/>
          </a:bodyPr>
          <a:lstStyle/>
          <a:p>
            <a:pPr>
              <a:spcAft>
                <a:spcPts val="600"/>
              </a:spcAft>
            </a:pPr>
            <a:fld id="{EEAD9179-7A6B-4268-BEB2-F3B8EB06115B}" type="slidenum">
              <a:rPr lang="en-US" smtClean="0"/>
              <a:pPr>
                <a:spcAft>
                  <a:spcPts val="600"/>
                </a:spcAft>
              </a:pPr>
              <a:t>16</a:t>
            </a:fld>
            <a:endParaRPr lang="en-US"/>
          </a:p>
        </p:txBody>
      </p:sp>
      <p:pic>
        <p:nvPicPr>
          <p:cNvPr id="8" name="Picture 7">
            <a:extLst>
              <a:ext uri="{FF2B5EF4-FFF2-40B4-BE49-F238E27FC236}">
                <a16:creationId xmlns:a16="http://schemas.microsoft.com/office/drawing/2014/main" id="{761F4551-25B4-45F1-AD77-D7919B2CCA1E}"/>
              </a:ext>
            </a:extLst>
          </p:cNvPr>
          <p:cNvPicPr>
            <a:picLocks noChangeAspect="1"/>
          </p:cNvPicPr>
          <p:nvPr/>
        </p:nvPicPr>
        <p:blipFill>
          <a:blip r:embed="rId2"/>
          <a:stretch>
            <a:fillRect/>
          </a:stretch>
        </p:blipFill>
        <p:spPr>
          <a:xfrm>
            <a:off x="6533409" y="1715461"/>
            <a:ext cx="5461161" cy="4537996"/>
          </a:xfrm>
          <a:prstGeom prst="rect">
            <a:avLst/>
          </a:prstGeom>
          <a:noFill/>
        </p:spPr>
      </p:pic>
      <p:pic>
        <p:nvPicPr>
          <p:cNvPr id="10" name="Picture 9">
            <a:extLst>
              <a:ext uri="{FF2B5EF4-FFF2-40B4-BE49-F238E27FC236}">
                <a16:creationId xmlns:a16="http://schemas.microsoft.com/office/drawing/2014/main" id="{718907B2-56B7-4310-A758-2CD484C3A8DE}"/>
              </a:ext>
            </a:extLst>
          </p:cNvPr>
          <p:cNvPicPr>
            <a:picLocks noChangeAspect="1"/>
          </p:cNvPicPr>
          <p:nvPr/>
        </p:nvPicPr>
        <p:blipFill>
          <a:blip r:embed="rId3"/>
          <a:stretch>
            <a:fillRect/>
          </a:stretch>
        </p:blipFill>
        <p:spPr>
          <a:xfrm>
            <a:off x="257277" y="1717751"/>
            <a:ext cx="6123773" cy="4537996"/>
          </a:xfrm>
          <a:prstGeom prst="rect">
            <a:avLst/>
          </a:prstGeom>
        </p:spPr>
      </p:pic>
    </p:spTree>
    <p:extLst>
      <p:ext uri="{BB962C8B-B14F-4D97-AF65-F5344CB8AC3E}">
        <p14:creationId xmlns:p14="http://schemas.microsoft.com/office/powerpoint/2010/main" val="3013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87D753B-B322-4C1C-BBB6-6699A9E0DFBB}"/>
              </a:ext>
            </a:extLst>
          </p:cNvPr>
          <p:cNvSpPr>
            <a:spLocks noGrp="1"/>
          </p:cNvSpPr>
          <p:nvPr>
            <p:ph type="subTitle" idx="13"/>
          </p:nvPr>
        </p:nvSpPr>
        <p:spPr>
          <a:xfrm>
            <a:off x="981821" y="1138299"/>
            <a:ext cx="10798460" cy="864000"/>
          </a:xfrm>
        </p:spPr>
        <p:txBody>
          <a:bodyPr/>
          <a:lstStyle/>
          <a:p>
            <a:r>
              <a:rPr lang="en-US" dirty="0">
                <a:solidFill>
                  <a:srgbClr val="555759"/>
                </a:solidFill>
                <a:latin typeface="Poppins" panose="00000500000000000000" pitchFamily="2" charset="0"/>
              </a:rPr>
              <a:t>A</a:t>
            </a:r>
            <a:r>
              <a:rPr lang="en-US" b="0" i="0" dirty="0">
                <a:solidFill>
                  <a:srgbClr val="555759"/>
                </a:solidFill>
                <a:effectLst/>
                <a:latin typeface="Poppins" panose="00000500000000000000" pitchFamily="2" charset="0"/>
              </a:rPr>
              <a:t>dvocacy association representing member companies, state biotechnology groups, academic and research institutions, and related organizations across the United States and in 30+ countries</a:t>
            </a:r>
            <a:endParaRPr lang="en-US" dirty="0"/>
          </a:p>
        </p:txBody>
      </p:sp>
      <p:sp>
        <p:nvSpPr>
          <p:cNvPr id="3" name="Title 2">
            <a:extLst>
              <a:ext uri="{FF2B5EF4-FFF2-40B4-BE49-F238E27FC236}">
                <a16:creationId xmlns:a16="http://schemas.microsoft.com/office/drawing/2014/main" id="{E196C815-C84C-4EB1-AB6F-0E14C6B12AE3}"/>
              </a:ext>
            </a:extLst>
          </p:cNvPr>
          <p:cNvSpPr>
            <a:spLocks noGrp="1"/>
          </p:cNvSpPr>
          <p:nvPr>
            <p:ph type="title"/>
          </p:nvPr>
        </p:nvSpPr>
        <p:spPr/>
        <p:txBody>
          <a:bodyPr/>
          <a:lstStyle/>
          <a:p>
            <a:r>
              <a:rPr lang="en-US" dirty="0"/>
              <a:t>BIO (Biotechnology Innovation Organization)</a:t>
            </a:r>
          </a:p>
        </p:txBody>
      </p:sp>
      <p:sp>
        <p:nvSpPr>
          <p:cNvPr id="4" name="Footer Placeholder 3">
            <a:extLst>
              <a:ext uri="{FF2B5EF4-FFF2-40B4-BE49-F238E27FC236}">
                <a16:creationId xmlns:a16="http://schemas.microsoft.com/office/drawing/2014/main" id="{FD3B8958-A4DC-42CC-817A-4C1B35E41132}"/>
              </a:ext>
            </a:extLst>
          </p:cNvPr>
          <p:cNvSpPr>
            <a:spLocks noGrp="1"/>
          </p:cNvSpPr>
          <p:nvPr>
            <p:ph type="ftr" sz="quarter" idx="11"/>
          </p:nvPr>
        </p:nvSpPr>
        <p:spPr/>
        <p:txBody>
          <a:bodyPr/>
          <a:lstStyle/>
          <a:p>
            <a:r>
              <a:rPr lang="en-US"/>
              <a:t>/// Presentation at UNC, Chapel Hill  /// March 24</a:t>
            </a:r>
            <a:endParaRPr lang="en-US" dirty="0"/>
          </a:p>
        </p:txBody>
      </p:sp>
      <p:sp>
        <p:nvSpPr>
          <p:cNvPr id="5" name="Slide Number Placeholder 4">
            <a:extLst>
              <a:ext uri="{FF2B5EF4-FFF2-40B4-BE49-F238E27FC236}">
                <a16:creationId xmlns:a16="http://schemas.microsoft.com/office/drawing/2014/main" id="{AB282C65-10FF-433B-97B4-D6CAE384CA7D}"/>
              </a:ext>
            </a:extLst>
          </p:cNvPr>
          <p:cNvSpPr>
            <a:spLocks noGrp="1"/>
          </p:cNvSpPr>
          <p:nvPr>
            <p:ph type="sldNum" sz="quarter" idx="12"/>
          </p:nvPr>
        </p:nvSpPr>
        <p:spPr/>
        <p:txBody>
          <a:bodyPr/>
          <a:lstStyle/>
          <a:p>
            <a:fld id="{EEAD9179-7A6B-4268-BEB2-F3B8EB06115B}" type="slidenum">
              <a:rPr lang="en-US" smtClean="0"/>
              <a:t>17</a:t>
            </a:fld>
            <a:endParaRPr lang="en-US" dirty="0"/>
          </a:p>
        </p:txBody>
      </p:sp>
      <p:pic>
        <p:nvPicPr>
          <p:cNvPr id="8" name="Picture 7">
            <a:extLst>
              <a:ext uri="{FF2B5EF4-FFF2-40B4-BE49-F238E27FC236}">
                <a16:creationId xmlns:a16="http://schemas.microsoft.com/office/drawing/2014/main" id="{5D5A4487-D56A-430E-A86D-3B737624740C}"/>
              </a:ext>
            </a:extLst>
          </p:cNvPr>
          <p:cNvPicPr>
            <a:picLocks noChangeAspect="1"/>
          </p:cNvPicPr>
          <p:nvPr/>
        </p:nvPicPr>
        <p:blipFill>
          <a:blip r:embed="rId2"/>
          <a:stretch>
            <a:fillRect/>
          </a:stretch>
        </p:blipFill>
        <p:spPr>
          <a:xfrm>
            <a:off x="2661005" y="2002299"/>
            <a:ext cx="8753583" cy="4669634"/>
          </a:xfrm>
          <a:prstGeom prst="rect">
            <a:avLst/>
          </a:prstGeom>
        </p:spPr>
      </p:pic>
    </p:spTree>
    <p:extLst>
      <p:ext uri="{BB962C8B-B14F-4D97-AF65-F5344CB8AC3E}">
        <p14:creationId xmlns:p14="http://schemas.microsoft.com/office/powerpoint/2010/main" val="3163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E98851-D854-44A9-8071-3C71DC540C5F}"/>
              </a:ext>
            </a:extLst>
          </p:cNvPr>
          <p:cNvSpPr>
            <a:spLocks noGrp="1"/>
          </p:cNvSpPr>
          <p:nvPr>
            <p:ph type="title"/>
          </p:nvPr>
        </p:nvSpPr>
        <p:spPr>
          <a:xfrm>
            <a:off x="981821" y="181938"/>
            <a:ext cx="10798460" cy="598898"/>
          </a:xfrm>
        </p:spPr>
        <p:txBody>
          <a:bodyPr/>
          <a:lstStyle/>
          <a:p>
            <a:r>
              <a:rPr lang="en-US" dirty="0"/>
              <a:t>Professional Societies and Working Groups in US</a:t>
            </a:r>
          </a:p>
        </p:txBody>
      </p:sp>
      <p:sp>
        <p:nvSpPr>
          <p:cNvPr id="4" name="Footer Placeholder 3">
            <a:extLst>
              <a:ext uri="{FF2B5EF4-FFF2-40B4-BE49-F238E27FC236}">
                <a16:creationId xmlns:a16="http://schemas.microsoft.com/office/drawing/2014/main" id="{7AFFA393-F122-4CBB-AD21-472360624C25}"/>
              </a:ext>
            </a:extLst>
          </p:cNvPr>
          <p:cNvSpPr>
            <a:spLocks noGrp="1"/>
          </p:cNvSpPr>
          <p:nvPr>
            <p:ph type="ftr" sz="quarter" idx="11"/>
          </p:nvPr>
        </p:nvSpPr>
        <p:spPr/>
        <p:txBody>
          <a:bodyPr/>
          <a:lstStyle/>
          <a:p>
            <a:r>
              <a:rPr lang="en-US"/>
              <a:t>/// Presentation at UNC, Chapel Hill  /// March 24</a:t>
            </a:r>
            <a:endParaRPr lang="en-US" dirty="0"/>
          </a:p>
        </p:txBody>
      </p:sp>
      <p:sp>
        <p:nvSpPr>
          <p:cNvPr id="5" name="Slide Number Placeholder 4">
            <a:extLst>
              <a:ext uri="{FF2B5EF4-FFF2-40B4-BE49-F238E27FC236}">
                <a16:creationId xmlns:a16="http://schemas.microsoft.com/office/drawing/2014/main" id="{4599E136-60AA-49F4-8B4D-53CD18935416}"/>
              </a:ext>
            </a:extLst>
          </p:cNvPr>
          <p:cNvSpPr>
            <a:spLocks noGrp="1"/>
          </p:cNvSpPr>
          <p:nvPr>
            <p:ph type="sldNum" sz="quarter" idx="12"/>
          </p:nvPr>
        </p:nvSpPr>
        <p:spPr/>
        <p:txBody>
          <a:bodyPr/>
          <a:lstStyle/>
          <a:p>
            <a:fld id="{EEAD9179-7A6B-4268-BEB2-F3B8EB06115B}" type="slidenum">
              <a:rPr lang="en-US" smtClean="0"/>
              <a:t>18</a:t>
            </a:fld>
            <a:endParaRPr lang="en-US" dirty="0"/>
          </a:p>
        </p:txBody>
      </p:sp>
      <p:sp>
        <p:nvSpPr>
          <p:cNvPr id="6" name="Text Placeholder 5">
            <a:extLst>
              <a:ext uri="{FF2B5EF4-FFF2-40B4-BE49-F238E27FC236}">
                <a16:creationId xmlns:a16="http://schemas.microsoft.com/office/drawing/2014/main" id="{64BDC346-AC46-4CC3-81EA-88BF8196B578}"/>
              </a:ext>
            </a:extLst>
          </p:cNvPr>
          <p:cNvSpPr>
            <a:spLocks noGrp="1"/>
          </p:cNvSpPr>
          <p:nvPr>
            <p:ph type="body" sz="quarter" idx="14"/>
          </p:nvPr>
        </p:nvSpPr>
        <p:spPr>
          <a:xfrm>
            <a:off x="837983" y="1109608"/>
            <a:ext cx="10800000" cy="5322013"/>
          </a:xfrm>
        </p:spPr>
        <p:txBody>
          <a:bodyPr/>
          <a:lstStyle/>
          <a:p>
            <a:pPr lvl="1">
              <a:spcBef>
                <a:spcPts val="0"/>
              </a:spcBef>
              <a:spcAft>
                <a:spcPts val="1800"/>
              </a:spcAft>
            </a:pPr>
            <a:r>
              <a:rPr lang="en-US" dirty="0"/>
              <a:t>American Statistical Association (ASA), </a:t>
            </a:r>
            <a:r>
              <a:rPr lang="en-US" dirty="0">
                <a:hlinkClick r:id="rId2"/>
              </a:rPr>
              <a:t>https://www.amstat.org/</a:t>
            </a:r>
            <a:r>
              <a:rPr lang="en-US" dirty="0"/>
              <a:t> :</a:t>
            </a:r>
          </a:p>
          <a:p>
            <a:pPr lvl="2">
              <a:spcBef>
                <a:spcPts val="0"/>
              </a:spcBef>
              <a:spcAft>
                <a:spcPts val="1800"/>
              </a:spcAft>
            </a:pPr>
            <a:r>
              <a:rPr lang="en-US" dirty="0"/>
              <a:t>ASA Biopharmaceutical Section (</a:t>
            </a:r>
            <a:r>
              <a:rPr lang="en-US" dirty="0">
                <a:hlinkClick r:id="rId3"/>
              </a:rPr>
              <a:t>https://community.amstat.org/biop/home</a:t>
            </a:r>
            <a:r>
              <a:rPr lang="en-US" dirty="0"/>
              <a:t>)</a:t>
            </a:r>
          </a:p>
          <a:p>
            <a:pPr lvl="3">
              <a:spcBef>
                <a:spcPts val="0"/>
              </a:spcBef>
              <a:spcAft>
                <a:spcPts val="1800"/>
              </a:spcAft>
            </a:pPr>
            <a:r>
              <a:rPr lang="en-US" dirty="0"/>
              <a:t>Working groups: Alzheimer’s Disease, Software, RWE, Safety, Oncology Statistical Methods, Estimands, Pediatric Drug Development, Nonclinical Biostatistics</a:t>
            </a:r>
          </a:p>
          <a:p>
            <a:pPr lvl="2">
              <a:spcBef>
                <a:spcPts val="0"/>
              </a:spcBef>
              <a:spcAft>
                <a:spcPts val="1800"/>
              </a:spcAft>
            </a:pPr>
            <a:r>
              <a:rPr lang="en-US" dirty="0"/>
              <a:t>ASA Chapters, ASA Committees, annual ASA NJ/Bayer workshop</a:t>
            </a:r>
            <a:endParaRPr lang="en-US" sz="1400" dirty="0"/>
          </a:p>
          <a:p>
            <a:pPr lvl="1">
              <a:spcBef>
                <a:spcPts val="0"/>
              </a:spcBef>
              <a:spcAft>
                <a:spcPts val="1800"/>
              </a:spcAft>
            </a:pPr>
            <a:r>
              <a:rPr lang="en-US" dirty="0"/>
              <a:t>International Biometric Society (IBS), </a:t>
            </a:r>
            <a:r>
              <a:rPr lang="en-US" dirty="0">
                <a:hlinkClick r:id="rId4"/>
              </a:rPr>
              <a:t>https://www.biometricsociety.org/home</a:t>
            </a:r>
            <a:r>
              <a:rPr lang="en-US" dirty="0"/>
              <a:t>: </a:t>
            </a:r>
          </a:p>
          <a:p>
            <a:pPr lvl="2">
              <a:spcBef>
                <a:spcPts val="0"/>
              </a:spcBef>
              <a:spcAft>
                <a:spcPts val="1800"/>
              </a:spcAft>
            </a:pPr>
            <a:r>
              <a:rPr lang="en-US" dirty="0"/>
              <a:t>ENAR (Eastern North American Region), </a:t>
            </a:r>
            <a:r>
              <a:rPr lang="en-US" dirty="0">
                <a:hlinkClick r:id="rId5"/>
              </a:rPr>
              <a:t>https://www.enar.org/</a:t>
            </a:r>
            <a:endParaRPr lang="en-US" dirty="0"/>
          </a:p>
          <a:p>
            <a:pPr lvl="2">
              <a:spcBef>
                <a:spcPts val="0"/>
              </a:spcBef>
              <a:spcAft>
                <a:spcPts val="1800"/>
              </a:spcAft>
            </a:pPr>
            <a:r>
              <a:rPr lang="en-US" dirty="0"/>
              <a:t> WNAR (Western North American Region), </a:t>
            </a:r>
            <a:r>
              <a:rPr lang="en-US" dirty="0">
                <a:hlinkClick r:id="rId6"/>
              </a:rPr>
              <a:t>https://wnarofibs.wildapricot.org/</a:t>
            </a:r>
            <a:endParaRPr lang="en-US" dirty="0"/>
          </a:p>
          <a:p>
            <a:pPr lvl="1">
              <a:spcBef>
                <a:spcPts val="0"/>
              </a:spcBef>
              <a:spcAft>
                <a:spcPts val="1800"/>
              </a:spcAft>
            </a:pPr>
            <a:r>
              <a:rPr lang="en-US" dirty="0"/>
              <a:t>Drug Information Association (DIA), </a:t>
            </a:r>
            <a:r>
              <a:rPr lang="en-US" dirty="0">
                <a:hlinkClick r:id="rId7"/>
              </a:rPr>
              <a:t>https://www.diaglobal.org/</a:t>
            </a:r>
            <a:endParaRPr lang="en-US" dirty="0"/>
          </a:p>
          <a:p>
            <a:pPr lvl="1">
              <a:spcBef>
                <a:spcPts val="0"/>
              </a:spcBef>
              <a:spcAft>
                <a:spcPts val="1800"/>
              </a:spcAft>
            </a:pPr>
            <a:r>
              <a:rPr lang="en-US" dirty="0"/>
              <a:t>Clinical Trials Society (SCT), </a:t>
            </a:r>
            <a:r>
              <a:rPr lang="en-US" dirty="0">
                <a:hlinkClick r:id="rId8"/>
              </a:rPr>
              <a:t>https://www.sctweb.org/</a:t>
            </a:r>
            <a:endParaRPr lang="en-US" dirty="0"/>
          </a:p>
          <a:p>
            <a:pPr lvl="1">
              <a:spcBef>
                <a:spcPts val="0"/>
              </a:spcBef>
              <a:spcAft>
                <a:spcPts val="1800"/>
              </a:spcAft>
            </a:pPr>
            <a:r>
              <a:rPr lang="en-US" dirty="0"/>
              <a:t>American Society of Clinical Oncology (ASCO), </a:t>
            </a:r>
            <a:r>
              <a:rPr lang="en-US" dirty="0">
                <a:hlinkClick r:id="rId9"/>
              </a:rPr>
              <a:t>https://www.asco.org</a:t>
            </a:r>
            <a:endParaRPr lang="en-US" dirty="0"/>
          </a:p>
          <a:p>
            <a:pPr lvl="1">
              <a:spcBef>
                <a:spcPts val="0"/>
              </a:spcBef>
              <a:spcAft>
                <a:spcPts val="1800"/>
              </a:spcAft>
            </a:pPr>
            <a:endParaRPr lang="en-US" dirty="0"/>
          </a:p>
          <a:p>
            <a:pPr lvl="2">
              <a:spcBef>
                <a:spcPts val="0"/>
              </a:spcBef>
              <a:spcAft>
                <a:spcPts val="1800"/>
              </a:spcAft>
            </a:pPr>
            <a:endParaRPr lang="en-US" dirty="0"/>
          </a:p>
          <a:p>
            <a:endParaRPr lang="en-US" dirty="0"/>
          </a:p>
        </p:txBody>
      </p:sp>
    </p:spTree>
    <p:extLst>
      <p:ext uri="{BB962C8B-B14F-4D97-AF65-F5344CB8AC3E}">
        <p14:creationId xmlns:p14="http://schemas.microsoft.com/office/powerpoint/2010/main" val="30433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BC6B5F-CE95-4448-93E8-744AC60E7209}"/>
              </a:ext>
            </a:extLst>
          </p:cNvPr>
          <p:cNvSpPr>
            <a:spLocks noGrp="1"/>
          </p:cNvSpPr>
          <p:nvPr>
            <p:ph type="ftr" sz="quarter" idx="11"/>
          </p:nvPr>
        </p:nvSpPr>
        <p:spPr/>
        <p:txBody>
          <a:bodyPr/>
          <a:lstStyle/>
          <a:p>
            <a:r>
              <a:rPr lang="en-US"/>
              <a:t>/// Presentation at UNC, Chapel Hill  /// March 24</a:t>
            </a:r>
          </a:p>
        </p:txBody>
      </p:sp>
      <p:sp>
        <p:nvSpPr>
          <p:cNvPr id="4" name="Slide Number Placeholder 3">
            <a:extLst>
              <a:ext uri="{FF2B5EF4-FFF2-40B4-BE49-F238E27FC236}">
                <a16:creationId xmlns:a16="http://schemas.microsoft.com/office/drawing/2014/main" id="{D4881A2C-8C61-4AE3-B112-CE018F1FC428}"/>
              </a:ext>
            </a:extLst>
          </p:cNvPr>
          <p:cNvSpPr>
            <a:spLocks noGrp="1"/>
          </p:cNvSpPr>
          <p:nvPr>
            <p:ph type="sldNum" sz="quarter" idx="12"/>
          </p:nvPr>
        </p:nvSpPr>
        <p:spPr/>
        <p:txBody>
          <a:bodyPr/>
          <a:lstStyle/>
          <a:p>
            <a:fld id="{EEAD9179-7A6B-4268-BEB2-F3B8EB06115B}" type="slidenum">
              <a:rPr lang="en-US" smtClean="0"/>
              <a:pPr/>
              <a:t>19</a:t>
            </a:fld>
            <a:endParaRPr lang="en-US"/>
          </a:p>
        </p:txBody>
      </p:sp>
      <p:sp>
        <p:nvSpPr>
          <p:cNvPr id="5" name="Subtitle 4">
            <a:extLst>
              <a:ext uri="{FF2B5EF4-FFF2-40B4-BE49-F238E27FC236}">
                <a16:creationId xmlns:a16="http://schemas.microsoft.com/office/drawing/2014/main" id="{34E56546-84EC-4F5B-865A-637D2E0AD6B8}"/>
              </a:ext>
            </a:extLst>
          </p:cNvPr>
          <p:cNvSpPr>
            <a:spLocks noGrp="1"/>
          </p:cNvSpPr>
          <p:nvPr>
            <p:ph type="subTitle" idx="1"/>
          </p:nvPr>
        </p:nvSpPr>
        <p:spPr>
          <a:xfrm>
            <a:off x="5219273" y="2212229"/>
            <a:ext cx="6599366" cy="720000"/>
          </a:xfrm>
        </p:spPr>
        <p:txBody>
          <a:bodyPr/>
          <a:lstStyle/>
          <a:p>
            <a:r>
              <a:rPr lang="en-US" sz="3200" dirty="0"/>
              <a:t>Summer Internship Program </a:t>
            </a:r>
          </a:p>
        </p:txBody>
      </p:sp>
    </p:spTree>
    <p:extLst>
      <p:ext uri="{BB962C8B-B14F-4D97-AF65-F5344CB8AC3E}">
        <p14:creationId xmlns:p14="http://schemas.microsoft.com/office/powerpoint/2010/main" val="246636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0125F-0F62-410E-B929-4C17A5C16D7A}"/>
              </a:ext>
            </a:extLst>
          </p:cNvPr>
          <p:cNvSpPr>
            <a:spLocks noGrp="1"/>
          </p:cNvSpPr>
          <p:nvPr>
            <p:ph type="title"/>
          </p:nvPr>
        </p:nvSpPr>
        <p:spPr/>
        <p:txBody>
          <a:bodyPr/>
          <a:lstStyle/>
          <a:p>
            <a:r>
              <a:rPr lang="en-US" dirty="0"/>
              <a:t>Outline</a:t>
            </a:r>
          </a:p>
        </p:txBody>
      </p:sp>
      <p:sp>
        <p:nvSpPr>
          <p:cNvPr id="4" name="Footer Placeholder 3">
            <a:extLst>
              <a:ext uri="{FF2B5EF4-FFF2-40B4-BE49-F238E27FC236}">
                <a16:creationId xmlns:a16="http://schemas.microsoft.com/office/drawing/2014/main" id="{49EBFE18-14FC-41A7-81D4-2DD296407D2F}"/>
              </a:ext>
            </a:extLst>
          </p:cNvPr>
          <p:cNvSpPr>
            <a:spLocks noGrp="1"/>
          </p:cNvSpPr>
          <p:nvPr>
            <p:ph type="ftr" sz="quarter" idx="11"/>
          </p:nvPr>
        </p:nvSpPr>
        <p:spPr/>
        <p:txBody>
          <a:bodyPr/>
          <a:lstStyle/>
          <a:p>
            <a:r>
              <a:rPr lang="en-US" dirty="0"/>
              <a:t>/// Presentation at UNC, Chapel Hill  /// March 24</a:t>
            </a:r>
          </a:p>
        </p:txBody>
      </p:sp>
      <p:sp>
        <p:nvSpPr>
          <p:cNvPr id="5" name="Slide Number Placeholder 4">
            <a:extLst>
              <a:ext uri="{FF2B5EF4-FFF2-40B4-BE49-F238E27FC236}">
                <a16:creationId xmlns:a16="http://schemas.microsoft.com/office/drawing/2014/main" id="{6052AC37-3DD1-439B-98BE-EEE28A8F8DEE}"/>
              </a:ext>
            </a:extLst>
          </p:cNvPr>
          <p:cNvSpPr>
            <a:spLocks noGrp="1"/>
          </p:cNvSpPr>
          <p:nvPr>
            <p:ph type="sldNum" sz="quarter" idx="12"/>
          </p:nvPr>
        </p:nvSpPr>
        <p:spPr/>
        <p:txBody>
          <a:bodyPr/>
          <a:lstStyle/>
          <a:p>
            <a:fld id="{EEAD9179-7A6B-4268-BEB2-F3B8EB06115B}" type="slidenum">
              <a:rPr lang="en-US" smtClean="0"/>
              <a:t>2</a:t>
            </a:fld>
            <a:endParaRPr lang="en-US" dirty="0"/>
          </a:p>
        </p:txBody>
      </p:sp>
      <p:sp>
        <p:nvSpPr>
          <p:cNvPr id="6" name="Text Placeholder 5">
            <a:extLst>
              <a:ext uri="{FF2B5EF4-FFF2-40B4-BE49-F238E27FC236}">
                <a16:creationId xmlns:a16="http://schemas.microsoft.com/office/drawing/2014/main" id="{8D0785BC-9E56-48AF-A12B-345EC8308ED0}"/>
              </a:ext>
            </a:extLst>
          </p:cNvPr>
          <p:cNvSpPr>
            <a:spLocks noGrp="1"/>
          </p:cNvSpPr>
          <p:nvPr>
            <p:ph type="body" sz="quarter" idx="14"/>
          </p:nvPr>
        </p:nvSpPr>
        <p:spPr>
          <a:xfrm>
            <a:off x="719058" y="1360550"/>
            <a:ext cx="10800000" cy="4752000"/>
          </a:xfrm>
        </p:spPr>
        <p:txBody>
          <a:bodyPr vert="horz" lIns="0" tIns="0" rIns="0" bIns="0" rtlCol="0" anchor="t">
            <a:noAutofit/>
          </a:bodyPr>
          <a:lstStyle/>
          <a:p>
            <a:pPr marL="269240" lvl="1" indent="-269875"/>
            <a:r>
              <a:rPr lang="en-US" dirty="0">
                <a:solidFill>
                  <a:schemeClr val="accent1"/>
                </a:solidFill>
              </a:rPr>
              <a:t>Introduction </a:t>
            </a:r>
          </a:p>
          <a:p>
            <a:pPr marL="269240" lvl="1" indent="-269875"/>
            <a:r>
              <a:rPr lang="en-US" dirty="0">
                <a:solidFill>
                  <a:schemeClr val="accent1"/>
                </a:solidFill>
              </a:rPr>
              <a:t>Roles and Responsibilities of Statistician at Bayer</a:t>
            </a:r>
          </a:p>
          <a:p>
            <a:pPr marL="539750" lvl="2" indent="-269875"/>
            <a:r>
              <a:rPr lang="en-US" dirty="0">
                <a:solidFill>
                  <a:schemeClr val="accent1"/>
                </a:solidFill>
              </a:rPr>
              <a:t>Core activities </a:t>
            </a:r>
          </a:p>
          <a:p>
            <a:pPr marL="539750" lvl="2" indent="-269875"/>
            <a:r>
              <a:rPr lang="en-US" dirty="0">
                <a:solidFill>
                  <a:schemeClr val="accent1"/>
                </a:solidFill>
              </a:rPr>
              <a:t>Leadership responsibilities</a:t>
            </a:r>
          </a:p>
          <a:p>
            <a:pPr marL="539750" lvl="2" indent="-269875"/>
            <a:r>
              <a:rPr lang="en-US" dirty="0">
                <a:solidFill>
                  <a:schemeClr val="accent1"/>
                </a:solidFill>
              </a:rPr>
              <a:t>Scientific opportunities</a:t>
            </a:r>
          </a:p>
          <a:p>
            <a:pPr marL="269240" lvl="1" indent="-269875"/>
            <a:r>
              <a:rPr lang="en-US" dirty="0">
                <a:solidFill>
                  <a:schemeClr val="accent1"/>
                </a:solidFill>
              </a:rPr>
              <a:t>Working groups within and outside Bayer</a:t>
            </a:r>
          </a:p>
          <a:p>
            <a:pPr marL="539240" lvl="2" indent="-269875"/>
            <a:r>
              <a:rPr lang="en-US" dirty="0">
                <a:solidFill>
                  <a:schemeClr val="accent1"/>
                </a:solidFill>
              </a:rPr>
              <a:t>Biostatistics Innovation Center</a:t>
            </a:r>
          </a:p>
          <a:p>
            <a:pPr marL="539240" lvl="2" indent="-269875"/>
            <a:r>
              <a:rPr lang="en-US" dirty="0">
                <a:solidFill>
                  <a:schemeClr val="accent1"/>
                </a:solidFill>
              </a:rPr>
              <a:t>PhRMA and BIO</a:t>
            </a:r>
          </a:p>
          <a:p>
            <a:pPr marL="539240" lvl="2" indent="-269875"/>
            <a:r>
              <a:rPr lang="en-US" dirty="0">
                <a:solidFill>
                  <a:schemeClr val="accent1"/>
                </a:solidFill>
              </a:rPr>
              <a:t>Scientific working groups  </a:t>
            </a:r>
          </a:p>
          <a:p>
            <a:pPr marL="269240" lvl="1" indent="-269875"/>
            <a:r>
              <a:rPr lang="en-US" dirty="0">
                <a:solidFill>
                  <a:schemeClr val="accent1"/>
                </a:solidFill>
              </a:rPr>
              <a:t>Bayer Summer Internship Program</a:t>
            </a:r>
          </a:p>
          <a:p>
            <a:endParaRPr lang="en-US" dirty="0">
              <a:solidFill>
                <a:schemeClr val="accent1"/>
              </a:solidFill>
            </a:endParaRP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95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a:xfrm>
            <a:off x="981821" y="1138299"/>
            <a:ext cx="10798460" cy="252000"/>
          </a:xfrm>
        </p:spPr>
        <p:txBody>
          <a:bodyPr/>
          <a:lstStyle/>
          <a:p>
            <a:r>
              <a:rPr lang="en-US" dirty="0"/>
              <a:t>Overview</a:t>
            </a:r>
          </a:p>
        </p:txBody>
      </p:sp>
      <p:sp>
        <p:nvSpPr>
          <p:cNvPr id="2" name="Title 1"/>
          <p:cNvSpPr>
            <a:spLocks noGrp="1"/>
          </p:cNvSpPr>
          <p:nvPr>
            <p:ph type="title"/>
          </p:nvPr>
        </p:nvSpPr>
        <p:spPr/>
        <p:txBody>
          <a:bodyPr/>
          <a:lstStyle/>
          <a:p>
            <a:r>
              <a:rPr lang="en-US" dirty="0"/>
              <a:t>Bayer Summer Internships</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20</a:t>
            </a:fld>
            <a:endParaRPr lang="en-US" dirty="0"/>
          </a:p>
        </p:txBody>
      </p:sp>
      <p:sp>
        <p:nvSpPr>
          <p:cNvPr id="3" name="Text Placeholder 2"/>
          <p:cNvSpPr>
            <a:spLocks noGrp="1"/>
          </p:cNvSpPr>
          <p:nvPr>
            <p:ph type="body" sz="quarter" idx="14"/>
          </p:nvPr>
        </p:nvSpPr>
        <p:spPr/>
        <p:txBody>
          <a:bodyPr/>
          <a:lstStyle/>
          <a:p>
            <a:pPr>
              <a:spcBef>
                <a:spcPts val="0"/>
              </a:spcBef>
              <a:spcAft>
                <a:spcPts val="1800"/>
              </a:spcAft>
            </a:pPr>
            <a:r>
              <a:rPr lang="en-US" dirty="0"/>
              <a:t>Each summer Bayer hires 5-6 Master/PhD students for summer internships</a:t>
            </a:r>
          </a:p>
          <a:p>
            <a:pPr marL="0" lvl="1" indent="0">
              <a:spcBef>
                <a:spcPts val="0"/>
              </a:spcBef>
              <a:spcAft>
                <a:spcPts val="1800"/>
              </a:spcAft>
              <a:buNone/>
            </a:pPr>
            <a:r>
              <a:rPr lang="en-US" dirty="0"/>
              <a:t>Interns work on a clinical trial research project with senior biostatisticians in a fast-paced environment</a:t>
            </a:r>
          </a:p>
          <a:p>
            <a:pPr marL="0" lvl="1" indent="0">
              <a:spcBef>
                <a:spcPts val="0"/>
              </a:spcBef>
              <a:spcAft>
                <a:spcPts val="1800"/>
              </a:spcAft>
              <a:buNone/>
            </a:pPr>
            <a:r>
              <a:rPr lang="en-US" dirty="0"/>
              <a:t>They may become involved in analyses of clinical trial data, investigations of novel statistical methods, or comparisons of existing statistical methods. This process may include research, programming, simulations, and providing support to highly knowledgeable clinical trial statisticians and project statisticians</a:t>
            </a:r>
          </a:p>
          <a:p>
            <a:pPr marL="0" lvl="1" indent="0">
              <a:spcBef>
                <a:spcPts val="0"/>
              </a:spcBef>
              <a:spcAft>
                <a:spcPts val="1800"/>
              </a:spcAft>
              <a:buNone/>
            </a:pPr>
            <a:r>
              <a:rPr lang="en-US" dirty="0"/>
              <a:t>At the conclusion of the internship, interns present</a:t>
            </a:r>
            <a:br>
              <a:rPr lang="en-US" dirty="0"/>
            </a:br>
            <a:r>
              <a:rPr lang="en-US" dirty="0"/>
              <a:t>their research project to the statistics department</a:t>
            </a:r>
            <a:br>
              <a:rPr lang="en-US" dirty="0"/>
            </a:br>
            <a:r>
              <a:rPr lang="en-US" dirty="0"/>
              <a:t>and also to a non-statistical audience</a:t>
            </a:r>
          </a:p>
          <a:p>
            <a:pPr>
              <a:spcBef>
                <a:spcPts val="0"/>
              </a:spcBef>
              <a:spcAft>
                <a:spcPts val="0"/>
              </a:spcAft>
            </a:pPr>
            <a:r>
              <a:rPr lang="en-US" dirty="0"/>
              <a:t>Bayer offers two 12-week tracks to  </a:t>
            </a:r>
            <a:br>
              <a:rPr lang="en-US" dirty="0"/>
            </a:br>
            <a:r>
              <a:rPr lang="en-US" dirty="0"/>
              <a:t>accommodate most university schedules</a:t>
            </a:r>
          </a:p>
          <a:p>
            <a:pPr lvl="1"/>
            <a:r>
              <a:rPr lang="en-US" dirty="0"/>
              <a:t>Mid May – Early August </a:t>
            </a:r>
          </a:p>
          <a:p>
            <a:pPr lvl="1"/>
            <a:r>
              <a:rPr lang="en-US" dirty="0"/>
              <a:t>Mid June – Early September</a:t>
            </a:r>
          </a:p>
          <a:p>
            <a:endParaRPr lang="en-US" dirty="0"/>
          </a:p>
        </p:txBody>
      </p:sp>
      <p:pic>
        <p:nvPicPr>
          <p:cNvPr id="10" name="Picture 9" descr="A picture containing text, building, outdoor, sky&#10;&#10;Description automatically generated">
            <a:extLst>
              <a:ext uri="{FF2B5EF4-FFF2-40B4-BE49-F238E27FC236}">
                <a16:creationId xmlns:a16="http://schemas.microsoft.com/office/drawing/2014/main" id="{2BEC8A08-0D7D-4512-B1DC-189157247DB2}"/>
              </a:ext>
            </a:extLst>
          </p:cNvPr>
          <p:cNvPicPr>
            <a:picLocks noChangeAspect="1"/>
          </p:cNvPicPr>
          <p:nvPr/>
        </p:nvPicPr>
        <p:blipFill rotWithShape="1">
          <a:blip r:embed="rId3"/>
          <a:srcRect t="19820" b="5616"/>
          <a:stretch/>
        </p:blipFill>
        <p:spPr>
          <a:xfrm>
            <a:off x="6169735" y="3792772"/>
            <a:ext cx="5824835" cy="2933161"/>
          </a:xfrm>
          <a:prstGeom prst="rect">
            <a:avLst/>
          </a:prstGeom>
        </p:spPr>
      </p:pic>
    </p:spTree>
    <p:extLst>
      <p:ext uri="{BB962C8B-B14F-4D97-AF65-F5344CB8AC3E}">
        <p14:creationId xmlns:p14="http://schemas.microsoft.com/office/powerpoint/2010/main" val="412339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p:txBody>
          <a:bodyPr/>
          <a:lstStyle/>
          <a:p>
            <a:r>
              <a:rPr lang="en-US" dirty="0"/>
              <a:t>Requirements</a:t>
            </a:r>
          </a:p>
        </p:txBody>
      </p:sp>
      <p:sp>
        <p:nvSpPr>
          <p:cNvPr id="2" name="Title 1"/>
          <p:cNvSpPr>
            <a:spLocks noGrp="1"/>
          </p:cNvSpPr>
          <p:nvPr>
            <p:ph type="title"/>
          </p:nvPr>
        </p:nvSpPr>
        <p:spPr/>
        <p:txBody>
          <a:bodyPr/>
          <a:lstStyle/>
          <a:p>
            <a:r>
              <a:rPr lang="en-US" dirty="0"/>
              <a:t>Bayer Summer Internships</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21</a:t>
            </a:fld>
            <a:endParaRPr lang="en-US" dirty="0"/>
          </a:p>
        </p:txBody>
      </p:sp>
      <p:sp>
        <p:nvSpPr>
          <p:cNvPr id="3" name="Text Placeholder 2"/>
          <p:cNvSpPr>
            <a:spLocks noGrp="1"/>
          </p:cNvSpPr>
          <p:nvPr>
            <p:ph type="body" sz="quarter" idx="14"/>
          </p:nvPr>
        </p:nvSpPr>
        <p:spPr/>
        <p:txBody>
          <a:bodyPr/>
          <a:lstStyle/>
          <a:p>
            <a:pPr lvl="1">
              <a:spcBef>
                <a:spcPts val="0"/>
              </a:spcBef>
              <a:spcAft>
                <a:spcPts val="1800"/>
              </a:spcAft>
            </a:pPr>
            <a:r>
              <a:rPr lang="en-US" dirty="0"/>
              <a:t>Motivated and well-organized students pursuing a Master or PhD degree in Statistics, Biostatistics, or a related field who have completed the coursework towards their degree</a:t>
            </a:r>
          </a:p>
          <a:p>
            <a:pPr lvl="1">
              <a:spcBef>
                <a:spcPts val="0"/>
              </a:spcBef>
              <a:spcAft>
                <a:spcPts val="1800"/>
              </a:spcAft>
            </a:pPr>
            <a:r>
              <a:rPr lang="en-US" dirty="0"/>
              <a:t>Strong analytical and quantitative capabilities along with good written and verbal communication skills</a:t>
            </a:r>
          </a:p>
          <a:p>
            <a:pPr lvl="1">
              <a:spcBef>
                <a:spcPts val="0"/>
              </a:spcBef>
              <a:spcAft>
                <a:spcPts val="1800"/>
              </a:spcAft>
            </a:pPr>
            <a:r>
              <a:rPr lang="en-US" dirty="0"/>
              <a:t>Good working knowledge of SAS and/or R</a:t>
            </a:r>
          </a:p>
          <a:p>
            <a:pPr lvl="1">
              <a:spcBef>
                <a:spcPts val="0"/>
              </a:spcBef>
              <a:spcAft>
                <a:spcPts val="1800"/>
              </a:spcAft>
            </a:pPr>
            <a:r>
              <a:rPr lang="en-US" dirty="0"/>
              <a:t>Ability to participate within a multi-disciplinary team as well as acting autonomously as appropriate</a:t>
            </a:r>
          </a:p>
          <a:p>
            <a:pPr lvl="1">
              <a:spcBef>
                <a:spcPts val="0"/>
              </a:spcBef>
              <a:spcAft>
                <a:spcPts val="1800"/>
              </a:spcAft>
            </a:pPr>
            <a:r>
              <a:rPr lang="en-US" dirty="0"/>
              <a:t>Proficiency in Microsoft Word and PowerPoint</a:t>
            </a:r>
          </a:p>
          <a:p>
            <a:pPr lvl="1">
              <a:spcBef>
                <a:spcPts val="0"/>
              </a:spcBef>
              <a:spcAft>
                <a:spcPts val="1800"/>
              </a:spcAft>
            </a:pPr>
            <a:r>
              <a:rPr lang="en-US" dirty="0"/>
              <a:t>Must be available for a 12- week assignment from either mid May to early August or mid June to early September</a:t>
            </a:r>
          </a:p>
          <a:p>
            <a:pPr lvl="2">
              <a:spcBef>
                <a:spcPts val="0"/>
              </a:spcBef>
              <a:spcAft>
                <a:spcPts val="1800"/>
              </a:spcAft>
            </a:pPr>
            <a:r>
              <a:rPr lang="en-US" dirty="0"/>
              <a:t>Previously all interns worked at Bayer’s Whippany, New Jersey site (moving compensation provided), but the last two years Bayer has also offered a residence-based option (at least one week of site visit would still be required to present your project)</a:t>
            </a:r>
          </a:p>
        </p:txBody>
      </p:sp>
    </p:spTree>
    <p:extLst>
      <p:ext uri="{BB962C8B-B14F-4D97-AF65-F5344CB8AC3E}">
        <p14:creationId xmlns:p14="http://schemas.microsoft.com/office/powerpoint/2010/main" val="21424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p:txBody>
          <a:bodyPr/>
          <a:lstStyle/>
          <a:p>
            <a:r>
              <a:rPr lang="en-US" dirty="0"/>
              <a:t>Benefits</a:t>
            </a:r>
          </a:p>
        </p:txBody>
      </p:sp>
      <p:sp>
        <p:nvSpPr>
          <p:cNvPr id="2" name="Title 1"/>
          <p:cNvSpPr>
            <a:spLocks noGrp="1"/>
          </p:cNvSpPr>
          <p:nvPr>
            <p:ph type="title"/>
          </p:nvPr>
        </p:nvSpPr>
        <p:spPr/>
        <p:txBody>
          <a:bodyPr/>
          <a:lstStyle/>
          <a:p>
            <a:r>
              <a:rPr lang="en-US" dirty="0"/>
              <a:t>Bayer Summer Internships</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22</a:t>
            </a:fld>
            <a:endParaRPr lang="en-US" dirty="0"/>
          </a:p>
        </p:txBody>
      </p:sp>
      <p:sp>
        <p:nvSpPr>
          <p:cNvPr id="3" name="Text Placeholder 2"/>
          <p:cNvSpPr>
            <a:spLocks noGrp="1"/>
          </p:cNvSpPr>
          <p:nvPr>
            <p:ph type="body" sz="quarter" idx="14"/>
          </p:nvPr>
        </p:nvSpPr>
        <p:spPr/>
        <p:txBody>
          <a:bodyPr/>
          <a:lstStyle/>
          <a:p>
            <a:pPr>
              <a:spcBef>
                <a:spcPts val="0"/>
              </a:spcBef>
              <a:spcAft>
                <a:spcPts val="1800"/>
              </a:spcAft>
            </a:pPr>
            <a:r>
              <a:rPr lang="en-US" dirty="0"/>
              <a:t>Put your analytical skills to use to help advance clinical trial research</a:t>
            </a:r>
          </a:p>
          <a:p>
            <a:pPr>
              <a:spcBef>
                <a:spcPts val="0"/>
              </a:spcBef>
              <a:spcAft>
                <a:spcPts val="1800"/>
              </a:spcAft>
            </a:pPr>
            <a:r>
              <a:rPr lang="en-US" dirty="0"/>
              <a:t>We encourage you to come to the Bayer site in Whippany, New Jersey in order to get firsthand experience about what a career as a statistician in the pharmaceutical industry entails</a:t>
            </a:r>
          </a:p>
          <a:p>
            <a:pPr>
              <a:spcBef>
                <a:spcPts val="0"/>
              </a:spcBef>
              <a:spcAft>
                <a:spcPts val="1800"/>
              </a:spcAft>
            </a:pPr>
            <a:r>
              <a:rPr lang="en-US" dirty="0"/>
              <a:t>Improve your resume with statistical experience from a leading pharmaceutical company</a:t>
            </a:r>
          </a:p>
          <a:p>
            <a:pPr>
              <a:spcBef>
                <a:spcPts val="0"/>
              </a:spcBef>
              <a:spcAft>
                <a:spcPts val="1800"/>
              </a:spcAft>
            </a:pPr>
            <a:r>
              <a:rPr lang="en-US" dirty="0"/>
              <a:t>Develop networking with colleagues (both clinical trial statisticians, management, and other interns)</a:t>
            </a:r>
          </a:p>
          <a:p>
            <a:pPr>
              <a:spcBef>
                <a:spcPts val="0"/>
              </a:spcBef>
              <a:spcAft>
                <a:spcPts val="1800"/>
              </a:spcAft>
            </a:pPr>
            <a:r>
              <a:rPr lang="en-US" dirty="0"/>
              <a:t>Many of our entry level hires have been previous summer interns</a:t>
            </a:r>
          </a:p>
        </p:txBody>
      </p:sp>
    </p:spTree>
    <p:extLst>
      <p:ext uri="{BB962C8B-B14F-4D97-AF65-F5344CB8AC3E}">
        <p14:creationId xmlns:p14="http://schemas.microsoft.com/office/powerpoint/2010/main" val="110874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p:txBody>
          <a:bodyPr/>
          <a:lstStyle/>
          <a:p>
            <a:r>
              <a:rPr lang="en-US" dirty="0"/>
              <a:t>Application Tips</a:t>
            </a:r>
          </a:p>
        </p:txBody>
      </p:sp>
      <p:sp>
        <p:nvSpPr>
          <p:cNvPr id="2" name="Title 1"/>
          <p:cNvSpPr>
            <a:spLocks noGrp="1"/>
          </p:cNvSpPr>
          <p:nvPr>
            <p:ph type="title"/>
          </p:nvPr>
        </p:nvSpPr>
        <p:spPr/>
        <p:txBody>
          <a:bodyPr/>
          <a:lstStyle/>
          <a:p>
            <a:r>
              <a:rPr lang="en-US" dirty="0"/>
              <a:t>Bayer Summer Internships</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23</a:t>
            </a:fld>
            <a:endParaRPr lang="en-US" dirty="0"/>
          </a:p>
        </p:txBody>
      </p:sp>
      <p:sp>
        <p:nvSpPr>
          <p:cNvPr id="3" name="Text Placeholder 2"/>
          <p:cNvSpPr>
            <a:spLocks noGrp="1"/>
          </p:cNvSpPr>
          <p:nvPr>
            <p:ph type="body" sz="quarter" idx="14"/>
          </p:nvPr>
        </p:nvSpPr>
        <p:spPr/>
        <p:txBody>
          <a:bodyPr/>
          <a:lstStyle/>
          <a:p>
            <a:pPr>
              <a:spcBef>
                <a:spcPts val="0"/>
              </a:spcBef>
              <a:spcAft>
                <a:spcPts val="1800"/>
              </a:spcAft>
            </a:pPr>
            <a:r>
              <a:rPr lang="en-US" dirty="0"/>
              <a:t>We typically receive hundreds of applications for just a few positions. The following lists some of the things we look for when selecting candidates:</a:t>
            </a:r>
          </a:p>
          <a:p>
            <a:pPr lvl="1">
              <a:spcBef>
                <a:spcPts val="0"/>
              </a:spcBef>
              <a:spcAft>
                <a:spcPts val="1800"/>
              </a:spcAft>
            </a:pPr>
            <a:r>
              <a:rPr lang="en-US" dirty="0"/>
              <a:t>Include the relevant coursework you have completed or will have completed by the start of the internship. Mentors typically look for specific analytical skills needed for their project (e.g., Bayesian, Machine Learning, etc.)</a:t>
            </a:r>
          </a:p>
          <a:p>
            <a:pPr lvl="1">
              <a:spcBef>
                <a:spcPts val="0"/>
              </a:spcBef>
              <a:spcAft>
                <a:spcPts val="1800"/>
              </a:spcAft>
            </a:pPr>
            <a:r>
              <a:rPr lang="en-US" dirty="0"/>
              <a:t>If you are currently working on a thesis or dissertation, give a brief description of the area you are studying</a:t>
            </a:r>
          </a:p>
          <a:p>
            <a:pPr lvl="1">
              <a:spcBef>
                <a:spcPts val="0"/>
              </a:spcBef>
              <a:spcAft>
                <a:spcPts val="1800"/>
              </a:spcAft>
            </a:pPr>
            <a:r>
              <a:rPr lang="en-US" dirty="0"/>
              <a:t>Include your programming </a:t>
            </a:r>
            <a:br>
              <a:rPr lang="en-US" dirty="0"/>
            </a:br>
            <a:r>
              <a:rPr lang="en-US" dirty="0"/>
              <a:t>proficiency in SAS and/or R</a:t>
            </a:r>
          </a:p>
          <a:p>
            <a:pPr lvl="1">
              <a:spcBef>
                <a:spcPts val="0"/>
              </a:spcBef>
              <a:spcAft>
                <a:spcPts val="1800"/>
              </a:spcAft>
            </a:pPr>
            <a:r>
              <a:rPr lang="en-US" dirty="0"/>
              <a:t>Include any research or other </a:t>
            </a:r>
            <a:br>
              <a:rPr lang="en-US" dirty="0"/>
            </a:br>
            <a:r>
              <a:rPr lang="en-US" dirty="0"/>
              <a:t>relevant internship/work </a:t>
            </a:r>
            <a:br>
              <a:rPr lang="en-US" dirty="0"/>
            </a:br>
            <a:r>
              <a:rPr lang="en-US" dirty="0"/>
              <a:t>experience you may have and </a:t>
            </a:r>
            <a:br>
              <a:rPr lang="en-US" dirty="0"/>
            </a:br>
            <a:r>
              <a:rPr lang="en-US" dirty="0"/>
              <a:t>include a brief description of  </a:t>
            </a:r>
            <a:br>
              <a:rPr lang="en-US" dirty="0"/>
            </a:br>
            <a:r>
              <a:rPr lang="en-US" dirty="0"/>
              <a:t>the associated tasks</a:t>
            </a:r>
          </a:p>
        </p:txBody>
      </p:sp>
      <p:pic>
        <p:nvPicPr>
          <p:cNvPr id="7" name="Bildplatzhalter 2">
            <a:extLst>
              <a:ext uri="{FF2B5EF4-FFF2-40B4-BE49-F238E27FC236}">
                <a16:creationId xmlns:a16="http://schemas.microsoft.com/office/drawing/2014/main" id="{ACD43396-2A41-47B3-9498-AD8B4192813E}"/>
              </a:ext>
            </a:extLst>
          </p:cNvPr>
          <p:cNvPicPr>
            <a:picLocks noChangeAspect="1"/>
          </p:cNvPicPr>
          <p:nvPr/>
        </p:nvPicPr>
        <p:blipFill>
          <a:blip r:embed="rId3" cstate="print">
            <a:extLst>
              <a:ext uri="{28A0092B-C50C-407E-A947-70E740481C1C}">
                <a14:useLocalDpi xmlns:a14="http://schemas.microsoft.com/office/drawing/2010/main" val="0"/>
              </a:ext>
            </a:extLst>
          </a:blip>
          <a:srcRect l="24" r="24"/>
          <a:stretch>
            <a:fillRect/>
          </a:stretch>
        </p:blipFill>
        <p:spPr bwMode="gray">
          <a:xfrm>
            <a:off x="4647958" y="3911837"/>
            <a:ext cx="7120818" cy="2706096"/>
          </a:xfrm>
          <a:prstGeom prst="rect">
            <a:avLst/>
          </a:prstGeom>
        </p:spPr>
      </p:pic>
    </p:spTree>
    <p:extLst>
      <p:ext uri="{BB962C8B-B14F-4D97-AF65-F5344CB8AC3E}">
        <p14:creationId xmlns:p14="http://schemas.microsoft.com/office/powerpoint/2010/main" val="10160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3"/>
          </p:nvPr>
        </p:nvSpPr>
        <p:spPr/>
        <p:txBody>
          <a:bodyPr/>
          <a:lstStyle/>
          <a:p>
            <a:r>
              <a:rPr lang="en-US" dirty="0"/>
              <a:t>How to apply</a:t>
            </a:r>
          </a:p>
        </p:txBody>
      </p:sp>
      <p:sp>
        <p:nvSpPr>
          <p:cNvPr id="2" name="Title 1"/>
          <p:cNvSpPr>
            <a:spLocks noGrp="1"/>
          </p:cNvSpPr>
          <p:nvPr>
            <p:ph type="title"/>
          </p:nvPr>
        </p:nvSpPr>
        <p:spPr/>
        <p:txBody>
          <a:bodyPr/>
          <a:lstStyle/>
          <a:p>
            <a:r>
              <a:rPr lang="en-US" dirty="0"/>
              <a:t>Bayer Summer Internships</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24</a:t>
            </a:fld>
            <a:endParaRPr lang="en-US" dirty="0"/>
          </a:p>
        </p:txBody>
      </p:sp>
      <p:sp>
        <p:nvSpPr>
          <p:cNvPr id="3" name="Text Placeholder 2"/>
          <p:cNvSpPr>
            <a:spLocks noGrp="1"/>
          </p:cNvSpPr>
          <p:nvPr>
            <p:ph type="body" sz="quarter" idx="14"/>
          </p:nvPr>
        </p:nvSpPr>
        <p:spPr/>
        <p:txBody>
          <a:bodyPr/>
          <a:lstStyle/>
          <a:p>
            <a:pPr>
              <a:spcBef>
                <a:spcPts val="0"/>
              </a:spcBef>
              <a:spcAft>
                <a:spcPts val="1800"/>
              </a:spcAft>
            </a:pPr>
            <a:r>
              <a:rPr lang="en-US" dirty="0"/>
              <a:t>Intern positions for the summer of 2022 have already been filled</a:t>
            </a:r>
          </a:p>
          <a:p>
            <a:pPr>
              <a:spcBef>
                <a:spcPts val="0"/>
              </a:spcBef>
              <a:spcAft>
                <a:spcPts val="1800"/>
              </a:spcAft>
            </a:pPr>
            <a:r>
              <a:rPr lang="en-US" dirty="0"/>
              <a:t>Intern positions for the summer of 2023 will be posted around November 2022</a:t>
            </a:r>
          </a:p>
          <a:p>
            <a:pPr>
              <a:spcBef>
                <a:spcPts val="0"/>
              </a:spcBef>
              <a:spcAft>
                <a:spcPts val="0"/>
              </a:spcAft>
            </a:pPr>
            <a:r>
              <a:rPr lang="en-US" dirty="0"/>
              <a:t>For additional information or to answer any questions you may have feel free to contact</a:t>
            </a:r>
          </a:p>
          <a:p>
            <a:pPr lvl="2">
              <a:tabLst>
                <a:tab pos="2290763" algn="l"/>
              </a:tabLst>
            </a:pPr>
            <a:r>
              <a:rPr lang="en-US" dirty="0"/>
              <a:t>Keith Bangerter 	(keith.bangerter@bayer.com) </a:t>
            </a:r>
          </a:p>
          <a:p>
            <a:pPr lvl="2">
              <a:tabLst>
                <a:tab pos="2290763" algn="l"/>
              </a:tabLst>
            </a:pPr>
            <a:r>
              <a:rPr lang="en-US" dirty="0"/>
              <a:t>Frank Cihon 	(frank.cihon@bayer.com)</a:t>
            </a:r>
          </a:p>
          <a:p>
            <a:pPr>
              <a:spcBef>
                <a:spcPts val="0"/>
              </a:spcBef>
              <a:spcAft>
                <a:spcPts val="1800"/>
              </a:spcAft>
            </a:pPr>
            <a:endParaRPr lang="en-US" dirty="0"/>
          </a:p>
        </p:txBody>
      </p:sp>
    </p:spTree>
    <p:extLst>
      <p:ext uri="{BB962C8B-B14F-4D97-AF65-F5344CB8AC3E}">
        <p14:creationId xmlns:p14="http://schemas.microsoft.com/office/powerpoint/2010/main" val="3518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Presentation at UNC, Chapel Hill  /// March 24</a:t>
            </a:r>
          </a:p>
        </p:txBody>
      </p:sp>
      <p:sp>
        <p:nvSpPr>
          <p:cNvPr id="3" name="Slide Number Placeholder 2"/>
          <p:cNvSpPr>
            <a:spLocks noGrp="1"/>
          </p:cNvSpPr>
          <p:nvPr>
            <p:ph type="sldNum" sz="quarter" idx="12"/>
          </p:nvPr>
        </p:nvSpPr>
        <p:spPr/>
        <p:txBody>
          <a:bodyPr/>
          <a:lstStyle/>
          <a:p>
            <a:fld id="{EEAD9179-7A6B-4268-BEB2-F3B8EB06115B}" type="slidenum">
              <a:rPr lang="en-US" dirty="0" smtClean="0"/>
              <a:pPr/>
              <a:t>25</a:t>
            </a:fld>
            <a:endParaRPr lang="en-US"/>
          </a:p>
        </p:txBody>
      </p:sp>
      <p:sp>
        <p:nvSpPr>
          <p:cNvPr id="5" name="Title 4"/>
          <p:cNvSpPr>
            <a:spLocks noGrp="1"/>
          </p:cNvSpPr>
          <p:nvPr>
            <p:ph type="ctrTitle"/>
          </p:nvPr>
        </p:nvSpPr>
        <p:spPr>
          <a:xfrm>
            <a:off x="708819" y="1703734"/>
            <a:ext cx="5918484" cy="1620000"/>
          </a:xfrm>
        </p:spPr>
        <p:txBody>
          <a:bodyPr/>
          <a:lstStyle/>
          <a:p>
            <a:br>
              <a:rPr lang="en-US" sz="2400" b="1" i="0"/>
            </a:br>
            <a:r>
              <a:rPr lang="en-US" sz="2400" b="1" i="0"/>
              <a:t>  </a:t>
            </a:r>
            <a:r>
              <a:rPr lang="en-US" sz="4800" b="1" i="0"/>
              <a:t>Thank you</a:t>
            </a:r>
          </a:p>
        </p:txBody>
      </p:sp>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007" r="25007"/>
          <a:stretch>
            <a:fillRect/>
          </a:stretch>
        </p:blipFill>
        <p:spPr/>
      </p:pic>
    </p:spTree>
    <p:extLst>
      <p:ext uri="{BB962C8B-B14F-4D97-AF65-F5344CB8AC3E}">
        <p14:creationId xmlns:p14="http://schemas.microsoft.com/office/powerpoint/2010/main" val="427867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16A7-8E85-48CC-9B18-57F2D9BF2200}"/>
              </a:ext>
            </a:extLst>
          </p:cNvPr>
          <p:cNvSpPr>
            <a:spLocks noGrp="1"/>
          </p:cNvSpPr>
          <p:nvPr>
            <p:ph type="title"/>
          </p:nvPr>
        </p:nvSpPr>
        <p:spPr/>
        <p:txBody>
          <a:bodyPr/>
          <a:lstStyle/>
          <a:p>
            <a:r>
              <a:rPr lang="en-US" dirty="0"/>
              <a:t>Back-up slides</a:t>
            </a:r>
          </a:p>
        </p:txBody>
      </p:sp>
      <p:sp>
        <p:nvSpPr>
          <p:cNvPr id="3" name="Footer Placeholder 2">
            <a:extLst>
              <a:ext uri="{FF2B5EF4-FFF2-40B4-BE49-F238E27FC236}">
                <a16:creationId xmlns:a16="http://schemas.microsoft.com/office/drawing/2014/main" id="{2343B87B-CC86-4E8D-BC67-69187A24BDBA}"/>
              </a:ext>
            </a:extLst>
          </p:cNvPr>
          <p:cNvSpPr>
            <a:spLocks noGrp="1"/>
          </p:cNvSpPr>
          <p:nvPr>
            <p:ph type="ftr" sz="quarter" idx="11"/>
          </p:nvPr>
        </p:nvSpPr>
        <p:spPr/>
        <p:txBody>
          <a:bodyPr/>
          <a:lstStyle/>
          <a:p>
            <a:r>
              <a:rPr lang="en-US"/>
              <a:t>/// Presentation at UNC, Chapel Hill  /// March 24</a:t>
            </a:r>
            <a:endParaRPr lang="en-US" dirty="0"/>
          </a:p>
        </p:txBody>
      </p:sp>
      <p:sp>
        <p:nvSpPr>
          <p:cNvPr id="4" name="Slide Number Placeholder 3">
            <a:extLst>
              <a:ext uri="{FF2B5EF4-FFF2-40B4-BE49-F238E27FC236}">
                <a16:creationId xmlns:a16="http://schemas.microsoft.com/office/drawing/2014/main" id="{DDBE533D-F1F6-466A-843C-D6544D8F749C}"/>
              </a:ext>
            </a:extLst>
          </p:cNvPr>
          <p:cNvSpPr>
            <a:spLocks noGrp="1"/>
          </p:cNvSpPr>
          <p:nvPr>
            <p:ph type="sldNum" sz="quarter" idx="12"/>
          </p:nvPr>
        </p:nvSpPr>
        <p:spPr/>
        <p:txBody>
          <a:bodyPr/>
          <a:lstStyle/>
          <a:p>
            <a:fld id="{EEAD9179-7A6B-4268-BEB2-F3B8EB06115B}" type="slidenum">
              <a:rPr lang="en-US" smtClean="0"/>
              <a:pPr/>
              <a:t>26</a:t>
            </a:fld>
            <a:endParaRPr lang="en-US" dirty="0"/>
          </a:p>
        </p:txBody>
      </p:sp>
    </p:spTree>
    <p:extLst>
      <p:ext uri="{BB962C8B-B14F-4D97-AF65-F5344CB8AC3E}">
        <p14:creationId xmlns:p14="http://schemas.microsoft.com/office/powerpoint/2010/main" val="258204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21" y="132067"/>
            <a:ext cx="10798460" cy="864000"/>
          </a:xfrm>
        </p:spPr>
        <p:txBody>
          <a:bodyPr/>
          <a:lstStyle/>
          <a:p>
            <a:r>
              <a:rPr lang="en-US" dirty="0"/>
              <a:t>Leadership Practice</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27</a:t>
            </a:fld>
            <a:endParaRPr lang="en-US" dirty="0"/>
          </a:p>
        </p:txBody>
      </p:sp>
      <p:sp>
        <p:nvSpPr>
          <p:cNvPr id="3" name="Text Placeholder 2"/>
          <p:cNvSpPr>
            <a:spLocks noGrp="1"/>
          </p:cNvSpPr>
          <p:nvPr>
            <p:ph type="body" sz="quarter" idx="14"/>
          </p:nvPr>
        </p:nvSpPr>
        <p:spPr>
          <a:xfrm>
            <a:off x="974671" y="1219044"/>
            <a:ext cx="10651497" cy="4752000"/>
          </a:xfrm>
        </p:spPr>
        <p:txBody>
          <a:bodyPr/>
          <a:lstStyle/>
          <a:p>
            <a:pPr marL="270000" lvl="2" indent="0">
              <a:lnSpc>
                <a:spcPct val="120000"/>
              </a:lnSpc>
              <a:buNone/>
              <a:tabLst>
                <a:tab pos="2290763" algn="l"/>
              </a:tabLst>
            </a:pPr>
            <a:r>
              <a:rPr lang="en-US" dirty="0"/>
              <a:t>Model the way</a:t>
            </a:r>
          </a:p>
          <a:p>
            <a:pPr lvl="2">
              <a:lnSpc>
                <a:spcPct val="120000"/>
              </a:lnSpc>
              <a:tabLst>
                <a:tab pos="2290763" algn="l"/>
              </a:tabLst>
            </a:pPr>
            <a:r>
              <a:rPr lang="en-US" dirty="0"/>
              <a:t>Direct individual involvement and action</a:t>
            </a:r>
          </a:p>
          <a:p>
            <a:pPr lvl="2">
              <a:lnSpc>
                <a:spcPct val="120000"/>
              </a:lnSpc>
              <a:tabLst>
                <a:tab pos="2290763" algn="l"/>
              </a:tabLst>
            </a:pPr>
            <a:r>
              <a:rPr lang="en-US" dirty="0"/>
              <a:t>“People first follow the person, then the plan”</a:t>
            </a:r>
          </a:p>
          <a:p>
            <a:pPr marL="270000" lvl="2" indent="0">
              <a:buNone/>
              <a:tabLst>
                <a:tab pos="2290763" algn="l"/>
              </a:tabLst>
            </a:pPr>
            <a:r>
              <a:rPr lang="en-US" dirty="0"/>
              <a:t>Inspire a shared vision: Leadership is a dialogue, not a monologue</a:t>
            </a:r>
          </a:p>
          <a:p>
            <a:pPr lvl="2">
              <a:lnSpc>
                <a:spcPct val="120000"/>
              </a:lnSpc>
              <a:tabLst>
                <a:tab pos="2290763" algn="l"/>
              </a:tabLst>
            </a:pPr>
            <a:r>
              <a:rPr lang="en-US" dirty="0"/>
              <a:t>Inspire people, be able to relate in ways that energize them</a:t>
            </a:r>
          </a:p>
          <a:p>
            <a:pPr lvl="2">
              <a:lnSpc>
                <a:spcPct val="120000"/>
              </a:lnSpc>
              <a:tabLst>
                <a:tab pos="2290763" algn="l"/>
              </a:tabLst>
            </a:pPr>
            <a:r>
              <a:rPr lang="en-US" dirty="0"/>
              <a:t>Envision the better future</a:t>
            </a:r>
          </a:p>
          <a:p>
            <a:pPr marL="270000" lvl="2" indent="0">
              <a:buNone/>
              <a:tabLst>
                <a:tab pos="2290763" algn="l"/>
              </a:tabLst>
            </a:pPr>
            <a:r>
              <a:rPr lang="en-US" dirty="0"/>
              <a:t>Challenge the process</a:t>
            </a:r>
          </a:p>
          <a:p>
            <a:pPr lvl="2">
              <a:tabLst>
                <a:tab pos="2290763" algn="l"/>
              </a:tabLst>
            </a:pPr>
            <a:r>
              <a:rPr lang="en-US" dirty="0"/>
              <a:t>Incremental steps and small wins</a:t>
            </a:r>
          </a:p>
          <a:p>
            <a:pPr marL="270000" lvl="2" indent="0">
              <a:buNone/>
              <a:tabLst>
                <a:tab pos="2290763" algn="l"/>
              </a:tabLst>
            </a:pPr>
            <a:r>
              <a:rPr lang="en-US" dirty="0"/>
              <a:t>Enable others to act: Leadership is a team effort </a:t>
            </a:r>
          </a:p>
          <a:p>
            <a:pPr lvl="2">
              <a:tabLst>
                <a:tab pos="2290763" algn="l"/>
              </a:tabLst>
            </a:pPr>
            <a:r>
              <a:rPr lang="en-US" dirty="0"/>
              <a:t>Foster collaboration and build trust</a:t>
            </a:r>
          </a:p>
          <a:p>
            <a:pPr lvl="2">
              <a:tabLst>
                <a:tab pos="2290763" algn="l"/>
              </a:tabLst>
            </a:pPr>
            <a:r>
              <a:rPr lang="en-US" dirty="0"/>
              <a:t>Strengthen others</a:t>
            </a:r>
          </a:p>
          <a:p>
            <a:pPr lvl="2">
              <a:tabLst>
                <a:tab pos="2290763" algn="l"/>
              </a:tabLst>
            </a:pPr>
            <a:endParaRPr lang="en-US" dirty="0"/>
          </a:p>
          <a:p>
            <a:pPr>
              <a:spcBef>
                <a:spcPts val="0"/>
              </a:spcBef>
              <a:spcAft>
                <a:spcPts val="1800"/>
              </a:spcAft>
            </a:pPr>
            <a:endParaRPr lang="en-US" dirty="0"/>
          </a:p>
        </p:txBody>
      </p:sp>
    </p:spTree>
    <p:extLst>
      <p:ext uri="{BB962C8B-B14F-4D97-AF65-F5344CB8AC3E}">
        <p14:creationId xmlns:p14="http://schemas.microsoft.com/office/powerpoint/2010/main" val="30817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21" y="132067"/>
            <a:ext cx="10798460" cy="754889"/>
          </a:xfrm>
        </p:spPr>
        <p:txBody>
          <a:bodyPr/>
          <a:lstStyle/>
          <a:p>
            <a:r>
              <a:rPr lang="en-US" dirty="0"/>
              <a:t>Leadership Practice</a:t>
            </a:r>
          </a:p>
        </p:txBody>
      </p:sp>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28</a:t>
            </a:fld>
            <a:endParaRPr lang="en-US" dirty="0"/>
          </a:p>
        </p:txBody>
      </p:sp>
      <p:sp>
        <p:nvSpPr>
          <p:cNvPr id="3" name="Text Placeholder 2"/>
          <p:cNvSpPr>
            <a:spLocks noGrp="1"/>
          </p:cNvSpPr>
          <p:nvPr>
            <p:ph type="body" sz="quarter" idx="14"/>
          </p:nvPr>
        </p:nvSpPr>
        <p:spPr>
          <a:xfrm>
            <a:off x="1243173" y="1052999"/>
            <a:ext cx="10381456" cy="5183413"/>
          </a:xfrm>
        </p:spPr>
        <p:txBody>
          <a:bodyPr/>
          <a:lstStyle/>
          <a:p>
            <a:pPr lvl="0"/>
            <a:r>
              <a:rPr lang="en-US" dirty="0"/>
              <a:t>Collaboration &amp; Communication</a:t>
            </a:r>
          </a:p>
          <a:p>
            <a:pPr lvl="2">
              <a:lnSpc>
                <a:spcPct val="120000"/>
              </a:lnSpc>
              <a:tabLst>
                <a:tab pos="2290763" algn="l"/>
              </a:tabLst>
            </a:pPr>
            <a:r>
              <a:rPr lang="en-US" dirty="0"/>
              <a:t>Within the company </a:t>
            </a:r>
          </a:p>
          <a:p>
            <a:pPr lvl="2">
              <a:lnSpc>
                <a:spcPct val="120000"/>
              </a:lnSpc>
              <a:tabLst>
                <a:tab pos="2290763" algn="l"/>
              </a:tabLst>
            </a:pPr>
            <a:r>
              <a:rPr lang="en-US" dirty="0"/>
              <a:t>With external parties (e.g., industry, agencies, academia)</a:t>
            </a:r>
          </a:p>
          <a:p>
            <a:pPr>
              <a:lnSpc>
                <a:spcPct val="120000"/>
              </a:lnSpc>
            </a:pPr>
            <a:r>
              <a:rPr lang="en-US" dirty="0"/>
              <a:t>Trust &amp; Empowerment</a:t>
            </a:r>
          </a:p>
          <a:p>
            <a:pPr lvl="2">
              <a:lnSpc>
                <a:spcPct val="120000"/>
              </a:lnSpc>
              <a:tabLst>
                <a:tab pos="2290763" algn="l"/>
              </a:tabLst>
            </a:pPr>
            <a:r>
              <a:rPr lang="en-US" dirty="0"/>
              <a:t>Within the team/ company</a:t>
            </a:r>
          </a:p>
          <a:p>
            <a:r>
              <a:rPr lang="en-US" dirty="0"/>
              <a:t>Innovation &amp; Engagement</a:t>
            </a:r>
          </a:p>
          <a:p>
            <a:pPr lvl="2">
              <a:lnSpc>
                <a:spcPct val="120000"/>
              </a:lnSpc>
              <a:tabLst>
                <a:tab pos="2290763" algn="l"/>
              </a:tabLst>
            </a:pPr>
            <a:r>
              <a:rPr lang="en-US" dirty="0"/>
              <a:t>Team motivation</a:t>
            </a:r>
          </a:p>
          <a:p>
            <a:pPr lvl="2">
              <a:lnSpc>
                <a:spcPct val="120000"/>
              </a:lnSpc>
              <a:tabLst>
                <a:tab pos="2290763" algn="l"/>
              </a:tabLst>
            </a:pPr>
            <a:r>
              <a:rPr lang="en-US" dirty="0"/>
              <a:t>Taking risks</a:t>
            </a:r>
          </a:p>
          <a:p>
            <a:r>
              <a:rPr lang="en-US" dirty="0"/>
              <a:t>Growth &amp; Development </a:t>
            </a:r>
          </a:p>
          <a:p>
            <a:pPr lvl="2">
              <a:lnSpc>
                <a:spcPct val="120000"/>
              </a:lnSpc>
              <a:tabLst>
                <a:tab pos="2290763" algn="l"/>
              </a:tabLst>
            </a:pPr>
            <a:r>
              <a:rPr lang="en-US" dirty="0"/>
              <a:t>Professional and Personal Growth</a:t>
            </a:r>
          </a:p>
          <a:p>
            <a:pPr lvl="2">
              <a:lnSpc>
                <a:spcPct val="120000"/>
              </a:lnSpc>
              <a:tabLst>
                <a:tab pos="2290763" algn="l"/>
              </a:tabLst>
            </a:pPr>
            <a:r>
              <a:rPr lang="en-US" dirty="0"/>
              <a:t>Recognition &amp; Rewards</a:t>
            </a:r>
          </a:p>
          <a:p>
            <a:pPr lvl="1">
              <a:buNone/>
            </a:pPr>
            <a:endParaRPr lang="en-US" dirty="0"/>
          </a:p>
          <a:p>
            <a:pPr>
              <a:spcBef>
                <a:spcPts val="0"/>
              </a:spcBef>
              <a:spcAft>
                <a:spcPts val="1800"/>
              </a:spcAft>
            </a:pPr>
            <a:endParaRPr lang="en-US" dirty="0"/>
          </a:p>
        </p:txBody>
      </p:sp>
    </p:spTree>
    <p:extLst>
      <p:ext uri="{BB962C8B-B14F-4D97-AF65-F5344CB8AC3E}">
        <p14:creationId xmlns:p14="http://schemas.microsoft.com/office/powerpoint/2010/main" val="418079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 Presentation at UNC, Chapel Hill  /// March 24</a:t>
            </a:r>
            <a:endParaRPr lang="en-US" dirty="0"/>
          </a:p>
        </p:txBody>
      </p:sp>
      <p:sp>
        <p:nvSpPr>
          <p:cNvPr id="9" name="Slide Number Placeholder 8"/>
          <p:cNvSpPr>
            <a:spLocks noGrp="1"/>
          </p:cNvSpPr>
          <p:nvPr>
            <p:ph type="sldNum" sz="quarter" idx="12"/>
          </p:nvPr>
        </p:nvSpPr>
        <p:spPr/>
        <p:txBody>
          <a:bodyPr/>
          <a:lstStyle/>
          <a:p>
            <a:fld id="{EEAD9179-7A6B-4268-BEB2-F3B8EB06115B}" type="slidenum">
              <a:rPr lang="en-US" smtClean="0"/>
              <a:pPr/>
              <a:t>29</a:t>
            </a:fld>
            <a:endParaRPr lang="en-US" dirty="0"/>
          </a:p>
        </p:txBody>
      </p:sp>
      <p:sp>
        <p:nvSpPr>
          <p:cNvPr id="3" name="Text Placeholder 2"/>
          <p:cNvSpPr>
            <a:spLocks noGrp="1"/>
          </p:cNvSpPr>
          <p:nvPr>
            <p:ph type="body" sz="quarter" idx="14"/>
          </p:nvPr>
        </p:nvSpPr>
        <p:spPr>
          <a:xfrm>
            <a:off x="1243173" y="1366463"/>
            <a:ext cx="9832369" cy="4150759"/>
          </a:xfrm>
        </p:spPr>
        <p:txBody>
          <a:bodyPr/>
          <a:lstStyle/>
          <a:p>
            <a:pPr lvl="0"/>
            <a:r>
              <a:rPr lang="en-US" sz="1800" b="0" i="1" dirty="0"/>
              <a:t>“</a:t>
            </a:r>
            <a:r>
              <a:rPr lang="en-US" sz="2800" b="0" i="1" dirty="0"/>
              <a:t>The challenge of leadership is to be strong, but not rude; be kind, but not weak; be bold, but not bully; be thoughtful, but not lazy; be humble, but not timid; be proud, but not arrogant; have humor, but without folly.” </a:t>
            </a:r>
            <a:r>
              <a:rPr lang="en-US" sz="2800" b="0" dirty="0"/>
              <a:t>–JIM ROHN</a:t>
            </a:r>
            <a:endParaRPr lang="en-US" sz="2800" dirty="0"/>
          </a:p>
          <a:p>
            <a:pPr>
              <a:spcBef>
                <a:spcPts val="0"/>
              </a:spcBef>
              <a:spcAft>
                <a:spcPts val="1800"/>
              </a:spcAft>
            </a:pPr>
            <a:endParaRPr lang="en-US" dirty="0"/>
          </a:p>
        </p:txBody>
      </p:sp>
    </p:spTree>
    <p:extLst>
      <p:ext uri="{BB962C8B-B14F-4D97-AF65-F5344CB8AC3E}">
        <p14:creationId xmlns:p14="http://schemas.microsoft.com/office/powerpoint/2010/main" val="185164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DF1EC-BB04-44FE-9C80-4F8046AE9F68}"/>
              </a:ext>
            </a:extLst>
          </p:cNvPr>
          <p:cNvSpPr>
            <a:spLocks noGrp="1"/>
          </p:cNvSpPr>
          <p:nvPr>
            <p:ph type="title"/>
          </p:nvPr>
        </p:nvSpPr>
        <p:spPr>
          <a:xfrm>
            <a:off x="981821" y="181938"/>
            <a:ext cx="10798460" cy="711914"/>
          </a:xfrm>
        </p:spPr>
        <p:txBody>
          <a:bodyPr/>
          <a:lstStyle/>
          <a:p>
            <a:r>
              <a:rPr lang="en-US" dirty="0"/>
              <a:t>My Career</a:t>
            </a:r>
          </a:p>
        </p:txBody>
      </p:sp>
      <p:sp>
        <p:nvSpPr>
          <p:cNvPr id="4" name="Footer Placeholder 3">
            <a:extLst>
              <a:ext uri="{FF2B5EF4-FFF2-40B4-BE49-F238E27FC236}">
                <a16:creationId xmlns:a16="http://schemas.microsoft.com/office/drawing/2014/main" id="{7C87BDB1-7EF6-4BE4-93CD-5BADA73E955B}"/>
              </a:ext>
            </a:extLst>
          </p:cNvPr>
          <p:cNvSpPr>
            <a:spLocks noGrp="1"/>
          </p:cNvSpPr>
          <p:nvPr>
            <p:ph type="ftr" sz="quarter" idx="11"/>
          </p:nvPr>
        </p:nvSpPr>
        <p:spPr/>
        <p:txBody>
          <a:bodyPr/>
          <a:lstStyle/>
          <a:p>
            <a:r>
              <a:rPr lang="en-US" dirty="0"/>
              <a:t>/// Presentation at UNC, Chapel Hill  /// March 24</a:t>
            </a:r>
          </a:p>
        </p:txBody>
      </p:sp>
      <p:sp>
        <p:nvSpPr>
          <p:cNvPr id="5" name="Slide Number Placeholder 4">
            <a:extLst>
              <a:ext uri="{FF2B5EF4-FFF2-40B4-BE49-F238E27FC236}">
                <a16:creationId xmlns:a16="http://schemas.microsoft.com/office/drawing/2014/main" id="{9ABD26FB-5CE7-4AAA-BD74-D17B75691387}"/>
              </a:ext>
            </a:extLst>
          </p:cNvPr>
          <p:cNvSpPr>
            <a:spLocks noGrp="1"/>
          </p:cNvSpPr>
          <p:nvPr>
            <p:ph type="sldNum" sz="quarter" idx="12"/>
          </p:nvPr>
        </p:nvSpPr>
        <p:spPr/>
        <p:txBody>
          <a:bodyPr/>
          <a:lstStyle/>
          <a:p>
            <a:fld id="{EEAD9179-7A6B-4268-BEB2-F3B8EB06115B}" type="slidenum">
              <a:rPr lang="en-US" smtClean="0"/>
              <a:t>3</a:t>
            </a:fld>
            <a:endParaRPr lang="en-US" dirty="0"/>
          </a:p>
        </p:txBody>
      </p:sp>
      <p:sp>
        <p:nvSpPr>
          <p:cNvPr id="6" name="Text Placeholder 5">
            <a:extLst>
              <a:ext uri="{FF2B5EF4-FFF2-40B4-BE49-F238E27FC236}">
                <a16:creationId xmlns:a16="http://schemas.microsoft.com/office/drawing/2014/main" id="{758F9A05-94A6-4BC6-936E-2E157ADD86F9}"/>
              </a:ext>
            </a:extLst>
          </p:cNvPr>
          <p:cNvSpPr>
            <a:spLocks noGrp="1"/>
          </p:cNvSpPr>
          <p:nvPr>
            <p:ph type="body" sz="quarter" idx="14"/>
          </p:nvPr>
        </p:nvSpPr>
        <p:spPr>
          <a:xfrm>
            <a:off x="774798" y="1198495"/>
            <a:ext cx="10800000" cy="5140660"/>
          </a:xfrm>
        </p:spPr>
        <p:txBody>
          <a:bodyPr/>
          <a:lstStyle/>
          <a:p>
            <a:pPr marL="269240" lvl="1" indent="-269875"/>
            <a:r>
              <a:rPr lang="en-US" dirty="0">
                <a:solidFill>
                  <a:schemeClr val="accent1"/>
                </a:solidFill>
              </a:rPr>
              <a:t>Bayer Pharmaceuticals (2017 – Present) </a:t>
            </a:r>
          </a:p>
          <a:p>
            <a:pPr marL="539240" lvl="2" indent="-269875"/>
            <a:r>
              <a:rPr lang="en-US" dirty="0">
                <a:solidFill>
                  <a:schemeClr val="accent1"/>
                </a:solidFill>
              </a:rPr>
              <a:t>Executive Director, Global Head of Clinical Statistics (PAOW)</a:t>
            </a:r>
          </a:p>
          <a:p>
            <a:pPr marL="539240" lvl="2" indent="-269875"/>
            <a:r>
              <a:rPr lang="en-US" dirty="0">
                <a:solidFill>
                  <a:schemeClr val="accent1"/>
                </a:solidFill>
              </a:rPr>
              <a:t>Distinguished Bayer Science Fellow</a:t>
            </a:r>
          </a:p>
          <a:p>
            <a:pPr marL="269240" lvl="1" indent="-269875"/>
            <a:r>
              <a:rPr lang="en-US" dirty="0">
                <a:solidFill>
                  <a:schemeClr val="accent1"/>
                </a:solidFill>
              </a:rPr>
              <a:t>IQVIA/ Quintiles (2011-2017)</a:t>
            </a:r>
          </a:p>
          <a:p>
            <a:pPr marL="539240" lvl="2" indent="-269875"/>
            <a:r>
              <a:rPr lang="en-US" dirty="0">
                <a:solidFill>
                  <a:schemeClr val="accent1"/>
                </a:solidFill>
              </a:rPr>
              <a:t>Vice President, Global Head of Quantitative Decision Strategies and Analytics</a:t>
            </a:r>
          </a:p>
          <a:p>
            <a:pPr marL="269240" lvl="1" indent="-269875"/>
            <a:r>
              <a:rPr lang="en-US" dirty="0">
                <a:solidFill>
                  <a:schemeClr val="accent1"/>
                </a:solidFill>
              </a:rPr>
              <a:t>Inventive Health/ i3 </a:t>
            </a:r>
            <a:r>
              <a:rPr lang="en-US" dirty="0" err="1">
                <a:solidFill>
                  <a:schemeClr val="accent1"/>
                </a:solidFill>
              </a:rPr>
              <a:t>Statprobe</a:t>
            </a:r>
            <a:r>
              <a:rPr lang="en-US" dirty="0">
                <a:solidFill>
                  <a:schemeClr val="accent1"/>
                </a:solidFill>
              </a:rPr>
              <a:t> (2006-2011)</a:t>
            </a:r>
          </a:p>
          <a:p>
            <a:pPr marL="539240" lvl="2" indent="-269875"/>
            <a:r>
              <a:rPr lang="en-US" dirty="0">
                <a:solidFill>
                  <a:schemeClr val="accent1"/>
                </a:solidFill>
              </a:rPr>
              <a:t>Director, Head of Biostatistics Operations in Americas </a:t>
            </a:r>
          </a:p>
          <a:p>
            <a:pPr marL="269240" lvl="1" indent="-269875"/>
            <a:r>
              <a:rPr lang="en-US" dirty="0">
                <a:solidFill>
                  <a:schemeClr val="accent1"/>
                </a:solidFill>
              </a:rPr>
              <a:t>Pfizer (2004-2006)</a:t>
            </a:r>
          </a:p>
          <a:p>
            <a:pPr marL="539240" lvl="2" indent="-269875"/>
            <a:r>
              <a:rPr lang="en-US" dirty="0">
                <a:solidFill>
                  <a:schemeClr val="accent1"/>
                </a:solidFill>
              </a:rPr>
              <a:t>Manager, Clinical Statistics </a:t>
            </a:r>
          </a:p>
          <a:p>
            <a:pPr marL="269240" lvl="1" indent="-269875"/>
            <a:r>
              <a:rPr lang="en-US" dirty="0">
                <a:solidFill>
                  <a:schemeClr val="accent1"/>
                </a:solidFill>
              </a:rPr>
              <a:t>I3 </a:t>
            </a:r>
            <a:r>
              <a:rPr lang="en-US" dirty="0" err="1">
                <a:solidFill>
                  <a:schemeClr val="accent1"/>
                </a:solidFill>
              </a:rPr>
              <a:t>Statprobe</a:t>
            </a:r>
            <a:r>
              <a:rPr lang="en-US" dirty="0">
                <a:solidFill>
                  <a:schemeClr val="accent1"/>
                </a:solidFill>
              </a:rPr>
              <a:t> (1999-2004)</a:t>
            </a:r>
          </a:p>
          <a:p>
            <a:pPr marL="539240" lvl="2" indent="-269875"/>
            <a:r>
              <a:rPr lang="en-US" dirty="0">
                <a:solidFill>
                  <a:schemeClr val="accent1"/>
                </a:solidFill>
              </a:rPr>
              <a:t>Senior Biostatistician</a:t>
            </a:r>
          </a:p>
          <a:p>
            <a:pPr marL="269240" lvl="1" indent="-269875"/>
            <a:r>
              <a:rPr lang="en-US" dirty="0">
                <a:solidFill>
                  <a:schemeClr val="accent1"/>
                </a:solidFill>
              </a:rPr>
              <a:t>Nationwide Insurance Enterprise (1998-1999)</a:t>
            </a:r>
          </a:p>
          <a:p>
            <a:pPr marL="539240" lvl="2" indent="-269875"/>
            <a:r>
              <a:rPr lang="en-US" dirty="0">
                <a:solidFill>
                  <a:schemeClr val="accent1"/>
                </a:solidFill>
              </a:rPr>
              <a:t>Statistical Analyst</a:t>
            </a:r>
          </a:p>
          <a:p>
            <a:endParaRPr lang="en-US" dirty="0"/>
          </a:p>
        </p:txBody>
      </p:sp>
    </p:spTree>
    <p:extLst>
      <p:ext uri="{BB962C8B-B14F-4D97-AF65-F5344CB8AC3E}">
        <p14:creationId xmlns:p14="http://schemas.microsoft.com/office/powerpoint/2010/main" val="347734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2381" y="2034"/>
          <a:ext cx="1588" cy="1588"/>
        </p:xfrm>
        <a:graphic>
          <a:graphicData uri="http://schemas.openxmlformats.org/presentationml/2006/ole">
            <mc:AlternateContent xmlns:mc="http://schemas.openxmlformats.org/markup-compatibility/2006">
              <mc:Choice xmlns:v="urn:schemas-microsoft-com:vml" Requires="v">
                <p:oleObj spid="_x0000_s1028" name="think-cell Folie" r:id="rId5" imgW="216" imgH="216" progId="TCLayout.ActiveDocument.1">
                  <p:embed/>
                </p:oleObj>
              </mc:Choice>
              <mc:Fallback>
                <p:oleObj name="think-cell Folie" r:id="rId5" imgW="216" imgH="216" progId="TCLayout.ActiveDocument.1">
                  <p:embed/>
                  <p:pic>
                    <p:nvPicPr>
                      <p:cNvPr id="8" name="Objekt 7" hidden="1"/>
                      <p:cNvPicPr/>
                      <p:nvPr/>
                    </p:nvPicPr>
                    <p:blipFill>
                      <a:blip r:embed="rId6"/>
                      <a:stretch>
                        <a:fillRect/>
                      </a:stretch>
                    </p:blipFill>
                    <p:spPr>
                      <a:xfrm>
                        <a:off x="2381" y="2034"/>
                        <a:ext cx="1588" cy="1588"/>
                      </a:xfrm>
                      <a:prstGeom prst="rect">
                        <a:avLst/>
                      </a:prstGeom>
                    </p:spPr>
                  </p:pic>
                </p:oleObj>
              </mc:Fallback>
            </mc:AlternateContent>
          </a:graphicData>
        </a:graphic>
      </p:graphicFrame>
      <p:sp>
        <p:nvSpPr>
          <p:cNvPr id="7" name="Rechteck 6" hidden="1"/>
          <p:cNvSpPr/>
          <p:nvPr>
            <p:custDataLst>
              <p:tags r:id="rId3"/>
            </p:custDataLst>
          </p:nvPr>
        </p:nvSpPr>
        <p:spPr bwMode="gray">
          <a:xfrm>
            <a:off x="794" y="447"/>
            <a:ext cx="158729" cy="15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a:latin typeface="Arial"/>
              <a:ea typeface="Arial Unicode MS"/>
              <a:cs typeface="Arial"/>
              <a:sym typeface="Arial"/>
            </a:endParaRPr>
          </a:p>
        </p:txBody>
      </p:sp>
      <p:sp>
        <p:nvSpPr>
          <p:cNvPr id="3" name="Titel 2"/>
          <p:cNvSpPr>
            <a:spLocks noGrp="1"/>
          </p:cNvSpPr>
          <p:nvPr>
            <p:ph type="title"/>
          </p:nvPr>
        </p:nvSpPr>
        <p:spPr/>
        <p:txBody>
          <a:bodyPr/>
          <a:lstStyle/>
          <a:p>
            <a:r>
              <a:rPr lang="en-US" dirty="0"/>
              <a:t>Drug development is a highly-regulated, long and costly endeavor with a low probability of success</a:t>
            </a:r>
            <a:endParaRPr lang="de-DE" dirty="0"/>
          </a:p>
        </p:txBody>
      </p:sp>
      <p:sp>
        <p:nvSpPr>
          <p:cNvPr id="11" name="Parallelogramm 10"/>
          <p:cNvSpPr/>
          <p:nvPr/>
        </p:nvSpPr>
        <p:spPr bwMode="gray">
          <a:xfrm>
            <a:off x="7679563" y="1626090"/>
            <a:ext cx="2231709" cy="1385358"/>
          </a:xfrm>
          <a:prstGeom prst="parallelogram">
            <a:avLst>
              <a:gd name="adj" fmla="val 2154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m 11"/>
          <p:cNvSpPr/>
          <p:nvPr/>
        </p:nvSpPr>
        <p:spPr bwMode="gray">
          <a:xfrm>
            <a:off x="5512704" y="1626090"/>
            <a:ext cx="2231709" cy="1385358"/>
          </a:xfrm>
          <a:prstGeom prst="parallelogram">
            <a:avLst>
              <a:gd name="adj" fmla="val 2154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m 12"/>
          <p:cNvSpPr/>
          <p:nvPr/>
        </p:nvSpPr>
        <p:spPr bwMode="gray">
          <a:xfrm>
            <a:off x="1145121" y="1626090"/>
            <a:ext cx="2231709" cy="1385358"/>
          </a:xfrm>
          <a:prstGeom prst="parallelogram">
            <a:avLst>
              <a:gd name="adj" fmla="val 2154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3731" y="2014397"/>
            <a:ext cx="1226175" cy="81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1858" y="1955274"/>
            <a:ext cx="1280820" cy="88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1157" y="2084014"/>
            <a:ext cx="1168520" cy="81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Parallelogramm 16"/>
          <p:cNvSpPr/>
          <p:nvPr/>
        </p:nvSpPr>
        <p:spPr bwMode="gray">
          <a:xfrm>
            <a:off x="3328912" y="1626090"/>
            <a:ext cx="2231709" cy="1385358"/>
          </a:xfrm>
          <a:prstGeom prst="parallelogram">
            <a:avLst>
              <a:gd name="adj" fmla="val 2154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6018" y="1935679"/>
            <a:ext cx="1297497" cy="1041048"/>
          </a:xfrm>
          <a:prstGeom prst="rect">
            <a:avLst/>
          </a:prstGeom>
          <a:solidFill>
            <a:srgbClr val="1A718C"/>
          </a:solidFill>
          <a:ln>
            <a:noFill/>
          </a:ln>
        </p:spPr>
      </p:pic>
      <p:sp>
        <p:nvSpPr>
          <p:cNvPr id="19" name="Rectangle 3"/>
          <p:cNvSpPr/>
          <p:nvPr/>
        </p:nvSpPr>
        <p:spPr>
          <a:xfrm>
            <a:off x="3598222" y="1626090"/>
            <a:ext cx="1962400" cy="369100"/>
          </a:xfrm>
          <a:prstGeom prst="rect">
            <a:avLst/>
          </a:prstGeom>
        </p:spPr>
        <p:txBody>
          <a:bodyPr wrap="square" lIns="91245" tIns="45623" rIns="91245" bIns="45623">
            <a:spAutoFit/>
          </a:bodyPr>
          <a:lstStyle/>
          <a:p>
            <a:pPr algn="ctr"/>
            <a:r>
              <a:rPr lang="en-US" i="1">
                <a:solidFill>
                  <a:srgbClr val="66B512"/>
                </a:solidFill>
              </a:rPr>
              <a:t>Preclinical tests</a:t>
            </a:r>
          </a:p>
        </p:txBody>
      </p:sp>
      <p:sp>
        <p:nvSpPr>
          <p:cNvPr id="20" name="Rectangle 3"/>
          <p:cNvSpPr/>
          <p:nvPr/>
        </p:nvSpPr>
        <p:spPr>
          <a:xfrm>
            <a:off x="1414431" y="1626090"/>
            <a:ext cx="1962400" cy="369100"/>
          </a:xfrm>
          <a:prstGeom prst="rect">
            <a:avLst/>
          </a:prstGeom>
        </p:spPr>
        <p:txBody>
          <a:bodyPr wrap="square" lIns="91245" tIns="45623" rIns="91245" bIns="45623">
            <a:spAutoFit/>
          </a:bodyPr>
          <a:lstStyle/>
          <a:p>
            <a:pPr algn="ctr"/>
            <a:r>
              <a:rPr lang="en-US" i="1">
                <a:solidFill>
                  <a:srgbClr val="00617F"/>
                </a:solidFill>
              </a:rPr>
              <a:t>Drug research</a:t>
            </a:r>
          </a:p>
        </p:txBody>
      </p:sp>
      <p:sp>
        <p:nvSpPr>
          <p:cNvPr id="21" name="Rectangle 3"/>
          <p:cNvSpPr/>
          <p:nvPr/>
        </p:nvSpPr>
        <p:spPr>
          <a:xfrm>
            <a:off x="5782014" y="1626090"/>
            <a:ext cx="1962400" cy="369100"/>
          </a:xfrm>
          <a:prstGeom prst="rect">
            <a:avLst/>
          </a:prstGeom>
        </p:spPr>
        <p:txBody>
          <a:bodyPr wrap="square" lIns="91245" tIns="45623" rIns="91245" bIns="45623">
            <a:spAutoFit/>
          </a:bodyPr>
          <a:lstStyle/>
          <a:p>
            <a:pPr algn="ctr"/>
            <a:r>
              <a:rPr lang="en-US" i="1">
                <a:solidFill>
                  <a:srgbClr val="66B512"/>
                </a:solidFill>
              </a:rPr>
              <a:t>Clinical trials</a:t>
            </a:r>
          </a:p>
        </p:txBody>
      </p:sp>
      <p:sp>
        <p:nvSpPr>
          <p:cNvPr id="22" name="Rectangle 3"/>
          <p:cNvSpPr/>
          <p:nvPr/>
        </p:nvSpPr>
        <p:spPr>
          <a:xfrm>
            <a:off x="7948873" y="1626090"/>
            <a:ext cx="1962400" cy="369100"/>
          </a:xfrm>
          <a:prstGeom prst="rect">
            <a:avLst/>
          </a:prstGeom>
        </p:spPr>
        <p:txBody>
          <a:bodyPr wrap="square" lIns="91245" tIns="45623" rIns="91245" bIns="45623">
            <a:spAutoFit/>
          </a:bodyPr>
          <a:lstStyle/>
          <a:p>
            <a:pPr algn="ctr"/>
            <a:r>
              <a:rPr lang="en-US" i="1">
                <a:solidFill>
                  <a:srgbClr val="00617F"/>
                </a:solidFill>
              </a:rPr>
              <a:t>Approval</a:t>
            </a:r>
          </a:p>
        </p:txBody>
      </p:sp>
      <p:sp>
        <p:nvSpPr>
          <p:cNvPr id="23" name="Parallelogramm 22"/>
          <p:cNvSpPr/>
          <p:nvPr/>
        </p:nvSpPr>
        <p:spPr bwMode="gray">
          <a:xfrm>
            <a:off x="9829490" y="1626090"/>
            <a:ext cx="2231709" cy="1385358"/>
          </a:xfrm>
          <a:prstGeom prst="parallelogram">
            <a:avLst>
              <a:gd name="adj" fmla="val 2154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m 23"/>
          <p:cNvSpPr/>
          <p:nvPr/>
        </p:nvSpPr>
        <p:spPr bwMode="gray">
          <a:xfrm>
            <a:off x="1247921" y="1411806"/>
            <a:ext cx="359953" cy="287963"/>
          </a:xfrm>
          <a:prstGeom prst="parallelogram">
            <a:avLst>
              <a:gd name="adj" fmla="val 23347"/>
            </a:avLst>
          </a:prstGeom>
          <a:solidFill>
            <a:srgbClr val="D30F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a:t>1</a:t>
            </a:r>
          </a:p>
        </p:txBody>
      </p:sp>
      <p:sp>
        <p:nvSpPr>
          <p:cNvPr id="25" name="Parallelogramm 24"/>
          <p:cNvSpPr/>
          <p:nvPr/>
        </p:nvSpPr>
        <p:spPr bwMode="gray">
          <a:xfrm>
            <a:off x="3432135" y="1411806"/>
            <a:ext cx="359953" cy="287963"/>
          </a:xfrm>
          <a:prstGeom prst="parallelogram">
            <a:avLst>
              <a:gd name="adj" fmla="val 23347"/>
            </a:avLst>
          </a:prstGeom>
          <a:solidFill>
            <a:srgbClr val="D30F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a:t>2</a:t>
            </a:r>
          </a:p>
        </p:txBody>
      </p:sp>
      <p:sp>
        <p:nvSpPr>
          <p:cNvPr id="26" name="Parallelogramm 25"/>
          <p:cNvSpPr/>
          <p:nvPr/>
        </p:nvSpPr>
        <p:spPr bwMode="gray">
          <a:xfrm>
            <a:off x="5613623" y="1411806"/>
            <a:ext cx="359953" cy="287963"/>
          </a:xfrm>
          <a:prstGeom prst="parallelogram">
            <a:avLst>
              <a:gd name="adj" fmla="val 23347"/>
            </a:avLst>
          </a:prstGeom>
          <a:solidFill>
            <a:srgbClr val="D30F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a:t>3</a:t>
            </a:r>
          </a:p>
        </p:txBody>
      </p:sp>
      <p:sp>
        <p:nvSpPr>
          <p:cNvPr id="27" name="Parallelogramm 26"/>
          <p:cNvSpPr/>
          <p:nvPr/>
        </p:nvSpPr>
        <p:spPr bwMode="gray">
          <a:xfrm>
            <a:off x="7783114" y="1411806"/>
            <a:ext cx="359953" cy="287963"/>
          </a:xfrm>
          <a:prstGeom prst="parallelogram">
            <a:avLst>
              <a:gd name="adj" fmla="val 23347"/>
            </a:avLst>
          </a:prstGeom>
          <a:solidFill>
            <a:srgbClr val="D30F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a:t>4</a:t>
            </a:r>
          </a:p>
        </p:txBody>
      </p:sp>
      <p:pic>
        <p:nvPicPr>
          <p:cNvPr id="2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59798" y="2078391"/>
            <a:ext cx="1171093" cy="82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p:nvPr/>
        </p:nvSpPr>
        <p:spPr>
          <a:xfrm>
            <a:off x="10098800" y="1626090"/>
            <a:ext cx="1962400" cy="369100"/>
          </a:xfrm>
          <a:prstGeom prst="rect">
            <a:avLst/>
          </a:prstGeom>
        </p:spPr>
        <p:txBody>
          <a:bodyPr wrap="square" lIns="91245" tIns="45623" rIns="91245" bIns="45623">
            <a:spAutoFit/>
          </a:bodyPr>
          <a:lstStyle/>
          <a:p>
            <a:pPr algn="ctr"/>
            <a:r>
              <a:rPr lang="en-US" i="1">
                <a:solidFill>
                  <a:srgbClr val="66B512"/>
                </a:solidFill>
              </a:rPr>
              <a:t>After launch</a:t>
            </a:r>
          </a:p>
        </p:txBody>
      </p:sp>
      <p:sp>
        <p:nvSpPr>
          <p:cNvPr id="30" name="Parallelogramm 29"/>
          <p:cNvSpPr/>
          <p:nvPr/>
        </p:nvSpPr>
        <p:spPr bwMode="gray">
          <a:xfrm>
            <a:off x="9931747" y="1411806"/>
            <a:ext cx="359953" cy="287963"/>
          </a:xfrm>
          <a:prstGeom prst="parallelogram">
            <a:avLst>
              <a:gd name="adj" fmla="val 23347"/>
            </a:avLst>
          </a:prstGeom>
          <a:solidFill>
            <a:srgbClr val="D30F4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2000" b="1"/>
              <a:t>5</a:t>
            </a:r>
          </a:p>
        </p:txBody>
      </p:sp>
      <p:sp>
        <p:nvSpPr>
          <p:cNvPr id="63" name="BC-Footer"/>
          <p:cNvSpPr txBox="1"/>
          <p:nvPr/>
        </p:nvSpPr>
        <p:spPr bwMode="gray">
          <a:xfrm>
            <a:off x="6406933" y="6048504"/>
            <a:ext cx="1908223" cy="107708"/>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0" rIns="0" bIns="0" rtlCol="0" anchor="b" anchorCtr="0">
            <a:spAutoFit/>
          </a:bodyPr>
          <a:lstStyle/>
          <a:p>
            <a:pPr>
              <a:spcBef>
                <a:spcPct val="0"/>
              </a:spcBef>
              <a:spcAft>
                <a:spcPct val="0"/>
              </a:spcAft>
            </a:pPr>
            <a:r>
              <a:rPr lang="en-US" sz="700">
                <a:latin typeface="Arial"/>
              </a:rPr>
              <a:t>1 JAMA Intern. Med. 2015, </a:t>
            </a:r>
            <a:r>
              <a:rPr lang="en-US" sz="700" i="1">
                <a:latin typeface="Arial"/>
              </a:rPr>
              <a:t>175</a:t>
            </a:r>
            <a:r>
              <a:rPr lang="en-US" sz="700">
                <a:latin typeface="Arial"/>
              </a:rPr>
              <a:t>, p. 635-638</a:t>
            </a:r>
            <a:endParaRPr lang="de-DE" sz="700" err="1">
              <a:latin typeface="Arial"/>
            </a:endParaRPr>
          </a:p>
        </p:txBody>
      </p:sp>
      <p:grpSp>
        <p:nvGrpSpPr>
          <p:cNvPr id="64" name="Gruppieren 63"/>
          <p:cNvGrpSpPr/>
          <p:nvPr/>
        </p:nvGrpSpPr>
        <p:grpSpPr>
          <a:xfrm>
            <a:off x="8211159" y="3057565"/>
            <a:ext cx="3578319" cy="3331375"/>
            <a:chOff x="1677920" y="3286124"/>
            <a:chExt cx="3503679" cy="3571875"/>
          </a:xfrm>
          <a:gradFill>
            <a:gsLst>
              <a:gs pos="90000">
                <a:schemeClr val="accent1"/>
              </a:gs>
              <a:gs pos="100000">
                <a:schemeClr val="accent1">
                  <a:tint val="23500"/>
                  <a:satMod val="160000"/>
                </a:schemeClr>
              </a:gs>
            </a:gsLst>
            <a:lin ang="5400000" scaled="0"/>
          </a:gradFill>
        </p:grpSpPr>
        <p:sp>
          <p:nvSpPr>
            <p:cNvPr id="69" name="Parallelogramm 68"/>
            <p:cNvSpPr/>
            <p:nvPr/>
          </p:nvSpPr>
          <p:spPr bwMode="gray">
            <a:xfrm>
              <a:off x="1677920" y="3286124"/>
              <a:ext cx="3503679" cy="3571875"/>
            </a:xfrm>
            <a:prstGeom prst="parallelogram">
              <a:avLst>
                <a:gd name="adj" fmla="val 215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21"/>
            <p:cNvSpPr>
              <a:spLocks noChangeArrowheads="1"/>
            </p:cNvSpPr>
            <p:nvPr/>
          </p:nvSpPr>
          <p:spPr bwMode="auto">
            <a:xfrm>
              <a:off x="1874066" y="5977745"/>
              <a:ext cx="2481008" cy="596488"/>
            </a:xfrm>
            <a:prstGeom prst="rect">
              <a:avLst/>
            </a:prstGeom>
            <a:grpFill/>
            <a:ln>
              <a:noFill/>
            </a:ln>
            <a:extLst>
              <a:ext uri="{91240B29-F687-4F45-9708-019B960494DF}">
                <a14:hiddenLine xmlns:a14="http://schemas.microsoft.com/office/drawing/2010/main" w="3175">
                  <a:solidFill>
                    <a:srgbClr val="000000"/>
                  </a:solidFill>
                  <a:miter lim="800000"/>
                  <a:headEnd/>
                  <a:tailEnd/>
                </a14:hiddenLine>
              </a:ext>
            </a:extLst>
          </p:spPr>
          <p:txBody>
            <a:bodyPr wrap="square" lIns="0" tIns="71991" rIns="0" bIns="71991" anchor="t" anchorCtr="0">
              <a:noAutofit/>
            </a:bodyPr>
            <a:lstStyle/>
            <a:p>
              <a:pPr marL="269973" lvl="1" indent="-269973" eaLnBrk="0" hangingPunct="0">
                <a:spcBef>
                  <a:spcPct val="40000"/>
                </a:spcBef>
                <a:spcAft>
                  <a:spcPct val="0"/>
                </a:spcAft>
                <a:buSzPct val="100000"/>
                <a:buBlip>
                  <a:blip r:embed="rId12"/>
                </a:buBlip>
              </a:pPr>
              <a:r>
                <a:rPr lang="en-US" sz="1400" b="1">
                  <a:solidFill>
                    <a:schemeClr val="bg1"/>
                  </a:solidFill>
                </a:rPr>
                <a:t>Permanent…</a:t>
              </a:r>
              <a:r>
                <a:rPr lang="en-US" sz="1400">
                  <a:solidFill>
                    <a:schemeClr val="bg1"/>
                  </a:solidFill>
                </a:rPr>
                <a:t>benefit-risk assessment of products</a:t>
              </a:r>
            </a:p>
          </p:txBody>
        </p:sp>
        <p:sp>
          <p:nvSpPr>
            <p:cNvPr id="71" name="Rechteck 70"/>
            <p:cNvSpPr/>
            <p:nvPr/>
          </p:nvSpPr>
          <p:spPr>
            <a:xfrm>
              <a:off x="2275027" y="3613311"/>
              <a:ext cx="2580709" cy="523220"/>
            </a:xfrm>
            <a:prstGeom prst="rect">
              <a:avLst/>
            </a:prstGeom>
            <a:grpFill/>
          </p:spPr>
          <p:txBody>
            <a:bodyPr wrap="square" tIns="71991" bIns="71991" anchor="t" anchorCtr="0">
              <a:noAutofit/>
            </a:bodyPr>
            <a:lstStyle/>
            <a:p>
              <a:pPr marL="269973" lvl="1" indent="-269973" eaLnBrk="0" hangingPunct="0">
                <a:spcBef>
                  <a:spcPct val="40000"/>
                </a:spcBef>
                <a:spcAft>
                  <a:spcPct val="0"/>
                </a:spcAft>
                <a:buSzPct val="100000"/>
                <a:buBlip>
                  <a:blip r:embed="rId12"/>
                </a:buBlip>
              </a:pPr>
              <a:r>
                <a:rPr lang="en-US" sz="1400" b="1">
                  <a:solidFill>
                    <a:schemeClr val="bg1"/>
                  </a:solidFill>
                </a:rPr>
                <a:t>15 years…</a:t>
              </a:r>
              <a:r>
                <a:rPr lang="en-US" sz="1400">
                  <a:solidFill>
                    <a:schemeClr val="bg1"/>
                  </a:solidFill>
                </a:rPr>
                <a:t>from idea to market approval</a:t>
              </a:r>
            </a:p>
          </p:txBody>
        </p:sp>
        <p:sp>
          <p:nvSpPr>
            <p:cNvPr id="72" name="Rechteck 71"/>
            <p:cNvSpPr/>
            <p:nvPr/>
          </p:nvSpPr>
          <p:spPr>
            <a:xfrm>
              <a:off x="2158408" y="4204420"/>
              <a:ext cx="2697328" cy="523220"/>
            </a:xfrm>
            <a:prstGeom prst="rect">
              <a:avLst/>
            </a:prstGeom>
            <a:grpFill/>
          </p:spPr>
          <p:txBody>
            <a:bodyPr wrap="square" tIns="71991" bIns="71991" anchor="t" anchorCtr="0">
              <a:noAutofit/>
            </a:bodyPr>
            <a:lstStyle/>
            <a:p>
              <a:pPr marL="269973" lvl="1" indent="-269973" eaLnBrk="0" hangingPunct="0">
                <a:spcBef>
                  <a:spcPct val="40000"/>
                </a:spcBef>
                <a:spcAft>
                  <a:spcPct val="0"/>
                </a:spcAft>
                <a:buSzPct val="100000"/>
                <a:buBlip>
                  <a:blip r:embed="rId12"/>
                </a:buBlip>
              </a:pPr>
              <a:r>
                <a:rPr lang="en-US" sz="1400" b="1">
                  <a:solidFill>
                    <a:schemeClr val="bg1"/>
                  </a:solidFill>
                </a:rPr>
                <a:t>&gt;1 billion </a:t>
              </a:r>
              <a:r>
                <a:rPr lang="en-US" sz="1400">
                  <a:solidFill>
                    <a:schemeClr val="bg1"/>
                  </a:solidFill>
                </a:rPr>
                <a:t>€</a:t>
              </a:r>
              <a:r>
                <a:rPr lang="en-US" sz="1400" b="1">
                  <a:solidFill>
                    <a:schemeClr val="bg1"/>
                  </a:solidFill>
                </a:rPr>
                <a:t>… </a:t>
              </a:r>
              <a:r>
                <a:rPr lang="en-US" sz="1400">
                  <a:solidFill>
                    <a:schemeClr val="bg1"/>
                  </a:solidFill>
                </a:rPr>
                <a:t>investment per asset until approval</a:t>
              </a:r>
            </a:p>
          </p:txBody>
        </p:sp>
        <p:sp>
          <p:nvSpPr>
            <p:cNvPr id="73" name="Rechteck 72"/>
            <p:cNvSpPr/>
            <p:nvPr/>
          </p:nvSpPr>
          <p:spPr>
            <a:xfrm>
              <a:off x="2048724" y="4795529"/>
              <a:ext cx="2671583" cy="523220"/>
            </a:xfrm>
            <a:prstGeom prst="rect">
              <a:avLst/>
            </a:prstGeom>
            <a:grpFill/>
          </p:spPr>
          <p:txBody>
            <a:bodyPr wrap="square" tIns="71991" bIns="71991" anchor="t" anchorCtr="0">
              <a:noAutofit/>
            </a:bodyPr>
            <a:lstStyle/>
            <a:p>
              <a:pPr marL="269973" lvl="1" indent="-269973" eaLnBrk="0" hangingPunct="0">
                <a:spcBef>
                  <a:spcPct val="40000"/>
                </a:spcBef>
                <a:spcAft>
                  <a:spcPct val="0"/>
                </a:spcAft>
                <a:buSzPct val="100000"/>
                <a:buBlip>
                  <a:blip r:embed="rId12"/>
                </a:buBlip>
              </a:pPr>
              <a:r>
                <a:rPr lang="en-US" sz="1400" b="1">
                  <a:solidFill>
                    <a:schemeClr val="bg1"/>
                  </a:solidFill>
                </a:rPr>
                <a:t>&lt;1%...</a:t>
              </a:r>
              <a:r>
                <a:rPr lang="en-US" sz="1400">
                  <a:solidFill>
                    <a:schemeClr val="bg1"/>
                  </a:solidFill>
                </a:rPr>
                <a:t>chance for a project to get approved</a:t>
              </a:r>
            </a:p>
          </p:txBody>
        </p:sp>
        <p:sp>
          <p:nvSpPr>
            <p:cNvPr id="74" name="Rechteck 73"/>
            <p:cNvSpPr/>
            <p:nvPr/>
          </p:nvSpPr>
          <p:spPr>
            <a:xfrm>
              <a:off x="1918543" y="5386638"/>
              <a:ext cx="2568378" cy="523220"/>
            </a:xfrm>
            <a:prstGeom prst="rect">
              <a:avLst/>
            </a:prstGeom>
            <a:grpFill/>
          </p:spPr>
          <p:txBody>
            <a:bodyPr wrap="square" tIns="71991" bIns="71991" anchor="t" anchorCtr="0">
              <a:noAutofit/>
            </a:bodyPr>
            <a:lstStyle/>
            <a:p>
              <a:pPr marL="269973" lvl="1" indent="-269973" eaLnBrk="0" hangingPunct="0">
                <a:spcBef>
                  <a:spcPct val="40000"/>
                </a:spcBef>
                <a:spcAft>
                  <a:spcPct val="0"/>
                </a:spcAft>
                <a:buSzPct val="100000"/>
                <a:buBlip>
                  <a:blip r:embed="rId12"/>
                </a:buBlip>
              </a:pPr>
              <a:r>
                <a:rPr lang="en-US" sz="1400" b="1">
                  <a:solidFill>
                    <a:schemeClr val="bg1"/>
                  </a:solidFill>
                </a:rPr>
                <a:t>12.4 years…</a:t>
              </a:r>
              <a:r>
                <a:rPr lang="en-US" sz="1400">
                  <a:solidFill>
                    <a:schemeClr val="bg1"/>
                  </a:solidFill>
                </a:rPr>
                <a:t>average time effect. market exclusivity</a:t>
              </a:r>
              <a:r>
                <a:rPr lang="en-US" sz="1400" baseline="30000">
                  <a:solidFill>
                    <a:schemeClr val="bg1"/>
                  </a:solidFill>
                </a:rPr>
                <a:t>1</a:t>
              </a:r>
            </a:p>
          </p:txBody>
        </p:sp>
        <p:sp>
          <p:nvSpPr>
            <p:cNvPr id="75" name="Rectangle 3"/>
            <p:cNvSpPr/>
            <p:nvPr/>
          </p:nvSpPr>
          <p:spPr>
            <a:xfrm>
              <a:off x="2696364" y="3299027"/>
              <a:ext cx="2195402" cy="329756"/>
            </a:xfrm>
            <a:prstGeom prst="rect">
              <a:avLst/>
            </a:prstGeom>
            <a:grpFill/>
          </p:spPr>
          <p:txBody>
            <a:bodyPr wrap="square" lIns="91245" tIns="45623" rIns="91245" bIns="45623">
              <a:spAutoFit/>
            </a:bodyPr>
            <a:lstStyle/>
            <a:p>
              <a:pPr algn="ctr"/>
              <a:r>
                <a:rPr lang="en-US" sz="1400" b="1" i="1">
                  <a:solidFill>
                    <a:schemeClr val="bg1"/>
                  </a:solidFill>
                </a:rPr>
                <a:t>Numbers…</a:t>
              </a:r>
            </a:p>
          </p:txBody>
        </p:sp>
      </p:grpSp>
      <p:sp>
        <p:nvSpPr>
          <p:cNvPr id="57" name="Parallelogramm 56"/>
          <p:cNvSpPr/>
          <p:nvPr/>
        </p:nvSpPr>
        <p:spPr bwMode="gray">
          <a:xfrm>
            <a:off x="393697" y="3057562"/>
            <a:ext cx="8594934" cy="3331376"/>
          </a:xfrm>
          <a:prstGeom prst="parallelogram">
            <a:avLst>
              <a:gd name="adj" fmla="val 21547"/>
            </a:avLst>
          </a:prstGeom>
          <a:gradFill flip="none" rotWithShape="1">
            <a:gsLst>
              <a:gs pos="90000">
                <a:schemeClr val="accent1"/>
              </a:gs>
              <a:gs pos="100000">
                <a:srgbClr val="E3E3E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1672" y="3283565"/>
            <a:ext cx="7441299" cy="268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BC-Footer"/>
          <p:cNvSpPr txBox="1"/>
          <p:nvPr/>
        </p:nvSpPr>
        <p:spPr bwMode="gray">
          <a:xfrm>
            <a:off x="6202075" y="6126434"/>
            <a:ext cx="1908223" cy="107708"/>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0" rIns="0" bIns="0" rtlCol="0" anchor="b" anchorCtr="0">
            <a:spAutoFit/>
          </a:bodyPr>
          <a:lstStyle/>
          <a:p>
            <a:pPr>
              <a:spcBef>
                <a:spcPct val="0"/>
              </a:spcBef>
              <a:spcAft>
                <a:spcPct val="0"/>
              </a:spcAft>
            </a:pPr>
            <a:r>
              <a:rPr lang="en-US" sz="700">
                <a:solidFill>
                  <a:schemeClr val="bg1"/>
                </a:solidFill>
                <a:latin typeface="Arial"/>
              </a:rPr>
              <a:t>1 JAMA Intern. Med. 2015, </a:t>
            </a:r>
            <a:r>
              <a:rPr lang="en-US" sz="700" i="1">
                <a:solidFill>
                  <a:schemeClr val="bg1"/>
                </a:solidFill>
                <a:latin typeface="Arial"/>
              </a:rPr>
              <a:t>175</a:t>
            </a:r>
            <a:r>
              <a:rPr lang="en-US" sz="700">
                <a:solidFill>
                  <a:schemeClr val="bg1"/>
                </a:solidFill>
                <a:latin typeface="Arial"/>
              </a:rPr>
              <a:t>, p. 635-638</a:t>
            </a:r>
            <a:endParaRPr lang="de-DE" sz="700" err="1">
              <a:solidFill>
                <a:schemeClr val="bg1"/>
              </a:solidFill>
              <a:latin typeface="Arial"/>
            </a:endParaRPr>
          </a:p>
        </p:txBody>
      </p:sp>
      <p:sp>
        <p:nvSpPr>
          <p:cNvPr id="32" name="Fußzeilenplatzhalter 31">
            <a:extLst>
              <a:ext uri="{FF2B5EF4-FFF2-40B4-BE49-F238E27FC236}">
                <a16:creationId xmlns:a16="http://schemas.microsoft.com/office/drawing/2014/main" id="{0F46F779-2A3F-44AE-A219-E75EAC61D90E}"/>
              </a:ext>
            </a:extLst>
          </p:cNvPr>
          <p:cNvSpPr>
            <a:spLocks noGrp="1"/>
          </p:cNvSpPr>
          <p:nvPr>
            <p:ph type="ftr" sz="quarter" idx="11"/>
          </p:nvPr>
        </p:nvSpPr>
        <p:spPr/>
        <p:txBody>
          <a:bodyPr/>
          <a:lstStyle/>
          <a:p>
            <a:r>
              <a:rPr lang="en-US"/>
              <a:t>/// Presentation at UNC, Chapel Hill  /// March 24</a:t>
            </a:r>
          </a:p>
        </p:txBody>
      </p:sp>
      <p:sp>
        <p:nvSpPr>
          <p:cNvPr id="33" name="Foliennummernplatzhalter 32">
            <a:extLst>
              <a:ext uri="{FF2B5EF4-FFF2-40B4-BE49-F238E27FC236}">
                <a16:creationId xmlns:a16="http://schemas.microsoft.com/office/drawing/2014/main" id="{95475C7C-1922-41D1-93B4-197F73974E93}"/>
              </a:ext>
            </a:extLst>
          </p:cNvPr>
          <p:cNvSpPr>
            <a:spLocks noGrp="1"/>
          </p:cNvSpPr>
          <p:nvPr>
            <p:ph type="sldNum" sz="quarter" idx="12"/>
          </p:nvPr>
        </p:nvSpPr>
        <p:spPr/>
        <p:txBody>
          <a:bodyPr/>
          <a:lstStyle/>
          <a:p>
            <a:fld id="{EEAD9179-7A6B-4268-BEB2-F3B8EB06115B}" type="slidenum">
              <a:rPr lang="en-US" smtClean="0"/>
              <a:t>4</a:t>
            </a:fld>
            <a:endParaRPr lang="en-US"/>
          </a:p>
        </p:txBody>
      </p:sp>
    </p:spTree>
    <p:extLst>
      <p:ext uri="{BB962C8B-B14F-4D97-AF65-F5344CB8AC3E}">
        <p14:creationId xmlns:p14="http://schemas.microsoft.com/office/powerpoint/2010/main" val="71407061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BC6B5F-CE95-4448-93E8-744AC60E7209}"/>
              </a:ext>
            </a:extLst>
          </p:cNvPr>
          <p:cNvSpPr>
            <a:spLocks noGrp="1"/>
          </p:cNvSpPr>
          <p:nvPr>
            <p:ph type="ftr" sz="quarter" idx="11"/>
          </p:nvPr>
        </p:nvSpPr>
        <p:spPr/>
        <p:txBody>
          <a:bodyPr/>
          <a:lstStyle/>
          <a:p>
            <a:r>
              <a:rPr lang="en-US"/>
              <a:t>/// Presentation at UNC, Chapel Hill  /// March 24</a:t>
            </a:r>
          </a:p>
        </p:txBody>
      </p:sp>
      <p:sp>
        <p:nvSpPr>
          <p:cNvPr id="4" name="Slide Number Placeholder 3">
            <a:extLst>
              <a:ext uri="{FF2B5EF4-FFF2-40B4-BE49-F238E27FC236}">
                <a16:creationId xmlns:a16="http://schemas.microsoft.com/office/drawing/2014/main" id="{D4881A2C-8C61-4AE3-B112-CE018F1FC428}"/>
              </a:ext>
            </a:extLst>
          </p:cNvPr>
          <p:cNvSpPr>
            <a:spLocks noGrp="1"/>
          </p:cNvSpPr>
          <p:nvPr>
            <p:ph type="sldNum" sz="quarter" idx="12"/>
          </p:nvPr>
        </p:nvSpPr>
        <p:spPr/>
        <p:txBody>
          <a:bodyPr/>
          <a:lstStyle/>
          <a:p>
            <a:fld id="{EEAD9179-7A6B-4268-BEB2-F3B8EB06115B}" type="slidenum">
              <a:rPr lang="en-US" smtClean="0"/>
              <a:pPr/>
              <a:t>5</a:t>
            </a:fld>
            <a:endParaRPr lang="en-US"/>
          </a:p>
        </p:txBody>
      </p:sp>
      <p:sp>
        <p:nvSpPr>
          <p:cNvPr id="5" name="Subtitle 4">
            <a:extLst>
              <a:ext uri="{FF2B5EF4-FFF2-40B4-BE49-F238E27FC236}">
                <a16:creationId xmlns:a16="http://schemas.microsoft.com/office/drawing/2014/main" id="{34E56546-84EC-4F5B-865A-637D2E0AD6B8}"/>
              </a:ext>
            </a:extLst>
          </p:cNvPr>
          <p:cNvSpPr>
            <a:spLocks noGrp="1"/>
          </p:cNvSpPr>
          <p:nvPr>
            <p:ph type="subTitle" idx="1"/>
          </p:nvPr>
        </p:nvSpPr>
        <p:spPr>
          <a:xfrm>
            <a:off x="5883643" y="2007769"/>
            <a:ext cx="5149842" cy="1065079"/>
          </a:xfrm>
        </p:spPr>
        <p:txBody>
          <a:bodyPr/>
          <a:lstStyle/>
          <a:p>
            <a:r>
              <a:rPr lang="en-US" sz="3200" dirty="0"/>
              <a:t>Roles and Responsibility of a Statistician</a:t>
            </a:r>
          </a:p>
        </p:txBody>
      </p:sp>
    </p:spTree>
    <p:extLst>
      <p:ext uri="{BB962C8B-B14F-4D97-AF65-F5344CB8AC3E}">
        <p14:creationId xmlns:p14="http://schemas.microsoft.com/office/powerpoint/2010/main" val="14425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23A7F655-4E4A-4F3A-A2D5-DF9D8F92AD8C}"/>
              </a:ext>
            </a:extLst>
          </p:cNvPr>
          <p:cNvSpPr>
            <a:spLocks noGrp="1"/>
          </p:cNvSpPr>
          <p:nvPr>
            <p:ph type="subTitle" idx="13"/>
          </p:nvPr>
        </p:nvSpPr>
        <p:spPr>
          <a:xfrm>
            <a:off x="982487" y="894115"/>
            <a:ext cx="10798461" cy="251967"/>
          </a:xfrm>
        </p:spPr>
        <p:txBody>
          <a:bodyPr/>
          <a:lstStyle/>
          <a:p>
            <a:r>
              <a:rPr lang="de-DE" dirty="0"/>
              <a:t>Introduction</a:t>
            </a:r>
          </a:p>
          <a:p>
            <a:endParaRPr lang="de-DE" dirty="0"/>
          </a:p>
        </p:txBody>
      </p:sp>
      <p:sp>
        <p:nvSpPr>
          <p:cNvPr id="3" name="Titel 2">
            <a:extLst>
              <a:ext uri="{FF2B5EF4-FFF2-40B4-BE49-F238E27FC236}">
                <a16:creationId xmlns:a16="http://schemas.microsoft.com/office/drawing/2014/main" id="{081B6FFA-29F1-4084-A0FD-59E5E5EBACA1}"/>
              </a:ext>
            </a:extLst>
          </p:cNvPr>
          <p:cNvSpPr>
            <a:spLocks noGrp="1"/>
          </p:cNvSpPr>
          <p:nvPr>
            <p:ph type="title"/>
          </p:nvPr>
        </p:nvSpPr>
        <p:spPr>
          <a:xfrm>
            <a:off x="974672" y="37712"/>
            <a:ext cx="10798460" cy="863888"/>
          </a:xfrm>
        </p:spPr>
        <p:txBody>
          <a:bodyPr/>
          <a:lstStyle/>
          <a:p>
            <a:r>
              <a:rPr lang="en-GB" dirty="0"/>
              <a:t>Statistics &amp; Data Insights (SDI) Department at Bayer</a:t>
            </a:r>
            <a:endParaRPr lang="de-DE" dirty="0"/>
          </a:p>
        </p:txBody>
      </p:sp>
      <p:sp>
        <p:nvSpPr>
          <p:cNvPr id="4" name="Fußzeilenplatzhalter 3">
            <a:extLst>
              <a:ext uri="{FF2B5EF4-FFF2-40B4-BE49-F238E27FC236}">
                <a16:creationId xmlns:a16="http://schemas.microsoft.com/office/drawing/2014/main" id="{C8BB2775-0B23-4B75-B7CE-4AA66AD26F1C}"/>
              </a:ext>
            </a:extLst>
          </p:cNvPr>
          <p:cNvSpPr>
            <a:spLocks noGrp="1"/>
          </p:cNvSpPr>
          <p:nvPr>
            <p:ph type="ftr" sz="quarter" idx="11"/>
          </p:nvPr>
        </p:nvSpPr>
        <p:spPr/>
        <p:txBody>
          <a:bodyPr/>
          <a:lstStyle/>
          <a:p>
            <a:r>
              <a:rPr lang="en-US"/>
              <a:t>/// Presentation at UNC, Chapel Hill  /// March 24</a:t>
            </a:r>
            <a:endParaRPr lang="en-US" dirty="0"/>
          </a:p>
        </p:txBody>
      </p:sp>
      <p:sp>
        <p:nvSpPr>
          <p:cNvPr id="5" name="Foliennummernplatzhalter 4">
            <a:extLst>
              <a:ext uri="{FF2B5EF4-FFF2-40B4-BE49-F238E27FC236}">
                <a16:creationId xmlns:a16="http://schemas.microsoft.com/office/drawing/2014/main" id="{4726EE86-60D5-4FC4-BA57-2919C6076F13}"/>
              </a:ext>
            </a:extLst>
          </p:cNvPr>
          <p:cNvSpPr>
            <a:spLocks noGrp="1"/>
          </p:cNvSpPr>
          <p:nvPr>
            <p:ph type="sldNum" sz="quarter" idx="12"/>
          </p:nvPr>
        </p:nvSpPr>
        <p:spPr/>
        <p:txBody>
          <a:bodyPr/>
          <a:lstStyle/>
          <a:p>
            <a:fld id="{EEAD9179-7A6B-4268-BEB2-F3B8EB06115B}" type="slidenum">
              <a:rPr lang="en-US" smtClean="0"/>
              <a:t>6</a:t>
            </a:fld>
            <a:endParaRPr lang="en-US"/>
          </a:p>
        </p:txBody>
      </p:sp>
      <p:sp>
        <p:nvSpPr>
          <p:cNvPr id="6" name="Inhaltsplatzhalter 5">
            <a:extLst>
              <a:ext uri="{FF2B5EF4-FFF2-40B4-BE49-F238E27FC236}">
                <a16:creationId xmlns:a16="http://schemas.microsoft.com/office/drawing/2014/main" id="{CB4194EF-26C3-4A0F-BB93-913FFEB2E561}"/>
              </a:ext>
            </a:extLst>
          </p:cNvPr>
          <p:cNvSpPr>
            <a:spLocks noGrp="1"/>
          </p:cNvSpPr>
          <p:nvPr>
            <p:ph sz="quarter" idx="14"/>
          </p:nvPr>
        </p:nvSpPr>
        <p:spPr>
          <a:xfrm>
            <a:off x="588169" y="1483646"/>
            <a:ext cx="11083274" cy="4691123"/>
          </a:xfrm>
        </p:spPr>
        <p:txBody>
          <a:bodyPr/>
          <a:lstStyle/>
          <a:p>
            <a:pPr marL="269848" lvl="1" indent="-269848"/>
            <a:r>
              <a:rPr lang="en-US" sz="2000" dirty="0"/>
              <a:t>Statistics is an integral part of drug discovery, research and development. </a:t>
            </a:r>
          </a:p>
          <a:p>
            <a:pPr marL="269848" lvl="1" indent="-269848"/>
            <a:r>
              <a:rPr lang="en-US" sz="2000" dirty="0"/>
              <a:t>SDI is a center of strategic and operational excellence for statistical thinking, statistical methodology, and statistical applications. </a:t>
            </a:r>
          </a:p>
          <a:p>
            <a:pPr marL="269848" lvl="1" indent="-269848"/>
            <a:r>
              <a:rPr lang="en-US" sz="2000" dirty="0"/>
              <a:t>SDI statisticians are core members of multidisciplinary teams</a:t>
            </a:r>
            <a:br>
              <a:rPr lang="en-US" sz="2000" dirty="0"/>
            </a:br>
            <a:r>
              <a:rPr lang="en-US" sz="2000" dirty="0"/>
              <a:t>from early research to late-stage development. </a:t>
            </a:r>
          </a:p>
          <a:p>
            <a:pPr marL="269848" lvl="1" indent="-269848"/>
            <a:r>
              <a:rPr lang="en-US" sz="2000" dirty="0"/>
              <a:t>Our statisticians contribute to a scientifically based decision process utilizing efficient study design and best practice statistical analyses in accordance with regulatory requirements.</a:t>
            </a:r>
            <a:endParaRPr lang="de-DE" sz="2000" dirty="0"/>
          </a:p>
          <a:p>
            <a:pPr marL="269848" lvl="1" indent="-269848"/>
            <a:r>
              <a:rPr lang="en-US" sz="2000" dirty="0"/>
              <a:t>Our special focus is on clinical development plans, clinical trial design and analysis, interpretation, and presentation of data.</a:t>
            </a:r>
          </a:p>
          <a:p>
            <a:pPr marL="269848" lvl="1" indent="-269848"/>
            <a:r>
              <a:rPr lang="en-US" sz="2000" dirty="0"/>
              <a:t>SDI Department has about 120 statisticians.</a:t>
            </a:r>
          </a:p>
          <a:p>
            <a:pPr marL="269848" lvl="1" indent="-269848"/>
            <a:r>
              <a:rPr lang="en-US" sz="2000" dirty="0"/>
              <a:t>Statisticians are located in the US, Germany, UK, Finland, China, and Japan.</a:t>
            </a:r>
          </a:p>
          <a:p>
            <a:pPr marL="0" lvl="1" indent="0">
              <a:buNone/>
            </a:pPr>
            <a:endParaRPr lang="en-US" sz="2000" dirty="0"/>
          </a:p>
          <a:p>
            <a:pPr marL="0" lvl="1" indent="0">
              <a:buNone/>
            </a:pPr>
            <a:br>
              <a:rPr lang="en-US" sz="1400" dirty="0">
                <a:solidFill>
                  <a:srgbClr val="00B050"/>
                </a:solidFill>
              </a:rPr>
            </a:br>
            <a:br>
              <a:rPr lang="en-US" sz="1400" dirty="0">
                <a:solidFill>
                  <a:srgbClr val="00B050"/>
                </a:solidFill>
              </a:rPr>
            </a:br>
            <a:endParaRPr lang="de-DE" dirty="0"/>
          </a:p>
        </p:txBody>
      </p:sp>
    </p:spTree>
    <p:extLst>
      <p:ext uri="{BB962C8B-B14F-4D97-AF65-F5344CB8AC3E}">
        <p14:creationId xmlns:p14="http://schemas.microsoft.com/office/powerpoint/2010/main" val="11783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429144C-A312-4CDF-BDF3-47D39FCC6662}"/>
              </a:ext>
            </a:extLst>
          </p:cNvPr>
          <p:cNvSpPr>
            <a:spLocks noGrp="1"/>
          </p:cNvSpPr>
          <p:nvPr>
            <p:ph type="title"/>
          </p:nvPr>
        </p:nvSpPr>
        <p:spPr>
          <a:xfrm>
            <a:off x="981821" y="240481"/>
            <a:ext cx="10798460" cy="658031"/>
          </a:xfrm>
        </p:spPr>
        <p:txBody>
          <a:bodyPr/>
          <a:lstStyle/>
          <a:p>
            <a:r>
              <a:rPr lang="en-GB" dirty="0"/>
              <a:t>Roles of Statisticians </a:t>
            </a:r>
            <a:endParaRPr lang="de-DE" dirty="0"/>
          </a:p>
        </p:txBody>
      </p:sp>
      <p:sp>
        <p:nvSpPr>
          <p:cNvPr id="5" name="Textplatzhalter 4">
            <a:extLst>
              <a:ext uri="{FF2B5EF4-FFF2-40B4-BE49-F238E27FC236}">
                <a16:creationId xmlns:a16="http://schemas.microsoft.com/office/drawing/2014/main" id="{6ACC502B-FB59-4ECC-97B4-4816C34E626A}"/>
              </a:ext>
            </a:extLst>
          </p:cNvPr>
          <p:cNvSpPr>
            <a:spLocks noGrp="1"/>
          </p:cNvSpPr>
          <p:nvPr>
            <p:ph type="body" sz="quarter" idx="14"/>
          </p:nvPr>
        </p:nvSpPr>
        <p:spPr>
          <a:xfrm>
            <a:off x="974672" y="1089061"/>
            <a:ext cx="10798594" cy="5528457"/>
          </a:xfrm>
        </p:spPr>
        <p:txBody>
          <a:bodyPr/>
          <a:lstStyle/>
          <a:p>
            <a:pPr marL="269848" lvl="1" indent="-269848">
              <a:spcBef>
                <a:spcPts val="0"/>
              </a:spcBef>
              <a:spcAft>
                <a:spcPts val="300"/>
              </a:spcAft>
            </a:pPr>
            <a:r>
              <a:rPr lang="de-DE" sz="2000" dirty="0">
                <a:solidFill>
                  <a:schemeClr val="accent1"/>
                </a:solidFill>
              </a:rPr>
              <a:t>Therapeutic Area Level: TA Expert Statistician</a:t>
            </a:r>
          </a:p>
          <a:p>
            <a:pPr marL="269848" lvl="1" indent="-269848">
              <a:spcBef>
                <a:spcPts val="0"/>
              </a:spcBef>
              <a:spcAft>
                <a:spcPts val="300"/>
              </a:spcAft>
            </a:pPr>
            <a:r>
              <a:rPr lang="de-DE" sz="2000" dirty="0">
                <a:solidFill>
                  <a:schemeClr val="accent1"/>
                </a:solidFill>
              </a:rPr>
              <a:t>Methodology: Advisor/ Expert Statistician </a:t>
            </a:r>
          </a:p>
          <a:p>
            <a:pPr marL="269848" lvl="1" indent="-269848">
              <a:spcBef>
                <a:spcPts val="0"/>
              </a:spcBef>
              <a:spcAft>
                <a:spcPts val="300"/>
              </a:spcAft>
            </a:pPr>
            <a:r>
              <a:rPr lang="de-DE" sz="2000" dirty="0">
                <a:solidFill>
                  <a:schemeClr val="accent1"/>
                </a:solidFill>
              </a:rPr>
              <a:t>Compound (Drug) Level:</a:t>
            </a:r>
          </a:p>
          <a:p>
            <a:pPr marL="539821" lvl="2" indent="-269848">
              <a:spcBef>
                <a:spcPts val="0"/>
              </a:spcBef>
              <a:spcAft>
                <a:spcPts val="300"/>
              </a:spcAft>
            </a:pPr>
            <a:r>
              <a:rPr lang="de-DE" sz="2000" b="1" dirty="0">
                <a:solidFill>
                  <a:schemeClr val="accent1"/>
                </a:solidFill>
              </a:rPr>
              <a:t>Lead Project Statistician</a:t>
            </a:r>
          </a:p>
          <a:p>
            <a:pPr marL="269848" lvl="1" indent="-269848">
              <a:spcBef>
                <a:spcPts val="0"/>
              </a:spcBef>
              <a:spcAft>
                <a:spcPts val="300"/>
              </a:spcAft>
            </a:pPr>
            <a:r>
              <a:rPr lang="de-DE" sz="2000" dirty="0">
                <a:solidFill>
                  <a:schemeClr val="accent1"/>
                </a:solidFill>
              </a:rPr>
              <a:t>Project (Indication) Level:</a:t>
            </a:r>
          </a:p>
          <a:p>
            <a:pPr marL="539821" lvl="2" indent="-269848">
              <a:spcBef>
                <a:spcPts val="0"/>
              </a:spcBef>
              <a:spcAft>
                <a:spcPts val="300"/>
              </a:spcAft>
            </a:pPr>
            <a:r>
              <a:rPr lang="de-DE" sz="2000" b="1" dirty="0">
                <a:solidFill>
                  <a:schemeClr val="accent1"/>
                </a:solidFill>
              </a:rPr>
              <a:t>Project Statistician</a:t>
            </a:r>
          </a:p>
          <a:p>
            <a:pPr marL="539821" lvl="2" indent="-269848">
              <a:spcBef>
                <a:spcPts val="0"/>
              </a:spcBef>
              <a:spcAft>
                <a:spcPts val="300"/>
              </a:spcAft>
            </a:pPr>
            <a:r>
              <a:rPr lang="de-DE" sz="2000" b="1" dirty="0">
                <a:solidFill>
                  <a:schemeClr val="accent1"/>
                </a:solidFill>
              </a:rPr>
              <a:t>Deputy Project Statistician</a:t>
            </a:r>
          </a:p>
          <a:p>
            <a:pPr marL="539821" lvl="2" indent="-269848">
              <a:spcBef>
                <a:spcPts val="0"/>
              </a:spcBef>
              <a:spcAft>
                <a:spcPts val="300"/>
              </a:spcAft>
            </a:pPr>
            <a:r>
              <a:rPr lang="de-DE" sz="2000" dirty="0">
                <a:solidFill>
                  <a:schemeClr val="accent1"/>
                </a:solidFill>
              </a:rPr>
              <a:t>Early Development Project Statistician</a:t>
            </a:r>
          </a:p>
          <a:p>
            <a:pPr marL="539821" lvl="2" indent="-269848">
              <a:spcBef>
                <a:spcPts val="0"/>
              </a:spcBef>
              <a:spcAft>
                <a:spcPts val="300"/>
              </a:spcAft>
            </a:pPr>
            <a:r>
              <a:rPr lang="de-DE" sz="2000" dirty="0">
                <a:solidFill>
                  <a:schemeClr val="accent1"/>
                </a:solidFill>
              </a:rPr>
              <a:t>Project Biomarker Data Scientist</a:t>
            </a:r>
          </a:p>
          <a:p>
            <a:pPr marL="539821" lvl="2" indent="-269848">
              <a:spcBef>
                <a:spcPts val="0"/>
              </a:spcBef>
              <a:spcAft>
                <a:spcPts val="300"/>
              </a:spcAft>
            </a:pPr>
            <a:r>
              <a:rPr lang="de-DE" sz="2000" dirty="0">
                <a:solidFill>
                  <a:schemeClr val="accent1"/>
                </a:solidFill>
              </a:rPr>
              <a:t>Benefit-Risk Statistician </a:t>
            </a:r>
          </a:p>
          <a:p>
            <a:pPr marL="269848" lvl="1" indent="-269848">
              <a:spcBef>
                <a:spcPts val="0"/>
              </a:spcBef>
              <a:spcAft>
                <a:spcPts val="300"/>
              </a:spcAft>
            </a:pPr>
            <a:r>
              <a:rPr lang="de-DE" sz="2000" dirty="0">
                <a:solidFill>
                  <a:schemeClr val="accent1"/>
                </a:solidFill>
              </a:rPr>
              <a:t>Study Level:</a:t>
            </a:r>
          </a:p>
          <a:p>
            <a:pPr marL="539821" lvl="2" indent="-269848">
              <a:spcBef>
                <a:spcPts val="0"/>
              </a:spcBef>
              <a:spcAft>
                <a:spcPts val="300"/>
              </a:spcAft>
            </a:pPr>
            <a:r>
              <a:rPr lang="de-DE" sz="2000" b="1" dirty="0">
                <a:solidFill>
                  <a:schemeClr val="accent1"/>
                </a:solidFill>
              </a:rPr>
              <a:t>Study Statistician </a:t>
            </a:r>
          </a:p>
          <a:p>
            <a:pPr marL="539821" lvl="2" indent="-269848">
              <a:spcBef>
                <a:spcPts val="0"/>
              </a:spcBef>
              <a:spcAft>
                <a:spcPts val="300"/>
              </a:spcAft>
            </a:pPr>
            <a:r>
              <a:rPr lang="de-DE" sz="2000" b="1" dirty="0">
                <a:solidFill>
                  <a:schemeClr val="accent1"/>
                </a:solidFill>
              </a:rPr>
              <a:t>Statistical Operational Specialist </a:t>
            </a:r>
          </a:p>
          <a:p>
            <a:pPr marL="539821" lvl="2" indent="-269848">
              <a:spcBef>
                <a:spcPts val="0"/>
              </a:spcBef>
              <a:spcAft>
                <a:spcPts val="300"/>
              </a:spcAft>
            </a:pPr>
            <a:r>
              <a:rPr lang="de-DE" sz="2000" dirty="0">
                <a:solidFill>
                  <a:schemeClr val="accent1"/>
                </a:solidFill>
              </a:rPr>
              <a:t>Biomarker Data Scientist</a:t>
            </a:r>
          </a:p>
          <a:p>
            <a:endParaRPr lang="de-DE" dirty="0"/>
          </a:p>
        </p:txBody>
      </p:sp>
      <p:sp>
        <p:nvSpPr>
          <p:cNvPr id="4" name="Footer Placeholder 3">
            <a:extLst>
              <a:ext uri="{FF2B5EF4-FFF2-40B4-BE49-F238E27FC236}">
                <a16:creationId xmlns:a16="http://schemas.microsoft.com/office/drawing/2014/main" id="{FA4B8113-E4FE-4757-8A9B-221CCC00F69E}"/>
              </a:ext>
            </a:extLst>
          </p:cNvPr>
          <p:cNvSpPr>
            <a:spLocks noGrp="1"/>
          </p:cNvSpPr>
          <p:nvPr>
            <p:ph type="ftr" sz="quarter" idx="11"/>
          </p:nvPr>
        </p:nvSpPr>
        <p:spPr/>
        <p:txBody>
          <a:bodyPr/>
          <a:lstStyle/>
          <a:p>
            <a:r>
              <a:rPr lang="en-US"/>
              <a:t>/// Presentation at UNC, Chapel Hill  /// March 24</a:t>
            </a:r>
          </a:p>
        </p:txBody>
      </p:sp>
      <p:sp>
        <p:nvSpPr>
          <p:cNvPr id="6" name="Slide Number Placeholder 5">
            <a:extLst>
              <a:ext uri="{FF2B5EF4-FFF2-40B4-BE49-F238E27FC236}">
                <a16:creationId xmlns:a16="http://schemas.microsoft.com/office/drawing/2014/main" id="{C5B01201-6954-4AD8-BBEE-F67F5F36C469}"/>
              </a:ext>
            </a:extLst>
          </p:cNvPr>
          <p:cNvSpPr>
            <a:spLocks noGrp="1"/>
          </p:cNvSpPr>
          <p:nvPr>
            <p:ph type="sldNum" sz="quarter" idx="12"/>
          </p:nvPr>
        </p:nvSpPr>
        <p:spPr/>
        <p:txBody>
          <a:bodyPr/>
          <a:lstStyle/>
          <a:p>
            <a:fld id="{EEAD9179-7A6B-4268-BEB2-F3B8EB06115B}" type="slidenum">
              <a:rPr lang="en-US" smtClean="0"/>
              <a:t>7</a:t>
            </a:fld>
            <a:endParaRPr lang="en-US"/>
          </a:p>
        </p:txBody>
      </p:sp>
    </p:spTree>
    <p:extLst>
      <p:ext uri="{BB962C8B-B14F-4D97-AF65-F5344CB8AC3E}">
        <p14:creationId xmlns:p14="http://schemas.microsoft.com/office/powerpoint/2010/main" val="157038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7D2205-84C7-4A23-B61B-B7E8215719D6}"/>
              </a:ext>
            </a:extLst>
          </p:cNvPr>
          <p:cNvSpPr>
            <a:spLocks noGrp="1"/>
          </p:cNvSpPr>
          <p:nvPr>
            <p:ph type="title"/>
          </p:nvPr>
        </p:nvSpPr>
        <p:spPr/>
        <p:txBody>
          <a:bodyPr/>
          <a:lstStyle/>
          <a:p>
            <a:r>
              <a:rPr lang="en-US" dirty="0"/>
              <a:t>Role of (Lead) Project Statisticians </a:t>
            </a:r>
            <a:endParaRPr lang="de-DE" dirty="0"/>
          </a:p>
        </p:txBody>
      </p:sp>
      <p:sp>
        <p:nvSpPr>
          <p:cNvPr id="4" name="Fußzeilenplatzhalter 3">
            <a:extLst>
              <a:ext uri="{FF2B5EF4-FFF2-40B4-BE49-F238E27FC236}">
                <a16:creationId xmlns:a16="http://schemas.microsoft.com/office/drawing/2014/main" id="{122C36B0-17B6-4BEC-B249-24D77B8DA27E}"/>
              </a:ext>
            </a:extLst>
          </p:cNvPr>
          <p:cNvSpPr>
            <a:spLocks noGrp="1"/>
          </p:cNvSpPr>
          <p:nvPr>
            <p:ph type="ftr" sz="quarter" idx="11"/>
          </p:nvPr>
        </p:nvSpPr>
        <p:spPr/>
        <p:txBody>
          <a:bodyPr/>
          <a:lstStyle/>
          <a:p>
            <a:r>
              <a:rPr lang="en-US" dirty="0"/>
              <a:t>/// Presentation at UNC, Chapel Hill  /// March 24</a:t>
            </a:r>
          </a:p>
        </p:txBody>
      </p:sp>
      <p:sp>
        <p:nvSpPr>
          <p:cNvPr id="5" name="Foliennummernplatzhalter 4">
            <a:extLst>
              <a:ext uri="{FF2B5EF4-FFF2-40B4-BE49-F238E27FC236}">
                <a16:creationId xmlns:a16="http://schemas.microsoft.com/office/drawing/2014/main" id="{42434308-E123-4D60-8C71-8527239E2178}"/>
              </a:ext>
            </a:extLst>
          </p:cNvPr>
          <p:cNvSpPr>
            <a:spLocks noGrp="1"/>
          </p:cNvSpPr>
          <p:nvPr>
            <p:ph type="sldNum" sz="quarter" idx="12"/>
          </p:nvPr>
        </p:nvSpPr>
        <p:spPr/>
        <p:txBody>
          <a:bodyPr/>
          <a:lstStyle/>
          <a:p>
            <a:fld id="{EEAD9179-7A6B-4268-BEB2-F3B8EB06115B}" type="slidenum">
              <a:rPr lang="en-US" smtClean="0"/>
              <a:t>8</a:t>
            </a:fld>
            <a:endParaRPr lang="en-US" dirty="0"/>
          </a:p>
        </p:txBody>
      </p:sp>
      <p:sp>
        <p:nvSpPr>
          <p:cNvPr id="6" name="Textplatzhalter 5">
            <a:extLst>
              <a:ext uri="{FF2B5EF4-FFF2-40B4-BE49-F238E27FC236}">
                <a16:creationId xmlns:a16="http://schemas.microsoft.com/office/drawing/2014/main" id="{D7293061-903D-480D-9E18-64A01ED4C577}"/>
              </a:ext>
            </a:extLst>
          </p:cNvPr>
          <p:cNvSpPr>
            <a:spLocks noGrp="1"/>
          </p:cNvSpPr>
          <p:nvPr>
            <p:ph type="body" sz="quarter" idx="14"/>
          </p:nvPr>
        </p:nvSpPr>
        <p:spPr>
          <a:xfrm>
            <a:off x="974672" y="1370801"/>
            <a:ext cx="10800000" cy="4752000"/>
          </a:xfrm>
        </p:spPr>
        <p:txBody>
          <a:bodyPr vert="horz" lIns="0" tIns="0" rIns="0" bIns="0" rtlCol="0" anchor="t">
            <a:noAutofit/>
          </a:bodyPr>
          <a:lstStyle/>
          <a:p>
            <a:pPr marL="269240" lvl="1" indent="-269875"/>
            <a:r>
              <a:rPr lang="en-US" sz="2000" dirty="0">
                <a:solidFill>
                  <a:schemeClr val="accent1"/>
                </a:solidFill>
              </a:rPr>
              <a:t>Role of Project Statisticians is ever-evolving:</a:t>
            </a:r>
          </a:p>
          <a:p>
            <a:pPr marL="539750" lvl="2" indent="-269875"/>
            <a:r>
              <a:rPr lang="en-US" sz="2000" dirty="0">
                <a:solidFill>
                  <a:schemeClr val="accent1"/>
                </a:solidFill>
              </a:rPr>
              <a:t>A member of Global Program Team (earlier assignment, at start of Phase I)</a:t>
            </a:r>
          </a:p>
          <a:p>
            <a:pPr marL="539750" lvl="2" indent="-269875"/>
            <a:r>
              <a:rPr lang="en-US" sz="2000" dirty="0">
                <a:solidFill>
                  <a:schemeClr val="accent1"/>
                </a:solidFill>
              </a:rPr>
              <a:t>Lead of the ‘Statistical Project Team’: </a:t>
            </a:r>
          </a:p>
          <a:p>
            <a:pPr marL="809625" lvl="3" indent="-269875"/>
            <a:r>
              <a:rPr lang="en-US" sz="2000" dirty="0">
                <a:solidFill>
                  <a:schemeClr val="accent1"/>
                </a:solidFill>
              </a:rPr>
              <a:t>Early Development Project Statistician, Integrated Analysis Statistician, Statistical Benefit-Risk Advisor, Statistical Methodology Advisor, Statistical Operational Specialist, Study Statisticians, Biomarker Data Scientists, Medical Affairs Statisticians. </a:t>
            </a:r>
          </a:p>
          <a:p>
            <a:pPr marL="269240" lvl="1" indent="-269875"/>
            <a:r>
              <a:rPr lang="en-US" sz="2000" dirty="0">
                <a:solidFill>
                  <a:schemeClr val="accent1"/>
                </a:solidFill>
              </a:rPr>
              <a:t>Close interaction with SDI line manager, Expert Statistician(s) and Statistical Methodology Expert Statistician(s).</a:t>
            </a:r>
          </a:p>
          <a:p>
            <a:pPr marL="269240" lvl="1" indent="-269875"/>
            <a:r>
              <a:rPr lang="en-US" sz="2000" dirty="0">
                <a:solidFill>
                  <a:schemeClr val="accent1"/>
                </a:solidFill>
              </a:rPr>
              <a:t>Project Statisticians are empowered to lead and should be willing to ask for help when needed.</a:t>
            </a:r>
          </a:p>
          <a:p>
            <a:endParaRPr lang="de-DE" dirty="0"/>
          </a:p>
        </p:txBody>
      </p:sp>
    </p:spTree>
    <p:extLst>
      <p:ext uri="{BB962C8B-B14F-4D97-AF65-F5344CB8AC3E}">
        <p14:creationId xmlns:p14="http://schemas.microsoft.com/office/powerpoint/2010/main" val="33814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202745" y="6613714"/>
            <a:ext cx="392326" cy="108000"/>
          </a:xfrm>
        </p:spPr>
        <p:txBody>
          <a:bodyPr/>
          <a:lstStyle/>
          <a:p>
            <a:fld id="{EEAD9179-7A6B-4268-BEB2-F3B8EB06115B}" type="slidenum">
              <a:rPr lang="en-US" smtClean="0"/>
              <a:pPr/>
              <a:t>9</a:t>
            </a:fld>
            <a:endParaRPr lang="en-US"/>
          </a:p>
        </p:txBody>
      </p:sp>
      <p:sp>
        <p:nvSpPr>
          <p:cNvPr id="3" name="Fußzeilenplatzhalter 2">
            <a:extLst>
              <a:ext uri="{FF2B5EF4-FFF2-40B4-BE49-F238E27FC236}">
                <a16:creationId xmlns:a16="http://schemas.microsoft.com/office/drawing/2014/main" id="{1397EFE4-0E5E-420F-99F5-4D0373913527}"/>
              </a:ext>
            </a:extLst>
          </p:cNvPr>
          <p:cNvSpPr>
            <a:spLocks noGrp="1"/>
          </p:cNvSpPr>
          <p:nvPr>
            <p:ph type="ftr" sz="quarter" idx="11"/>
          </p:nvPr>
        </p:nvSpPr>
        <p:spPr/>
        <p:txBody>
          <a:bodyPr/>
          <a:lstStyle/>
          <a:p>
            <a:r>
              <a:rPr lang="en-US"/>
              <a:t>/// Presentation at UNC, Chapel Hill  /// March 24</a:t>
            </a:r>
            <a:endParaRPr lang="de-DE"/>
          </a:p>
        </p:txBody>
      </p:sp>
      <p:sp>
        <p:nvSpPr>
          <p:cNvPr id="6" name="Titel 5">
            <a:extLst>
              <a:ext uri="{FF2B5EF4-FFF2-40B4-BE49-F238E27FC236}">
                <a16:creationId xmlns:a16="http://schemas.microsoft.com/office/drawing/2014/main" id="{89EC13F1-3B4A-4852-A1A3-7FCF9018A98C}"/>
              </a:ext>
            </a:extLst>
          </p:cNvPr>
          <p:cNvSpPr>
            <a:spLocks noGrp="1"/>
          </p:cNvSpPr>
          <p:nvPr>
            <p:ph type="title"/>
          </p:nvPr>
        </p:nvSpPr>
        <p:spPr>
          <a:xfrm>
            <a:off x="1678815" y="386344"/>
            <a:ext cx="9624002" cy="864000"/>
          </a:xfrm>
        </p:spPr>
        <p:txBody>
          <a:bodyPr/>
          <a:lstStyle/>
          <a:p>
            <a:r>
              <a:rPr lang="de-DE" dirty="0"/>
              <a:t>Recommendations for regular interactions </a:t>
            </a:r>
            <a:br>
              <a:rPr lang="de-DE" dirty="0"/>
            </a:br>
            <a:r>
              <a:rPr lang="de-DE" dirty="0"/>
              <a:t>of </a:t>
            </a:r>
            <a:r>
              <a:rPr lang="de-DE" b="1" dirty="0">
                <a:latin typeface="Segoe Print" panose="02000600000000000000" pitchFamily="2" charset="0"/>
              </a:rPr>
              <a:t>Project Statisticians</a:t>
            </a:r>
          </a:p>
        </p:txBody>
      </p:sp>
      <p:grpSp>
        <p:nvGrpSpPr>
          <p:cNvPr id="7" name="Gruppieren 6">
            <a:extLst>
              <a:ext uri="{FF2B5EF4-FFF2-40B4-BE49-F238E27FC236}">
                <a16:creationId xmlns:a16="http://schemas.microsoft.com/office/drawing/2014/main" id="{CE615D52-C851-4B7F-95A6-C03F4E7CB691}"/>
              </a:ext>
            </a:extLst>
          </p:cNvPr>
          <p:cNvGrpSpPr/>
          <p:nvPr/>
        </p:nvGrpSpPr>
        <p:grpSpPr>
          <a:xfrm>
            <a:off x="1927960" y="1480936"/>
            <a:ext cx="4400630" cy="1914012"/>
            <a:chOff x="202745" y="1754361"/>
            <a:chExt cx="4400630" cy="1914012"/>
          </a:xfrm>
        </p:grpSpPr>
        <p:grpSp>
          <p:nvGrpSpPr>
            <p:cNvPr id="87" name="Gruppieren 86">
              <a:extLst>
                <a:ext uri="{FF2B5EF4-FFF2-40B4-BE49-F238E27FC236}">
                  <a16:creationId xmlns:a16="http://schemas.microsoft.com/office/drawing/2014/main" id="{A858BCF4-0208-44E9-AFBC-3E5CF27EB0C9}"/>
                </a:ext>
              </a:extLst>
            </p:cNvPr>
            <p:cNvGrpSpPr/>
            <p:nvPr/>
          </p:nvGrpSpPr>
          <p:grpSpPr>
            <a:xfrm>
              <a:off x="398908" y="1754361"/>
              <a:ext cx="3825847" cy="1435267"/>
              <a:chOff x="1532295" y="1410570"/>
              <a:chExt cx="2416417" cy="1851570"/>
            </a:xfrm>
          </p:grpSpPr>
          <p:sp>
            <p:nvSpPr>
              <p:cNvPr id="47" name="Freeform 5">
                <a:extLst>
                  <a:ext uri="{FF2B5EF4-FFF2-40B4-BE49-F238E27FC236}">
                    <a16:creationId xmlns:a16="http://schemas.microsoft.com/office/drawing/2014/main" id="{16BB9B96-BDBE-4415-9489-AAC6CBB4F0CC}"/>
                  </a:ext>
                </a:extLst>
              </p:cNvPr>
              <p:cNvSpPr>
                <a:spLocks/>
              </p:cNvSpPr>
              <p:nvPr/>
            </p:nvSpPr>
            <p:spPr bwMode="gray">
              <a:xfrm>
                <a:off x="1532295" y="1410570"/>
                <a:ext cx="2416417" cy="1851570"/>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Textfeld 47">
                <a:extLst>
                  <a:ext uri="{FF2B5EF4-FFF2-40B4-BE49-F238E27FC236}">
                    <a16:creationId xmlns:a16="http://schemas.microsoft.com/office/drawing/2014/main" id="{D02995AA-625D-4761-BF74-12E2E77C3C29}"/>
                  </a:ext>
                </a:extLst>
              </p:cNvPr>
              <p:cNvSpPr txBox="1"/>
              <p:nvPr/>
            </p:nvSpPr>
            <p:spPr bwMode="gray">
              <a:xfrm>
                <a:off x="1932450" y="1791840"/>
                <a:ext cx="1588729" cy="1089030"/>
              </a:xfrm>
              <a:prstGeom prst="rect">
                <a:avLst/>
              </a:prstGeom>
              <a:noFill/>
            </p:spPr>
            <p:txBody>
              <a:bodyPr wrap="square" lIns="0" tIns="0" rIns="0" bIns="0" rtlCol="0" anchor="ctr">
                <a:noAutofit/>
              </a:bodyPr>
              <a:lstStyle/>
              <a:p>
                <a:pPr algn="ctr"/>
                <a:r>
                  <a:rPr lang="de-DE" sz="2800">
                    <a:latin typeface="Segoe Print" panose="02000600000000000000" pitchFamily="2" charset="0"/>
                  </a:rPr>
                  <a:t>Line </a:t>
                </a:r>
                <a:r>
                  <a:rPr lang="de-DE" sz="2800" err="1">
                    <a:latin typeface="Segoe Print" panose="02000600000000000000" pitchFamily="2" charset="0"/>
                  </a:rPr>
                  <a:t>manager</a:t>
                </a:r>
                <a:endParaRPr lang="de-DE" sz="2800">
                  <a:latin typeface="Segoe Print" panose="02000600000000000000" pitchFamily="2" charset="0"/>
                </a:endParaRPr>
              </a:p>
            </p:txBody>
          </p:sp>
        </p:grpSp>
        <p:sp>
          <p:nvSpPr>
            <p:cNvPr id="40" name="Text Placeholder 5">
              <a:extLst>
                <a:ext uri="{FF2B5EF4-FFF2-40B4-BE49-F238E27FC236}">
                  <a16:creationId xmlns:a16="http://schemas.microsoft.com/office/drawing/2014/main" id="{D91B9564-F00B-497E-871B-A6FB8D1F4B6C}"/>
                </a:ext>
              </a:extLst>
            </p:cNvPr>
            <p:cNvSpPr txBox="1">
              <a:spLocks/>
            </p:cNvSpPr>
            <p:nvPr/>
          </p:nvSpPr>
          <p:spPr bwMode="gray">
            <a:xfrm>
              <a:off x="202745" y="3245255"/>
              <a:ext cx="4400630" cy="423118"/>
            </a:xfrm>
            <a:prstGeom prst="rect">
              <a:avLst/>
            </a:prstGeom>
          </p:spPr>
          <p:txBody>
            <a:bodyPr vert="horz" lIns="0" tIns="0" rIns="0" bIns="0" rtlCol="0">
              <a:noAutofit/>
            </a:bodyPr>
            <a:lstStyle>
              <a:lvl1pPr marL="270000" indent="-270000" algn="l" defTabSz="914400" rtl="0" eaLnBrk="1" latinLnBrk="0" hangingPunct="1">
                <a:spcBef>
                  <a:spcPts val="1800"/>
                </a:spcBef>
                <a:spcAft>
                  <a:spcPts val="0"/>
                </a:spcAft>
                <a:buFontTx/>
                <a:buBlip>
                  <a:blip r:embed="rId3"/>
                </a:buBlip>
                <a:defRPr sz="2000" kern="1200">
                  <a:solidFill>
                    <a:schemeClr val="tx1"/>
                  </a:solidFill>
                  <a:latin typeface="+mn-lt"/>
                  <a:ea typeface="+mn-ea"/>
                  <a:cs typeface="+mn-cs"/>
                </a:defRPr>
              </a:lvl1pPr>
              <a:lvl2pPr marL="540000" indent="-270000" algn="l" defTabSz="914400" rtl="0" eaLnBrk="1" latinLnBrk="0" hangingPunct="1">
                <a:spcBef>
                  <a:spcPts val="600"/>
                </a:spcBef>
                <a:spcAft>
                  <a:spcPts val="0"/>
                </a:spcAft>
                <a:buFontTx/>
                <a:buBlip>
                  <a:blip r:embed="rId4"/>
                </a:buBlip>
                <a:defRPr sz="2000" kern="1200">
                  <a:solidFill>
                    <a:schemeClr val="tx1"/>
                  </a:solidFill>
                  <a:latin typeface="+mn-lt"/>
                  <a:ea typeface="+mn-ea"/>
                  <a:cs typeface="+mn-cs"/>
                </a:defRPr>
              </a:lvl2pPr>
              <a:lvl3pPr marL="810000" indent="-270000" algn="l" defTabSz="914400" rtl="0" eaLnBrk="1" latinLnBrk="0" hangingPunct="1">
                <a:spcBef>
                  <a:spcPts val="600"/>
                </a:spcBef>
                <a:spcAft>
                  <a:spcPts val="0"/>
                </a:spcAft>
                <a:buFontTx/>
                <a:buBlip>
                  <a:blip r:embed="rId5"/>
                </a:buBlip>
                <a:defRPr sz="2000" kern="1200">
                  <a:solidFill>
                    <a:schemeClr val="tx1"/>
                  </a:solidFill>
                  <a:latin typeface="+mn-lt"/>
                  <a:ea typeface="+mn-ea"/>
                  <a:cs typeface="+mn-cs"/>
                </a:defRPr>
              </a:lvl3pPr>
              <a:lvl4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5pPr>
              <a:lvl6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6pPr>
              <a:lvl7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7pPr>
              <a:lvl8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8pPr>
              <a:lvl9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9pPr>
            </a:lstStyle>
            <a:p>
              <a:pPr lvl="1">
                <a:buFont typeface="Arial" panose="020B0604020202020204" pitchFamily="34" charset="0"/>
                <a:buChar char="•"/>
              </a:pPr>
              <a:r>
                <a:rPr lang="en-US" sz="2400">
                  <a:latin typeface="Calibri" panose="020F0502020204030204" pitchFamily="34" charset="0"/>
                  <a:cs typeface="Calibri" panose="020F0502020204030204" pitchFamily="34" charset="0"/>
                </a:rPr>
                <a:t>Resources, quality, </a:t>
              </a:r>
              <a:br>
                <a:rPr lang="en-US" sz="2400">
                  <a:latin typeface="Calibri" panose="020F0502020204030204" pitchFamily="34" charset="0"/>
                  <a:cs typeface="Calibri" panose="020F0502020204030204" pitchFamily="34" charset="0"/>
                </a:rPr>
              </a:br>
              <a:r>
                <a:rPr lang="en-US" sz="2400">
                  <a:latin typeface="Calibri" panose="020F0502020204030204" pitchFamily="34" charset="0"/>
                  <a:cs typeface="Calibri" panose="020F0502020204030204" pitchFamily="34" charset="0"/>
                </a:rPr>
                <a:t>leadership etc.</a:t>
              </a:r>
            </a:p>
          </p:txBody>
        </p:sp>
      </p:grpSp>
      <p:grpSp>
        <p:nvGrpSpPr>
          <p:cNvPr id="41" name="Gruppieren 40">
            <a:extLst>
              <a:ext uri="{FF2B5EF4-FFF2-40B4-BE49-F238E27FC236}">
                <a16:creationId xmlns:a16="http://schemas.microsoft.com/office/drawing/2014/main" id="{BD0BE738-2362-44A8-B9C3-616651567E9E}"/>
              </a:ext>
            </a:extLst>
          </p:cNvPr>
          <p:cNvGrpSpPr/>
          <p:nvPr/>
        </p:nvGrpSpPr>
        <p:grpSpPr>
          <a:xfrm>
            <a:off x="7501981" y="75718"/>
            <a:ext cx="4690278" cy="2243434"/>
            <a:chOff x="-410251" y="1389814"/>
            <a:chExt cx="4690278" cy="2243434"/>
          </a:xfrm>
        </p:grpSpPr>
        <p:grpSp>
          <p:nvGrpSpPr>
            <p:cNvPr id="42" name="Gruppieren 41">
              <a:extLst>
                <a:ext uri="{FF2B5EF4-FFF2-40B4-BE49-F238E27FC236}">
                  <a16:creationId xmlns:a16="http://schemas.microsoft.com/office/drawing/2014/main" id="{86A2B20F-4A66-4AF5-9017-4F310C53563C}"/>
                </a:ext>
              </a:extLst>
            </p:cNvPr>
            <p:cNvGrpSpPr/>
            <p:nvPr/>
          </p:nvGrpSpPr>
          <p:grpSpPr>
            <a:xfrm>
              <a:off x="398908" y="1389814"/>
              <a:ext cx="3825847" cy="1799813"/>
              <a:chOff x="1532295" y="940286"/>
              <a:chExt cx="2416417" cy="2321854"/>
            </a:xfrm>
          </p:grpSpPr>
          <p:sp>
            <p:nvSpPr>
              <p:cNvPr id="45" name="Freeform 5">
                <a:extLst>
                  <a:ext uri="{FF2B5EF4-FFF2-40B4-BE49-F238E27FC236}">
                    <a16:creationId xmlns:a16="http://schemas.microsoft.com/office/drawing/2014/main" id="{5FBEB97B-F1B9-43FB-A1CC-E66AD0AD136E}"/>
                  </a:ext>
                </a:extLst>
              </p:cNvPr>
              <p:cNvSpPr>
                <a:spLocks/>
              </p:cNvSpPr>
              <p:nvPr/>
            </p:nvSpPr>
            <p:spPr bwMode="gray">
              <a:xfrm>
                <a:off x="1532295" y="940286"/>
                <a:ext cx="2416417" cy="2321854"/>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Textfeld 45">
                <a:extLst>
                  <a:ext uri="{FF2B5EF4-FFF2-40B4-BE49-F238E27FC236}">
                    <a16:creationId xmlns:a16="http://schemas.microsoft.com/office/drawing/2014/main" id="{D12A3E7F-B220-47B7-A02E-852F51F746B1}"/>
                  </a:ext>
                </a:extLst>
              </p:cNvPr>
              <p:cNvSpPr txBox="1"/>
              <p:nvPr/>
            </p:nvSpPr>
            <p:spPr bwMode="gray">
              <a:xfrm>
                <a:off x="1799369" y="1477171"/>
                <a:ext cx="1869290" cy="1089030"/>
              </a:xfrm>
              <a:prstGeom prst="rect">
                <a:avLst/>
              </a:prstGeom>
              <a:noFill/>
            </p:spPr>
            <p:txBody>
              <a:bodyPr wrap="square" lIns="0" tIns="0" rIns="0" bIns="0" rtlCol="0" anchor="ctr">
                <a:noAutofit/>
              </a:bodyPr>
              <a:lstStyle/>
              <a:p>
                <a:pPr algn="ctr"/>
                <a:r>
                  <a:rPr lang="de-DE" sz="2400">
                    <a:latin typeface="Segoe Print" panose="02000600000000000000" pitchFamily="2" charset="0"/>
                  </a:rPr>
                  <a:t>TA/Statistical </a:t>
                </a:r>
                <a:r>
                  <a:rPr lang="de-DE" sz="2400" err="1">
                    <a:latin typeface="Segoe Print" panose="02000600000000000000" pitchFamily="2" charset="0"/>
                  </a:rPr>
                  <a:t>Methodology</a:t>
                </a:r>
                <a:r>
                  <a:rPr lang="de-DE" sz="2400">
                    <a:latin typeface="Segoe Print" panose="02000600000000000000" pitchFamily="2" charset="0"/>
                  </a:rPr>
                  <a:t> Expert </a:t>
                </a:r>
                <a:r>
                  <a:rPr lang="de-DE" sz="2400" err="1">
                    <a:latin typeface="Segoe Print" panose="02000600000000000000" pitchFamily="2" charset="0"/>
                  </a:rPr>
                  <a:t>Statistician</a:t>
                </a:r>
                <a:r>
                  <a:rPr lang="de-DE" sz="2400">
                    <a:latin typeface="Segoe Print" panose="02000600000000000000" pitchFamily="2" charset="0"/>
                  </a:rPr>
                  <a:t> </a:t>
                </a:r>
              </a:p>
            </p:txBody>
          </p:sp>
        </p:grpSp>
        <p:sp>
          <p:nvSpPr>
            <p:cNvPr id="44" name="Text Placeholder 5">
              <a:extLst>
                <a:ext uri="{FF2B5EF4-FFF2-40B4-BE49-F238E27FC236}">
                  <a16:creationId xmlns:a16="http://schemas.microsoft.com/office/drawing/2014/main" id="{7B478B46-8183-4D7C-BF59-3293F3E9ED35}"/>
                </a:ext>
              </a:extLst>
            </p:cNvPr>
            <p:cNvSpPr txBox="1">
              <a:spLocks/>
            </p:cNvSpPr>
            <p:nvPr/>
          </p:nvSpPr>
          <p:spPr bwMode="gray">
            <a:xfrm>
              <a:off x="-410251" y="3210130"/>
              <a:ext cx="4690278" cy="423118"/>
            </a:xfrm>
            <a:prstGeom prst="rect">
              <a:avLst/>
            </a:prstGeom>
          </p:spPr>
          <p:txBody>
            <a:bodyPr vert="horz" lIns="0" tIns="0" rIns="0" bIns="0" rtlCol="0">
              <a:noAutofit/>
            </a:bodyPr>
            <a:lstStyle>
              <a:lvl1pPr marL="270000" indent="-270000" algn="l" defTabSz="914400" rtl="0" eaLnBrk="1" latinLnBrk="0" hangingPunct="1">
                <a:spcBef>
                  <a:spcPts val="1800"/>
                </a:spcBef>
                <a:spcAft>
                  <a:spcPts val="0"/>
                </a:spcAft>
                <a:buFontTx/>
                <a:buBlip>
                  <a:blip r:embed="rId3"/>
                </a:buBlip>
                <a:defRPr sz="2000" kern="1200">
                  <a:solidFill>
                    <a:schemeClr val="tx1"/>
                  </a:solidFill>
                  <a:latin typeface="+mn-lt"/>
                  <a:ea typeface="+mn-ea"/>
                  <a:cs typeface="+mn-cs"/>
                </a:defRPr>
              </a:lvl1pPr>
              <a:lvl2pPr marL="540000" indent="-270000" algn="l" defTabSz="914400" rtl="0" eaLnBrk="1" latinLnBrk="0" hangingPunct="1">
                <a:spcBef>
                  <a:spcPts val="600"/>
                </a:spcBef>
                <a:spcAft>
                  <a:spcPts val="0"/>
                </a:spcAft>
                <a:buFontTx/>
                <a:buBlip>
                  <a:blip r:embed="rId4"/>
                </a:buBlip>
                <a:defRPr sz="2000" kern="1200">
                  <a:solidFill>
                    <a:schemeClr val="tx1"/>
                  </a:solidFill>
                  <a:latin typeface="+mn-lt"/>
                  <a:ea typeface="+mn-ea"/>
                  <a:cs typeface="+mn-cs"/>
                </a:defRPr>
              </a:lvl2pPr>
              <a:lvl3pPr marL="810000" indent="-270000" algn="l" defTabSz="914400" rtl="0" eaLnBrk="1" latinLnBrk="0" hangingPunct="1">
                <a:spcBef>
                  <a:spcPts val="600"/>
                </a:spcBef>
                <a:spcAft>
                  <a:spcPts val="0"/>
                </a:spcAft>
                <a:buFontTx/>
                <a:buBlip>
                  <a:blip r:embed="rId5"/>
                </a:buBlip>
                <a:defRPr sz="2000" kern="1200">
                  <a:solidFill>
                    <a:schemeClr val="tx1"/>
                  </a:solidFill>
                  <a:latin typeface="+mn-lt"/>
                  <a:ea typeface="+mn-ea"/>
                  <a:cs typeface="+mn-cs"/>
                </a:defRPr>
              </a:lvl3pPr>
              <a:lvl4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5pPr>
              <a:lvl6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6pPr>
              <a:lvl7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7pPr>
              <a:lvl8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8pPr>
              <a:lvl9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9pPr>
            </a:lstStyle>
            <a:p>
              <a:pPr lvl="1">
                <a:buFont typeface="Arial" panose="020B0604020202020204" pitchFamily="34" charset="0"/>
                <a:buChar char="•"/>
              </a:pPr>
              <a:r>
                <a:rPr lang="en-US" sz="2400">
                  <a:latin typeface="Calibri" panose="020F0502020204030204" pitchFamily="34" charset="0"/>
                  <a:cs typeface="Calibri" panose="020F0502020204030204" pitchFamily="34" charset="0"/>
                </a:rPr>
                <a:t>Primary focus: strategic consultation, statistical methods, scientific &amp; regulatory aspects</a:t>
              </a:r>
            </a:p>
          </p:txBody>
        </p:sp>
      </p:grpSp>
      <p:grpSp>
        <p:nvGrpSpPr>
          <p:cNvPr id="11" name="Gruppieren 10">
            <a:extLst>
              <a:ext uri="{FF2B5EF4-FFF2-40B4-BE49-F238E27FC236}">
                <a16:creationId xmlns:a16="http://schemas.microsoft.com/office/drawing/2014/main" id="{4D7D886F-0A42-4812-B5E0-E53C87CED1FF}"/>
              </a:ext>
            </a:extLst>
          </p:cNvPr>
          <p:cNvGrpSpPr/>
          <p:nvPr/>
        </p:nvGrpSpPr>
        <p:grpSpPr>
          <a:xfrm>
            <a:off x="4506471" y="2964843"/>
            <a:ext cx="4736544" cy="2987525"/>
            <a:chOff x="4557109" y="3248888"/>
            <a:chExt cx="4736544" cy="2987525"/>
          </a:xfrm>
        </p:grpSpPr>
        <p:grpSp>
          <p:nvGrpSpPr>
            <p:cNvPr id="49" name="Gruppieren 48">
              <a:extLst>
                <a:ext uri="{FF2B5EF4-FFF2-40B4-BE49-F238E27FC236}">
                  <a16:creationId xmlns:a16="http://schemas.microsoft.com/office/drawing/2014/main" id="{B46050A2-FFEB-4D09-9AF9-8EE7AEF86AFA}"/>
                </a:ext>
              </a:extLst>
            </p:cNvPr>
            <p:cNvGrpSpPr/>
            <p:nvPr/>
          </p:nvGrpSpPr>
          <p:grpSpPr>
            <a:xfrm>
              <a:off x="4603375" y="3605538"/>
              <a:ext cx="4690278" cy="2630875"/>
              <a:chOff x="202745" y="2081350"/>
              <a:chExt cx="4690278" cy="1839828"/>
            </a:xfrm>
          </p:grpSpPr>
          <p:sp>
            <p:nvSpPr>
              <p:cNvPr id="53" name="Textfeld 52">
                <a:extLst>
                  <a:ext uri="{FF2B5EF4-FFF2-40B4-BE49-F238E27FC236}">
                    <a16:creationId xmlns:a16="http://schemas.microsoft.com/office/drawing/2014/main" id="{130E450F-3C80-40E4-B5BE-B682FF9E39EB}"/>
                  </a:ext>
                </a:extLst>
              </p:cNvPr>
              <p:cNvSpPr txBox="1"/>
              <p:nvPr/>
            </p:nvSpPr>
            <p:spPr bwMode="gray">
              <a:xfrm>
                <a:off x="705540" y="2081350"/>
                <a:ext cx="3395037" cy="844175"/>
              </a:xfrm>
              <a:prstGeom prst="rect">
                <a:avLst/>
              </a:prstGeom>
              <a:noFill/>
            </p:spPr>
            <p:txBody>
              <a:bodyPr wrap="square" lIns="0" tIns="0" rIns="0" bIns="0" rtlCol="0" anchor="ctr">
                <a:noAutofit/>
              </a:bodyPr>
              <a:lstStyle/>
              <a:p>
                <a:pPr algn="ctr"/>
                <a:r>
                  <a:rPr lang="de-DE" sz="2200" dirty="0">
                    <a:latin typeface="Segoe Print" panose="02000600000000000000" pitchFamily="2" charset="0"/>
                  </a:rPr>
                  <a:t>Lead-/(Early) Project Stat, SBRA/IA Stat, SMA, MA Stat etc.</a:t>
                </a:r>
              </a:p>
            </p:txBody>
          </p:sp>
          <p:sp>
            <p:nvSpPr>
              <p:cNvPr id="51" name="Text Placeholder 5">
                <a:extLst>
                  <a:ext uri="{FF2B5EF4-FFF2-40B4-BE49-F238E27FC236}">
                    <a16:creationId xmlns:a16="http://schemas.microsoft.com/office/drawing/2014/main" id="{486AB99A-B7DD-461B-8A46-DC46CA4BC2C2}"/>
                  </a:ext>
                </a:extLst>
              </p:cNvPr>
              <p:cNvSpPr txBox="1">
                <a:spLocks/>
              </p:cNvSpPr>
              <p:nvPr/>
            </p:nvSpPr>
            <p:spPr bwMode="gray">
              <a:xfrm>
                <a:off x="202745" y="3245255"/>
                <a:ext cx="4690278" cy="675923"/>
              </a:xfrm>
              <a:prstGeom prst="rect">
                <a:avLst/>
              </a:prstGeom>
            </p:spPr>
            <p:txBody>
              <a:bodyPr vert="horz" lIns="0" tIns="0" rIns="0" bIns="0" rtlCol="0">
                <a:noAutofit/>
              </a:bodyPr>
              <a:lstStyle>
                <a:lvl1pPr marL="270000" indent="-270000" algn="l" defTabSz="914400" rtl="0" eaLnBrk="1" latinLnBrk="0" hangingPunct="1">
                  <a:spcBef>
                    <a:spcPts val="1800"/>
                  </a:spcBef>
                  <a:spcAft>
                    <a:spcPts val="0"/>
                  </a:spcAft>
                  <a:buFontTx/>
                  <a:buBlip>
                    <a:blip r:embed="rId3"/>
                  </a:buBlip>
                  <a:defRPr sz="2000" kern="1200">
                    <a:solidFill>
                      <a:schemeClr val="tx1"/>
                    </a:solidFill>
                    <a:latin typeface="+mn-lt"/>
                    <a:ea typeface="+mn-ea"/>
                    <a:cs typeface="+mn-cs"/>
                  </a:defRPr>
                </a:lvl1pPr>
                <a:lvl2pPr marL="540000" indent="-270000" algn="l" defTabSz="914400" rtl="0" eaLnBrk="1" latinLnBrk="0" hangingPunct="1">
                  <a:spcBef>
                    <a:spcPts val="600"/>
                  </a:spcBef>
                  <a:spcAft>
                    <a:spcPts val="0"/>
                  </a:spcAft>
                  <a:buFontTx/>
                  <a:buBlip>
                    <a:blip r:embed="rId4"/>
                  </a:buBlip>
                  <a:defRPr sz="2000" kern="1200">
                    <a:solidFill>
                      <a:schemeClr val="tx1"/>
                    </a:solidFill>
                    <a:latin typeface="+mn-lt"/>
                    <a:ea typeface="+mn-ea"/>
                    <a:cs typeface="+mn-cs"/>
                  </a:defRPr>
                </a:lvl2pPr>
                <a:lvl3pPr marL="810000" indent="-270000" algn="l" defTabSz="914400" rtl="0" eaLnBrk="1" latinLnBrk="0" hangingPunct="1">
                  <a:spcBef>
                    <a:spcPts val="600"/>
                  </a:spcBef>
                  <a:spcAft>
                    <a:spcPts val="0"/>
                  </a:spcAft>
                  <a:buFontTx/>
                  <a:buBlip>
                    <a:blip r:embed="rId5"/>
                  </a:buBlip>
                  <a:defRPr sz="2000" kern="1200">
                    <a:solidFill>
                      <a:schemeClr val="tx1"/>
                    </a:solidFill>
                    <a:latin typeface="+mn-lt"/>
                    <a:ea typeface="+mn-ea"/>
                    <a:cs typeface="+mn-cs"/>
                  </a:defRPr>
                </a:lvl3pPr>
                <a:lvl4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5pPr>
                <a:lvl6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6pPr>
                <a:lvl7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7pPr>
                <a:lvl8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8pPr>
                <a:lvl9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9pPr>
              </a:lstStyle>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Composition as needed</a:t>
                </a: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Regular meetings or 1:1’s</a:t>
                </a: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Exchange &amp; align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across projects</a:t>
                </a:r>
              </a:p>
              <a:p>
                <a:pPr lvl="1">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grpSp>
        <p:sp>
          <p:nvSpPr>
            <p:cNvPr id="55" name="Freeform 5">
              <a:extLst>
                <a:ext uri="{FF2B5EF4-FFF2-40B4-BE49-F238E27FC236}">
                  <a16:creationId xmlns:a16="http://schemas.microsoft.com/office/drawing/2014/main" id="{A35DE4FB-C80F-4996-A3F1-D7D82E03C622}"/>
                </a:ext>
              </a:extLst>
            </p:cNvPr>
            <p:cNvSpPr>
              <a:spLocks/>
            </p:cNvSpPr>
            <p:nvPr/>
          </p:nvSpPr>
          <p:spPr bwMode="gray">
            <a:xfrm>
              <a:off x="4557109" y="3248888"/>
              <a:ext cx="4212836" cy="1920434"/>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uppieren 61">
            <a:extLst>
              <a:ext uri="{FF2B5EF4-FFF2-40B4-BE49-F238E27FC236}">
                <a16:creationId xmlns:a16="http://schemas.microsoft.com/office/drawing/2014/main" id="{6471869A-E550-4FF6-827B-3E1669B2BAC1}"/>
              </a:ext>
            </a:extLst>
          </p:cNvPr>
          <p:cNvGrpSpPr/>
          <p:nvPr/>
        </p:nvGrpSpPr>
        <p:grpSpPr>
          <a:xfrm>
            <a:off x="245677" y="3871881"/>
            <a:ext cx="4400630" cy="1914012"/>
            <a:chOff x="202745" y="1754361"/>
            <a:chExt cx="4400630" cy="1914012"/>
          </a:xfrm>
        </p:grpSpPr>
        <p:grpSp>
          <p:nvGrpSpPr>
            <p:cNvPr id="63" name="Gruppieren 62">
              <a:extLst>
                <a:ext uri="{FF2B5EF4-FFF2-40B4-BE49-F238E27FC236}">
                  <a16:creationId xmlns:a16="http://schemas.microsoft.com/office/drawing/2014/main" id="{EF46CCFB-AE1B-4944-9409-315150B60E02}"/>
                </a:ext>
              </a:extLst>
            </p:cNvPr>
            <p:cNvGrpSpPr/>
            <p:nvPr/>
          </p:nvGrpSpPr>
          <p:grpSpPr>
            <a:xfrm>
              <a:off x="398908" y="1754361"/>
              <a:ext cx="3825847" cy="1435267"/>
              <a:chOff x="1532295" y="1410570"/>
              <a:chExt cx="2416417" cy="1851570"/>
            </a:xfrm>
          </p:grpSpPr>
          <p:sp>
            <p:nvSpPr>
              <p:cNvPr id="65" name="Freeform 5">
                <a:extLst>
                  <a:ext uri="{FF2B5EF4-FFF2-40B4-BE49-F238E27FC236}">
                    <a16:creationId xmlns:a16="http://schemas.microsoft.com/office/drawing/2014/main" id="{6705C5E6-C16F-4AD5-9039-9E8BDF3B8489}"/>
                  </a:ext>
                </a:extLst>
              </p:cNvPr>
              <p:cNvSpPr>
                <a:spLocks/>
              </p:cNvSpPr>
              <p:nvPr/>
            </p:nvSpPr>
            <p:spPr bwMode="gray">
              <a:xfrm>
                <a:off x="1532295" y="1410570"/>
                <a:ext cx="2416417" cy="1851570"/>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Textfeld 65">
                <a:extLst>
                  <a:ext uri="{FF2B5EF4-FFF2-40B4-BE49-F238E27FC236}">
                    <a16:creationId xmlns:a16="http://schemas.microsoft.com/office/drawing/2014/main" id="{808BF920-4AD7-4AED-8D53-54226CF76003}"/>
                  </a:ext>
                </a:extLst>
              </p:cNvPr>
              <p:cNvSpPr txBox="1"/>
              <p:nvPr/>
            </p:nvSpPr>
            <p:spPr bwMode="gray">
              <a:xfrm>
                <a:off x="1932450" y="1791840"/>
                <a:ext cx="1588729" cy="1089030"/>
              </a:xfrm>
              <a:prstGeom prst="rect">
                <a:avLst/>
              </a:prstGeom>
              <a:noFill/>
            </p:spPr>
            <p:txBody>
              <a:bodyPr wrap="square" lIns="0" tIns="0" rIns="0" bIns="0" rtlCol="0" anchor="ctr">
                <a:noAutofit/>
              </a:bodyPr>
              <a:lstStyle/>
              <a:p>
                <a:pPr algn="ctr"/>
                <a:r>
                  <a:rPr lang="de-DE" sz="2800">
                    <a:latin typeface="Segoe Print" panose="02000600000000000000" pitchFamily="2" charset="0"/>
                  </a:rPr>
                  <a:t>CDS&amp;A </a:t>
                </a:r>
                <a:r>
                  <a:rPr lang="de-DE" sz="2800" err="1">
                    <a:latin typeface="Segoe Print" panose="02000600000000000000" pitchFamily="2" charset="0"/>
                  </a:rPr>
                  <a:t>team</a:t>
                </a:r>
                <a:endParaRPr lang="de-DE" sz="2800">
                  <a:latin typeface="Segoe Print" panose="02000600000000000000" pitchFamily="2" charset="0"/>
                </a:endParaRPr>
              </a:p>
            </p:txBody>
          </p:sp>
        </p:grpSp>
        <p:sp>
          <p:nvSpPr>
            <p:cNvPr id="64" name="Text Placeholder 5">
              <a:extLst>
                <a:ext uri="{FF2B5EF4-FFF2-40B4-BE49-F238E27FC236}">
                  <a16:creationId xmlns:a16="http://schemas.microsoft.com/office/drawing/2014/main" id="{93AE6040-9355-4BD4-ACBA-48091D6C8E5E}"/>
                </a:ext>
              </a:extLst>
            </p:cNvPr>
            <p:cNvSpPr txBox="1">
              <a:spLocks/>
            </p:cNvSpPr>
            <p:nvPr/>
          </p:nvSpPr>
          <p:spPr bwMode="gray">
            <a:xfrm>
              <a:off x="202745" y="3245255"/>
              <a:ext cx="4400630" cy="423118"/>
            </a:xfrm>
            <a:prstGeom prst="rect">
              <a:avLst/>
            </a:prstGeom>
          </p:spPr>
          <p:txBody>
            <a:bodyPr vert="horz" lIns="0" tIns="0" rIns="0" bIns="0" rtlCol="0">
              <a:noAutofit/>
            </a:bodyPr>
            <a:lstStyle>
              <a:lvl1pPr marL="270000" indent="-270000" algn="l" defTabSz="914400" rtl="0" eaLnBrk="1" latinLnBrk="0" hangingPunct="1">
                <a:spcBef>
                  <a:spcPts val="1800"/>
                </a:spcBef>
                <a:spcAft>
                  <a:spcPts val="0"/>
                </a:spcAft>
                <a:buFontTx/>
                <a:buBlip>
                  <a:blip r:embed="rId3"/>
                </a:buBlip>
                <a:defRPr sz="2000" kern="1200">
                  <a:solidFill>
                    <a:schemeClr val="tx1"/>
                  </a:solidFill>
                  <a:latin typeface="+mn-lt"/>
                  <a:ea typeface="+mn-ea"/>
                  <a:cs typeface="+mn-cs"/>
                </a:defRPr>
              </a:lvl1pPr>
              <a:lvl2pPr marL="540000" indent="-270000" algn="l" defTabSz="914400" rtl="0" eaLnBrk="1" latinLnBrk="0" hangingPunct="1">
                <a:spcBef>
                  <a:spcPts val="600"/>
                </a:spcBef>
                <a:spcAft>
                  <a:spcPts val="0"/>
                </a:spcAft>
                <a:buFontTx/>
                <a:buBlip>
                  <a:blip r:embed="rId4"/>
                </a:buBlip>
                <a:defRPr sz="2000" kern="1200">
                  <a:solidFill>
                    <a:schemeClr val="tx1"/>
                  </a:solidFill>
                  <a:latin typeface="+mn-lt"/>
                  <a:ea typeface="+mn-ea"/>
                  <a:cs typeface="+mn-cs"/>
                </a:defRPr>
              </a:lvl2pPr>
              <a:lvl3pPr marL="810000" indent="-270000" algn="l" defTabSz="914400" rtl="0" eaLnBrk="1" latinLnBrk="0" hangingPunct="1">
                <a:spcBef>
                  <a:spcPts val="600"/>
                </a:spcBef>
                <a:spcAft>
                  <a:spcPts val="0"/>
                </a:spcAft>
                <a:buFontTx/>
                <a:buBlip>
                  <a:blip r:embed="rId5"/>
                </a:buBlip>
                <a:defRPr sz="2000" kern="1200">
                  <a:solidFill>
                    <a:schemeClr val="tx1"/>
                  </a:solidFill>
                  <a:latin typeface="+mn-lt"/>
                  <a:ea typeface="+mn-ea"/>
                  <a:cs typeface="+mn-cs"/>
                </a:defRPr>
              </a:lvl3pPr>
              <a:lvl4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5pPr>
              <a:lvl6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6pPr>
              <a:lvl7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7pPr>
              <a:lvl8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8pPr>
              <a:lvl9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9pPr>
            </a:lstStyle>
            <a:p>
              <a:pPr lvl="1">
                <a:buFont typeface="Arial" panose="020B0604020202020204" pitchFamily="34" charset="0"/>
                <a:buChar char="•"/>
              </a:pPr>
              <a:r>
                <a:rPr lang="en-US" sz="2400">
                  <a:latin typeface="Calibri" panose="020F0502020204030204" pitchFamily="34" charset="0"/>
                  <a:cs typeface="Calibri" panose="020F0502020204030204" pitchFamily="34" charset="0"/>
                </a:rPr>
                <a:t>Compound or project level</a:t>
              </a:r>
            </a:p>
            <a:p>
              <a:pPr lvl="1">
                <a:buFont typeface="Arial" panose="020B0604020202020204" pitchFamily="34" charset="0"/>
                <a:buChar char="•"/>
              </a:pPr>
              <a:r>
                <a:rPr lang="en-US" sz="2400">
                  <a:latin typeface="Calibri" panose="020F0502020204030204" pitchFamily="34" charset="0"/>
                  <a:cs typeface="Calibri" panose="020F0502020204030204" pitchFamily="34" charset="0"/>
                </a:rPr>
                <a:t>One CDS&amp;A</a:t>
              </a:r>
            </a:p>
          </p:txBody>
        </p:sp>
      </p:grpSp>
      <p:grpSp>
        <p:nvGrpSpPr>
          <p:cNvPr id="67" name="Gruppieren 66">
            <a:extLst>
              <a:ext uri="{FF2B5EF4-FFF2-40B4-BE49-F238E27FC236}">
                <a16:creationId xmlns:a16="http://schemas.microsoft.com/office/drawing/2014/main" id="{2063F962-F733-4B74-85F2-74EC06DD7C3C}"/>
              </a:ext>
            </a:extLst>
          </p:cNvPr>
          <p:cNvGrpSpPr/>
          <p:nvPr/>
        </p:nvGrpSpPr>
        <p:grpSpPr>
          <a:xfrm>
            <a:off x="8719307" y="3290988"/>
            <a:ext cx="3291183" cy="3252679"/>
            <a:chOff x="779939" y="1463809"/>
            <a:chExt cx="3291183" cy="3252679"/>
          </a:xfrm>
        </p:grpSpPr>
        <p:grpSp>
          <p:nvGrpSpPr>
            <p:cNvPr id="68" name="Gruppieren 67">
              <a:extLst>
                <a:ext uri="{FF2B5EF4-FFF2-40B4-BE49-F238E27FC236}">
                  <a16:creationId xmlns:a16="http://schemas.microsoft.com/office/drawing/2014/main" id="{69A3E4F5-B366-4886-9DAA-1109EA5CD120}"/>
                </a:ext>
              </a:extLst>
            </p:cNvPr>
            <p:cNvGrpSpPr/>
            <p:nvPr/>
          </p:nvGrpSpPr>
          <p:grpSpPr>
            <a:xfrm>
              <a:off x="908067" y="1463809"/>
              <a:ext cx="3163055" cy="1769050"/>
              <a:chOff x="1853881" y="1035743"/>
              <a:chExt cx="1997796" cy="2282168"/>
            </a:xfrm>
          </p:grpSpPr>
          <p:sp>
            <p:nvSpPr>
              <p:cNvPr id="70" name="Freeform 5">
                <a:extLst>
                  <a:ext uri="{FF2B5EF4-FFF2-40B4-BE49-F238E27FC236}">
                    <a16:creationId xmlns:a16="http://schemas.microsoft.com/office/drawing/2014/main" id="{68E95228-4104-4C67-904E-8ED3291D67B8}"/>
                  </a:ext>
                </a:extLst>
              </p:cNvPr>
              <p:cNvSpPr>
                <a:spLocks/>
              </p:cNvSpPr>
              <p:nvPr/>
            </p:nvSpPr>
            <p:spPr bwMode="gray">
              <a:xfrm>
                <a:off x="1853881" y="1035743"/>
                <a:ext cx="1997796" cy="2282168"/>
              </a:xfrm>
              <a:custGeom>
                <a:avLst/>
                <a:gdLst>
                  <a:gd name="T0" fmla="*/ 667 w 1129"/>
                  <a:gd name="T1" fmla="*/ 15 h 703"/>
                  <a:gd name="T2" fmla="*/ 310 w 1129"/>
                  <a:gd name="T3" fmla="*/ 64 h 703"/>
                  <a:gd name="T4" fmla="*/ 129 w 1129"/>
                  <a:gd name="T5" fmla="*/ 197 h 703"/>
                  <a:gd name="T6" fmla="*/ 39 w 1129"/>
                  <a:gd name="T7" fmla="*/ 510 h 703"/>
                  <a:gd name="T8" fmla="*/ 146 w 1129"/>
                  <a:gd name="T9" fmla="*/ 636 h 703"/>
                  <a:gd name="T10" fmla="*/ 278 w 1129"/>
                  <a:gd name="T11" fmla="*/ 683 h 703"/>
                  <a:gd name="T12" fmla="*/ 409 w 1129"/>
                  <a:gd name="T13" fmla="*/ 694 h 703"/>
                  <a:gd name="T14" fmla="*/ 835 w 1129"/>
                  <a:gd name="T15" fmla="*/ 629 h 703"/>
                  <a:gd name="T16" fmla="*/ 1089 w 1129"/>
                  <a:gd name="T17" fmla="*/ 421 h 703"/>
                  <a:gd name="T18" fmla="*/ 1074 w 1129"/>
                  <a:gd name="T19" fmla="*/ 197 h 703"/>
                  <a:gd name="T20" fmla="*/ 935 w 1129"/>
                  <a:gd name="T21" fmla="*/ 63 h 703"/>
                  <a:gd name="T22" fmla="*/ 767 w 1129"/>
                  <a:gd name="T23" fmla="*/ 27 h 703"/>
                  <a:gd name="T24" fmla="*/ 928 w 1129"/>
                  <a:gd name="T25" fmla="*/ 77 h 703"/>
                  <a:gd name="T26" fmla="*/ 1054 w 1129"/>
                  <a:gd name="T27" fmla="*/ 208 h 703"/>
                  <a:gd name="T28" fmla="*/ 1069 w 1129"/>
                  <a:gd name="T29" fmla="*/ 412 h 703"/>
                  <a:gd name="T30" fmla="*/ 828 w 1129"/>
                  <a:gd name="T31" fmla="*/ 608 h 703"/>
                  <a:gd name="T32" fmla="*/ 409 w 1129"/>
                  <a:gd name="T33" fmla="*/ 672 h 703"/>
                  <a:gd name="T34" fmla="*/ 282 w 1129"/>
                  <a:gd name="T35" fmla="*/ 661 h 703"/>
                  <a:gd name="T36" fmla="*/ 157 w 1129"/>
                  <a:gd name="T37" fmla="*/ 617 h 703"/>
                  <a:gd name="T38" fmla="*/ 60 w 1129"/>
                  <a:gd name="T39" fmla="*/ 502 h 703"/>
                  <a:gd name="T40" fmla="*/ 146 w 1129"/>
                  <a:gd name="T41" fmla="*/ 212 h 703"/>
                  <a:gd name="T42" fmla="*/ 319 w 1129"/>
                  <a:gd name="T43" fmla="*/ 83 h 703"/>
                  <a:gd name="T44" fmla="*/ 667 w 1129"/>
                  <a:gd name="T45" fmla="*/ 1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9" h="703">
                    <a:moveTo>
                      <a:pt x="667" y="15"/>
                    </a:moveTo>
                    <a:cubicBezTo>
                      <a:pt x="543" y="0"/>
                      <a:pt x="451" y="2"/>
                      <a:pt x="310" y="64"/>
                    </a:cubicBezTo>
                    <a:cubicBezTo>
                      <a:pt x="273" y="81"/>
                      <a:pt x="198" y="121"/>
                      <a:pt x="129" y="197"/>
                    </a:cubicBezTo>
                    <a:cubicBezTo>
                      <a:pt x="63" y="270"/>
                      <a:pt x="0" y="393"/>
                      <a:pt x="39" y="510"/>
                    </a:cubicBezTo>
                    <a:cubicBezTo>
                      <a:pt x="58" y="566"/>
                      <a:pt x="101" y="610"/>
                      <a:pt x="146" y="636"/>
                    </a:cubicBezTo>
                    <a:cubicBezTo>
                      <a:pt x="192" y="663"/>
                      <a:pt x="239" y="675"/>
                      <a:pt x="278" y="683"/>
                    </a:cubicBezTo>
                    <a:cubicBezTo>
                      <a:pt x="358" y="697"/>
                      <a:pt x="410" y="693"/>
                      <a:pt x="409" y="694"/>
                    </a:cubicBezTo>
                    <a:cubicBezTo>
                      <a:pt x="409" y="691"/>
                      <a:pt x="618" y="703"/>
                      <a:pt x="835" y="629"/>
                    </a:cubicBezTo>
                    <a:cubicBezTo>
                      <a:pt x="941" y="592"/>
                      <a:pt x="1050" y="520"/>
                      <a:pt x="1089" y="421"/>
                    </a:cubicBezTo>
                    <a:cubicBezTo>
                      <a:pt x="1129" y="321"/>
                      <a:pt x="1093" y="232"/>
                      <a:pt x="1074" y="197"/>
                    </a:cubicBezTo>
                    <a:cubicBezTo>
                      <a:pt x="1036" y="129"/>
                      <a:pt x="986" y="89"/>
                      <a:pt x="935" y="63"/>
                    </a:cubicBezTo>
                    <a:cubicBezTo>
                      <a:pt x="885" y="37"/>
                      <a:pt x="830" y="24"/>
                      <a:pt x="767" y="27"/>
                    </a:cubicBezTo>
                    <a:cubicBezTo>
                      <a:pt x="830" y="31"/>
                      <a:pt x="881" y="49"/>
                      <a:pt x="928" y="77"/>
                    </a:cubicBezTo>
                    <a:cubicBezTo>
                      <a:pt x="974" y="105"/>
                      <a:pt x="1019" y="144"/>
                      <a:pt x="1054" y="208"/>
                    </a:cubicBezTo>
                    <a:cubicBezTo>
                      <a:pt x="1072" y="240"/>
                      <a:pt x="1105" y="322"/>
                      <a:pt x="1069" y="412"/>
                    </a:cubicBezTo>
                    <a:cubicBezTo>
                      <a:pt x="1034" y="503"/>
                      <a:pt x="931" y="573"/>
                      <a:pt x="828" y="608"/>
                    </a:cubicBezTo>
                    <a:cubicBezTo>
                      <a:pt x="617" y="681"/>
                      <a:pt x="408" y="669"/>
                      <a:pt x="409" y="672"/>
                    </a:cubicBezTo>
                    <a:cubicBezTo>
                      <a:pt x="410" y="671"/>
                      <a:pt x="359" y="675"/>
                      <a:pt x="282" y="661"/>
                    </a:cubicBezTo>
                    <a:cubicBezTo>
                      <a:pt x="244" y="654"/>
                      <a:pt x="200" y="642"/>
                      <a:pt x="157" y="617"/>
                    </a:cubicBezTo>
                    <a:cubicBezTo>
                      <a:pt x="115" y="593"/>
                      <a:pt x="76" y="553"/>
                      <a:pt x="60" y="502"/>
                    </a:cubicBezTo>
                    <a:cubicBezTo>
                      <a:pt x="24" y="398"/>
                      <a:pt x="82" y="281"/>
                      <a:pt x="146" y="212"/>
                    </a:cubicBezTo>
                    <a:cubicBezTo>
                      <a:pt x="211" y="139"/>
                      <a:pt x="284" y="100"/>
                      <a:pt x="319" y="83"/>
                    </a:cubicBezTo>
                    <a:cubicBezTo>
                      <a:pt x="455" y="24"/>
                      <a:pt x="542" y="14"/>
                      <a:pt x="667"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Textfeld 70">
                <a:extLst>
                  <a:ext uri="{FF2B5EF4-FFF2-40B4-BE49-F238E27FC236}">
                    <a16:creationId xmlns:a16="http://schemas.microsoft.com/office/drawing/2014/main" id="{2B9FA742-A282-47AE-B6E9-0D0C2FDA34EE}"/>
                  </a:ext>
                </a:extLst>
              </p:cNvPr>
              <p:cNvSpPr txBox="1"/>
              <p:nvPr/>
            </p:nvSpPr>
            <p:spPr bwMode="gray">
              <a:xfrm>
                <a:off x="1988857" y="1797680"/>
                <a:ext cx="1753799" cy="1089030"/>
              </a:xfrm>
              <a:prstGeom prst="rect">
                <a:avLst/>
              </a:prstGeom>
              <a:noFill/>
            </p:spPr>
            <p:txBody>
              <a:bodyPr wrap="square" lIns="0" tIns="0" rIns="0" bIns="0" rtlCol="0" anchor="ctr">
                <a:noAutofit/>
              </a:bodyPr>
              <a:lstStyle/>
              <a:p>
                <a:pPr algn="ctr"/>
                <a:r>
                  <a:rPr lang="de-DE" sz="2800">
                    <a:latin typeface="Segoe Print" panose="02000600000000000000" pitchFamily="2" charset="0"/>
                  </a:rPr>
                  <a:t>Global Clinical Leader </a:t>
                </a:r>
              </a:p>
            </p:txBody>
          </p:sp>
        </p:grpSp>
        <p:sp>
          <p:nvSpPr>
            <p:cNvPr id="69" name="Text Placeholder 5">
              <a:extLst>
                <a:ext uri="{FF2B5EF4-FFF2-40B4-BE49-F238E27FC236}">
                  <a16:creationId xmlns:a16="http://schemas.microsoft.com/office/drawing/2014/main" id="{CC91657E-79A8-4CE3-A1C7-F39C464FF645}"/>
                </a:ext>
              </a:extLst>
            </p:cNvPr>
            <p:cNvSpPr txBox="1">
              <a:spLocks/>
            </p:cNvSpPr>
            <p:nvPr/>
          </p:nvSpPr>
          <p:spPr bwMode="gray">
            <a:xfrm>
              <a:off x="779939" y="3290941"/>
              <a:ext cx="3291183" cy="1425547"/>
            </a:xfrm>
            <a:prstGeom prst="rect">
              <a:avLst/>
            </a:prstGeom>
          </p:spPr>
          <p:txBody>
            <a:bodyPr vert="horz" lIns="0" tIns="0" rIns="0" bIns="0" rtlCol="0">
              <a:noAutofit/>
            </a:bodyPr>
            <a:lstStyle>
              <a:lvl1pPr marL="270000" indent="-270000" algn="l" defTabSz="914400" rtl="0" eaLnBrk="1" latinLnBrk="0" hangingPunct="1">
                <a:spcBef>
                  <a:spcPts val="1800"/>
                </a:spcBef>
                <a:spcAft>
                  <a:spcPts val="0"/>
                </a:spcAft>
                <a:buFontTx/>
                <a:buBlip>
                  <a:blip r:embed="rId3"/>
                </a:buBlip>
                <a:defRPr sz="2000" kern="1200">
                  <a:solidFill>
                    <a:schemeClr val="tx1"/>
                  </a:solidFill>
                  <a:latin typeface="+mn-lt"/>
                  <a:ea typeface="+mn-ea"/>
                  <a:cs typeface="+mn-cs"/>
                </a:defRPr>
              </a:lvl1pPr>
              <a:lvl2pPr marL="540000" indent="-270000" algn="l" defTabSz="914400" rtl="0" eaLnBrk="1" latinLnBrk="0" hangingPunct="1">
                <a:spcBef>
                  <a:spcPts val="600"/>
                </a:spcBef>
                <a:spcAft>
                  <a:spcPts val="0"/>
                </a:spcAft>
                <a:buFontTx/>
                <a:buBlip>
                  <a:blip r:embed="rId4"/>
                </a:buBlip>
                <a:defRPr sz="2000" kern="1200">
                  <a:solidFill>
                    <a:schemeClr val="tx1"/>
                  </a:solidFill>
                  <a:latin typeface="+mn-lt"/>
                  <a:ea typeface="+mn-ea"/>
                  <a:cs typeface="+mn-cs"/>
                </a:defRPr>
              </a:lvl2pPr>
              <a:lvl3pPr marL="810000" indent="-270000" algn="l" defTabSz="914400" rtl="0" eaLnBrk="1" latinLnBrk="0" hangingPunct="1">
                <a:spcBef>
                  <a:spcPts val="600"/>
                </a:spcBef>
                <a:spcAft>
                  <a:spcPts val="0"/>
                </a:spcAft>
                <a:buFontTx/>
                <a:buBlip>
                  <a:blip r:embed="rId5"/>
                </a:buBlip>
                <a:defRPr sz="2000" kern="1200">
                  <a:solidFill>
                    <a:schemeClr val="tx1"/>
                  </a:solidFill>
                  <a:latin typeface="+mn-lt"/>
                  <a:ea typeface="+mn-ea"/>
                  <a:cs typeface="+mn-cs"/>
                </a:defRPr>
              </a:lvl3pPr>
              <a:lvl4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5pPr>
              <a:lvl6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6pPr>
              <a:lvl7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7pPr>
              <a:lvl8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8pPr>
              <a:lvl9pPr marL="1080000" indent="-270000" algn="l" defTabSz="914400" rtl="0" eaLnBrk="1" latinLnBrk="0" hangingPunct="1">
                <a:spcBef>
                  <a:spcPts val="600"/>
                </a:spcBef>
                <a:spcAft>
                  <a:spcPts val="0"/>
                </a:spcAft>
                <a:buFontTx/>
                <a:buBlip>
                  <a:blip r:embed="rId6"/>
                </a:buBlip>
                <a:defRPr sz="2000" kern="1200">
                  <a:solidFill>
                    <a:schemeClr val="tx1"/>
                  </a:solidFill>
                  <a:latin typeface="+mn-lt"/>
                  <a:ea typeface="+mn-ea"/>
                  <a:cs typeface="+mn-cs"/>
                </a:defRPr>
              </a:lvl9pPr>
            </a:lstStyle>
            <a:p>
              <a:pPr lvl="1">
                <a:buFont typeface="Arial" panose="020B0604020202020204" pitchFamily="34" charset="0"/>
                <a:buChar char="•"/>
              </a:pPr>
              <a:r>
                <a:rPr lang="en-US" sz="2400">
                  <a:latin typeface="Calibri" panose="020F0502020204030204" pitchFamily="34" charset="0"/>
                  <a:cs typeface="Calibri" panose="020F0502020204030204" pitchFamily="34" charset="0"/>
                </a:rPr>
                <a:t>Statistical topics</a:t>
              </a:r>
            </a:p>
            <a:p>
              <a:pPr lvl="1">
                <a:buFont typeface="Arial" panose="020B0604020202020204" pitchFamily="34" charset="0"/>
                <a:buChar char="•"/>
              </a:pPr>
              <a:r>
                <a:rPr lang="en-US" sz="2400">
                  <a:latin typeface="Calibri" panose="020F0502020204030204" pitchFamily="34" charset="0"/>
                  <a:cs typeface="Calibri" panose="020F0502020204030204" pitchFamily="34" charset="0"/>
                </a:rPr>
                <a:t>Alignment &amp; close collaboration</a:t>
              </a:r>
            </a:p>
          </p:txBody>
        </p:sp>
      </p:grpSp>
    </p:spTree>
    <p:extLst>
      <p:ext uri="{BB962C8B-B14F-4D97-AF65-F5344CB8AC3E}">
        <p14:creationId xmlns:p14="http://schemas.microsoft.com/office/powerpoint/2010/main" val="4492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GUID" val="7ec9967a-010b-409c-b260-7aafe41392b5"/>
  <p:tag name="MIO_EKGUID" val="8c040964-a8e4-4a54-b7b4-300727e8bb36"/>
  <p:tag name="MIO_UPDATE" val="True"/>
  <p:tag name="MIO_VERSION" val="05.09.2018 15:15:14"/>
  <p:tag name="MIO_DBID" val="8E7267AE-489F-4B02-8040-8A98451BF141"/>
  <p:tag name="MIO_LASTDOWNLOADED" val="06.09.2018 12:04:28"/>
  <p:tag name="MIO_OBJECTNAME" val="Title Slide (3)"/>
  <p:tag name="MIO_LASTEDITORNAME" val="empower enterpris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L2zlzAiRfiV.S12yDwPyw"/>
</p:tagLst>
</file>

<file path=ppt/theme/theme1.xml><?xml version="1.0" encoding="utf-8"?>
<a:theme xmlns:a="http://schemas.openxmlformats.org/drawingml/2006/main" name="PR_BAG_PPT-master_16-9">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Bayer summer Intern Overview.potx" id="{E4272C38-65DE-463D-B5C3-4536F3AB8B5D}" vid="{316B87D1-1BA6-485D-BC5E-D1FC73BEE288}"/>
    </a:ext>
  </a:extLst>
</a:theme>
</file>

<file path=ppt/theme/theme2.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Bayer summer Intern Overview</Template>
  <TotalTime>3654</TotalTime>
  <Words>2418</Words>
  <Application>Microsoft Office PowerPoint</Application>
  <PresentationFormat>Custom</PresentationFormat>
  <Paragraphs>336</Paragraphs>
  <Slides>29</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Poppins</vt:lpstr>
      <vt:lpstr>Segoe Print</vt:lpstr>
      <vt:lpstr>Trebuchet MS</vt:lpstr>
      <vt:lpstr>PR_BAG_PPT-master_16-9</vt:lpstr>
      <vt:lpstr>think-cell Folie</vt:lpstr>
      <vt:lpstr>Roles and Responsibilities of Statisticians in Pharmaceutical Industry</vt:lpstr>
      <vt:lpstr>Outline</vt:lpstr>
      <vt:lpstr>My Career</vt:lpstr>
      <vt:lpstr>Drug development is a highly-regulated, long and costly endeavor with a low probability of success</vt:lpstr>
      <vt:lpstr>PowerPoint Presentation</vt:lpstr>
      <vt:lpstr>Statistics &amp; Data Insights (SDI) Department at Bayer</vt:lpstr>
      <vt:lpstr>Roles of Statisticians </vt:lpstr>
      <vt:lpstr>Role of (Lead) Project Statisticians </vt:lpstr>
      <vt:lpstr>Recommendations for regular interactions  of Project Statisticians</vt:lpstr>
      <vt:lpstr>Lead Project Statistician</vt:lpstr>
      <vt:lpstr>Leadership of Novel Activities </vt:lpstr>
      <vt:lpstr>GBM AGILE Platform Trial</vt:lpstr>
      <vt:lpstr>GCAR: GBM AGILE Trial Sponsor*</vt:lpstr>
      <vt:lpstr>PowerPoint Presentation</vt:lpstr>
      <vt:lpstr>Bayer Biostatistics Innovation Center (BIC)</vt:lpstr>
      <vt:lpstr>PhRMA (Pharmaceutical Research and Manufacturers of America)</vt:lpstr>
      <vt:lpstr>BIO (Biotechnology Innovation Organization)</vt:lpstr>
      <vt:lpstr>Professional Societies and Working Groups in US</vt:lpstr>
      <vt:lpstr>PowerPoint Presentation</vt:lpstr>
      <vt:lpstr>Bayer Summer Internships</vt:lpstr>
      <vt:lpstr>Bayer Summer Internships</vt:lpstr>
      <vt:lpstr>Bayer Summer Internships</vt:lpstr>
      <vt:lpstr>Bayer Summer Internships</vt:lpstr>
      <vt:lpstr>Bayer Summer Internships</vt:lpstr>
      <vt:lpstr>   Thank you</vt:lpstr>
      <vt:lpstr>Back-up slides</vt:lpstr>
      <vt:lpstr>Leadership Practice</vt:lpstr>
      <vt:lpstr>Leadership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Bayer Summer Internships</dc:title>
  <dc:creator>Olga Marchenko</dc:creator>
  <cp:lastModifiedBy>LaVange, Lisa M</cp:lastModifiedBy>
  <cp:revision>3</cp:revision>
  <cp:lastPrinted>2017-10-23T10:44:12Z</cp:lastPrinted>
  <dcterms:created xsi:type="dcterms:W3CDTF">2022-03-21T02:27:59Z</dcterms:created>
  <dcterms:modified xsi:type="dcterms:W3CDTF">2022-03-24T20:53:39Z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MSIP_Label_7f850223-87a8-40c3-9eb2-432606efca2a_Enabled">
    <vt:lpwstr>true</vt:lpwstr>
  </property>
  <property fmtid="{D5CDD505-2E9C-101B-9397-08002B2CF9AE}" pid="4" name="MSIP_Label_7f850223-87a8-40c3-9eb2-432606efca2a_SetDate">
    <vt:lpwstr>2022-03-16T20:38:17Z</vt:lpwstr>
  </property>
  <property fmtid="{D5CDD505-2E9C-101B-9397-08002B2CF9AE}" pid="5" name="MSIP_Label_7f850223-87a8-40c3-9eb2-432606efca2a_Method">
    <vt:lpwstr>Standard</vt:lpwstr>
  </property>
  <property fmtid="{D5CDD505-2E9C-101B-9397-08002B2CF9AE}" pid="6" name="MSIP_Label_7f850223-87a8-40c3-9eb2-432606efca2a_Name">
    <vt:lpwstr>7f850223-87a8-40c3-9eb2-432606efca2a</vt:lpwstr>
  </property>
  <property fmtid="{D5CDD505-2E9C-101B-9397-08002B2CF9AE}" pid="7" name="MSIP_Label_7f850223-87a8-40c3-9eb2-432606efca2a_SiteId">
    <vt:lpwstr>fcb2b37b-5da0-466b-9b83-0014b67a7c78</vt:lpwstr>
  </property>
  <property fmtid="{D5CDD505-2E9C-101B-9397-08002B2CF9AE}" pid="8" name="MSIP_Label_7f850223-87a8-40c3-9eb2-432606efca2a_ActionId">
    <vt:lpwstr>3fc0565c-9ac3-445c-994e-73733c92639f</vt:lpwstr>
  </property>
  <property fmtid="{D5CDD505-2E9C-101B-9397-08002B2CF9AE}" pid="9" name="MSIP_Label_7f850223-87a8-40c3-9eb2-432606efca2a_ContentBits">
    <vt:lpwstr>0</vt:lpwstr>
  </property>
</Properties>
</file>