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9" r:id="rId2"/>
    <p:sldId id="265" r:id="rId3"/>
    <p:sldId id="266" r:id="rId4"/>
    <p:sldId id="280" r:id="rId5"/>
    <p:sldId id="281" r:id="rId6"/>
    <p:sldId id="268" r:id="rId7"/>
    <p:sldId id="270" r:id="rId8"/>
    <p:sldId id="260" r:id="rId9"/>
    <p:sldId id="278" r:id="rId10"/>
    <p:sldId id="271" r:id="rId11"/>
    <p:sldId id="275" r:id="rId12"/>
    <p:sldId id="272" r:id="rId13"/>
    <p:sldId id="273" r:id="rId14"/>
    <p:sldId id="276" r:id="rId15"/>
    <p:sldId id="277" r:id="rId16"/>
    <p:sldId id="282" r:id="rId1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39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2FE8E9B9-E63E-455E-8C24-6ED4ECF9F6C9}" type="datetimeFigureOut">
              <a:rPr lang="en-US" smtClean="0"/>
              <a:pPr/>
              <a:t>3/4/2010</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6222DE0C-95A2-4A25-B748-C0EF8C1FE6A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7C903844-F01D-4DDD-8939-E7D22FC4879A}" type="datetimeFigureOut">
              <a:rPr lang="en-US" smtClean="0"/>
              <a:pPr/>
              <a:t>3/4/2010</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08D6686A-8D22-42A7-AB41-A904F7B6147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D6686A-8D22-42A7-AB41-A904F7B6147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to adjust for multiple biases simultaneously?</a:t>
            </a:r>
          </a:p>
          <a:p>
            <a:r>
              <a:rPr lang="en-US" dirty="0" smtClean="0"/>
              <a:t>What is the best type of data representation to select significantly enriched regions, knowing that we need to do this adjustment?</a:t>
            </a:r>
          </a:p>
          <a:p>
            <a:r>
              <a:rPr lang="en-US" dirty="0" smtClean="0"/>
              <a:t>How does one overcome the limitations of each kind of representation?</a:t>
            </a:r>
          </a:p>
          <a:p>
            <a:r>
              <a:rPr lang="en-US" dirty="0" smtClean="0"/>
              <a:t>Best biases to use, how to score them?</a:t>
            </a:r>
          </a:p>
          <a:p>
            <a:r>
              <a:rPr lang="en-US" dirty="0" smtClean="0"/>
              <a:t>If these questions can be addressed,</a:t>
            </a:r>
          </a:p>
          <a:p>
            <a:pPr>
              <a:buNone/>
            </a:pPr>
            <a:r>
              <a:rPr lang="en-US" dirty="0" smtClean="0"/>
              <a:t>    how do you realistically implement </a:t>
            </a:r>
          </a:p>
          <a:p>
            <a:pPr>
              <a:buNone/>
            </a:pPr>
            <a:r>
              <a:rPr lang="en-US" dirty="0" smtClean="0"/>
              <a:t>    this method for biologists to use?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8D6686A-8D22-42A7-AB41-A904F7B6147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Biology side: Finding relevant biases to adjust for, how to score them, hypotheses that need to be addressed</a:t>
            </a:r>
          </a:p>
          <a:p>
            <a:pPr lvl="1"/>
            <a:r>
              <a:rPr lang="en-US" dirty="0" smtClean="0"/>
              <a:t>Statistical side:  Finding best modeling framework that can be applied to adjust for factors, development of statistical algorithm to implement framework</a:t>
            </a:r>
          </a:p>
          <a:p>
            <a:endParaRPr lang="en-US" b="1" dirty="0"/>
          </a:p>
        </p:txBody>
      </p:sp>
      <p:sp>
        <p:nvSpPr>
          <p:cNvPr id="4" name="Slide Number Placeholder 3"/>
          <p:cNvSpPr>
            <a:spLocks noGrp="1"/>
          </p:cNvSpPr>
          <p:nvPr>
            <p:ph type="sldNum" sz="quarter" idx="10"/>
          </p:nvPr>
        </p:nvSpPr>
        <p:spPr/>
        <p:txBody>
          <a:bodyPr/>
          <a:lstStyle/>
          <a:p>
            <a:fld id="{1912A715-503B-40B0-9793-32C668DC635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Collaboration resulted in a method called ZINBA (Zero-Inflated Negative Binomial Algorithm)</a:t>
            </a:r>
          </a:p>
          <a:p>
            <a:r>
              <a:rPr lang="en-US" dirty="0" smtClean="0"/>
              <a:t>Uses a regression mixture model to </a:t>
            </a:r>
          </a:p>
          <a:p>
            <a:pPr lvl="1"/>
            <a:r>
              <a:rPr lang="en-US" dirty="0" smtClean="0"/>
              <a:t>Assign probabilities of regions being enriched for signal vs. background using an iterative clustering approach</a:t>
            </a:r>
          </a:p>
          <a:p>
            <a:pPr lvl="1"/>
            <a:r>
              <a:rPr lang="en-US" dirty="0" smtClean="0"/>
              <a:t>Clustering is guided using biases as covariates in regression models corresponding to enriched and background regions</a:t>
            </a:r>
          </a:p>
          <a:p>
            <a:r>
              <a:rPr lang="en-US" dirty="0" smtClean="0"/>
              <a:t>Regression aspect in addition allows us to estimate effect of each covariate and its relevance to each type of signal. </a:t>
            </a:r>
          </a:p>
          <a:p>
            <a:r>
              <a:rPr lang="en-US" dirty="0" smtClean="0"/>
              <a:t>Uses window representation to run model, collapses significant windows and calculates overlap representation  for signal within collapsed window to get refined boundaries</a:t>
            </a:r>
          </a:p>
          <a:p>
            <a:pPr>
              <a:buNone/>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08D6686A-8D22-42A7-AB41-A904F7B6147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D6686A-8D22-42A7-AB41-A904F7B6147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Grant also provided money to travel to conferences</a:t>
            </a:r>
            <a:r>
              <a:rPr lang="en-US" baseline="0" dirty="0" smtClean="0"/>
              <a:t> and hear other’s research, buy books, hard drive to store data, etc.</a:t>
            </a:r>
            <a:endParaRPr lang="en-US" dirty="0"/>
          </a:p>
        </p:txBody>
      </p:sp>
      <p:sp>
        <p:nvSpPr>
          <p:cNvPr id="4" name="Slide Number Placeholder 3"/>
          <p:cNvSpPr>
            <a:spLocks noGrp="1"/>
          </p:cNvSpPr>
          <p:nvPr>
            <p:ph type="sldNum" sz="quarter" idx="10"/>
          </p:nvPr>
        </p:nvSpPr>
        <p:spPr/>
        <p:txBody>
          <a:bodyPr/>
          <a:lstStyle/>
          <a:p>
            <a:fld id="{08D6686A-8D22-42A7-AB41-A904F7B6147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D6686A-8D22-42A7-AB41-A904F7B6147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D6686A-8D22-42A7-AB41-A904F7B61478}"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D6686A-8D22-42A7-AB41-A904F7B6147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D6686A-8D22-42A7-AB41-A904F7B6147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of these</a:t>
            </a:r>
            <a:r>
              <a:rPr lang="en-US" baseline="0" dirty="0" smtClean="0"/>
              <a:t> individually is an avenue of research in itself.  However, single genes and </a:t>
            </a:r>
            <a:r>
              <a:rPr lang="en-US" baseline="0" dirty="0" err="1" smtClean="0"/>
              <a:t>prottein</a:t>
            </a:r>
            <a:r>
              <a:rPr lang="en-US" baseline="0" dirty="0" smtClean="0"/>
              <a:t> binding sites do not operate alone, they are part of a network of regulation over these different functions.  Currently we are trying to best determine things within each set, but the next big thing over the next few years </a:t>
            </a:r>
            <a:r>
              <a:rPr lang="en-US" baseline="0" dirty="0" err="1" smtClean="0"/>
              <a:t>wil</a:t>
            </a:r>
            <a:r>
              <a:rPr lang="en-US" baseline="0" dirty="0" smtClean="0"/>
              <a:t> be how to combine information from multiple types to give us a more complete picture on how the cell interacts with its DNA, and give a more clear picture on what can go wrong to cause disease</a:t>
            </a:r>
            <a:endParaRPr lang="en-US" dirty="0"/>
          </a:p>
        </p:txBody>
      </p:sp>
      <p:sp>
        <p:nvSpPr>
          <p:cNvPr id="4" name="Slide Number Placeholder 3"/>
          <p:cNvSpPr>
            <a:spLocks noGrp="1"/>
          </p:cNvSpPr>
          <p:nvPr>
            <p:ph type="sldNum" sz="quarter" idx="10"/>
          </p:nvPr>
        </p:nvSpPr>
        <p:spPr/>
        <p:txBody>
          <a:bodyPr/>
          <a:lstStyle/>
          <a:p>
            <a:fld id="{08D6686A-8D22-42A7-AB41-A904F7B6147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of these</a:t>
            </a:r>
            <a:r>
              <a:rPr lang="en-US" baseline="0" dirty="0" smtClean="0"/>
              <a:t> individually is an avenue of research in itself.  However, single genes and </a:t>
            </a:r>
            <a:r>
              <a:rPr lang="en-US" baseline="0" dirty="0" err="1" smtClean="0"/>
              <a:t>prottein</a:t>
            </a:r>
            <a:r>
              <a:rPr lang="en-US" baseline="0" dirty="0" smtClean="0"/>
              <a:t> binding sites do not operate alone, they are part of a network of regulation over these different functions.  Currently we are trying to best determine things within each set, but the next big thing over the next few years </a:t>
            </a:r>
            <a:r>
              <a:rPr lang="en-US" baseline="0" dirty="0" err="1" smtClean="0"/>
              <a:t>wil</a:t>
            </a:r>
            <a:r>
              <a:rPr lang="en-US" baseline="0" dirty="0" smtClean="0"/>
              <a:t> be how to combine information from multiple types to give us a more complete picture on how the cell interacts with its DNA, and give a more clear picture on what can go wrong to cause disease</a:t>
            </a:r>
            <a:endParaRPr lang="en-US" dirty="0"/>
          </a:p>
        </p:txBody>
      </p:sp>
      <p:sp>
        <p:nvSpPr>
          <p:cNvPr id="4" name="Slide Number Placeholder 3"/>
          <p:cNvSpPr>
            <a:spLocks noGrp="1"/>
          </p:cNvSpPr>
          <p:nvPr>
            <p:ph type="sldNum" sz="quarter" idx="10"/>
          </p:nvPr>
        </p:nvSpPr>
        <p:spPr/>
        <p:txBody>
          <a:bodyPr/>
          <a:lstStyle/>
          <a:p>
            <a:fld id="{08D6686A-8D22-42A7-AB41-A904F7B6147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Microarrays have been the popular platform to assess genomic activity over the last decade, and many methods have been developed to analyze the data generated from it</a:t>
            </a:r>
          </a:p>
          <a:p>
            <a:r>
              <a:rPr lang="en-US" dirty="0" smtClean="0"/>
              <a:t>First project is dealing with the more basic question of how to best analyze data from a Next Generation Sequencing platform (new)</a:t>
            </a:r>
          </a:p>
          <a:p>
            <a:r>
              <a:rPr lang="en-US" dirty="0" smtClean="0"/>
              <a:t>Poised to overtake microarrays in coming years</a:t>
            </a:r>
          </a:p>
          <a:p>
            <a:r>
              <a:rPr lang="en-US" dirty="0" smtClean="0"/>
              <a:t>By building a basic analysis framework for this new platform, we can set the basis to answer more complicated questions using this platform later</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8D6686A-8D22-42A7-AB41-A904F7B6147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UNC has a</a:t>
            </a:r>
            <a:r>
              <a:rPr lang="en-US" baseline="0" dirty="0" smtClean="0"/>
              <a:t> dedicated sequencing center through a grant from the state of NC (rare), so many opportunities to do research on this.  </a:t>
            </a:r>
            <a:r>
              <a:rPr lang="en-US" dirty="0" smtClean="0"/>
              <a:t>Goal of either platform are</a:t>
            </a:r>
            <a:r>
              <a:rPr lang="en-US" baseline="0" dirty="0" smtClean="0"/>
              <a:t> to discovery areas enriched with signal, corresponding to sample of interest.  NGS </a:t>
            </a:r>
            <a:r>
              <a:rPr lang="en-US" dirty="0" smtClean="0"/>
              <a:t>Leads to better resolution, genomic coverage, and dynamic range than microarrays, but has its own technical issues</a:t>
            </a:r>
          </a:p>
          <a:p>
            <a:r>
              <a:rPr lang="en-US" dirty="0" smtClean="0"/>
              <a:t>Generates gigabytes of data on each run, often overwhelming to analyze without specialized methods.  </a:t>
            </a:r>
          </a:p>
          <a:p>
            <a:r>
              <a:rPr lang="en-US" dirty="0" smtClean="0"/>
              <a:t>Several methods exist to help detect regions in the genome that are enriched for sample signal</a:t>
            </a:r>
          </a:p>
          <a:p>
            <a:endParaRPr lang="en-US" dirty="0"/>
          </a:p>
        </p:txBody>
      </p:sp>
      <p:sp>
        <p:nvSpPr>
          <p:cNvPr id="4" name="Slide Number Placeholder 3"/>
          <p:cNvSpPr>
            <a:spLocks noGrp="1"/>
          </p:cNvSpPr>
          <p:nvPr>
            <p:ph type="sldNum" sz="quarter" idx="10"/>
          </p:nvPr>
        </p:nvSpPr>
        <p:spPr/>
        <p:txBody>
          <a:bodyPr/>
          <a:lstStyle/>
          <a:p>
            <a:fld id="{08D6686A-8D22-42A7-AB41-A904F7B6147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Recently been shown that background in NGS can be influenced by several factors</a:t>
            </a:r>
          </a:p>
          <a:p>
            <a:r>
              <a:rPr lang="en-US" dirty="0" smtClean="0"/>
              <a:t>These issues can complicate existing methods to determine regions that are truly enriched for signal, leading to false positives </a:t>
            </a:r>
          </a:p>
          <a:p>
            <a:r>
              <a:rPr lang="en-US" dirty="0" smtClean="0"/>
              <a:t>In microarrays, biases were usually adjusted for before analyzing the data.  </a:t>
            </a:r>
          </a:p>
        </p:txBody>
      </p:sp>
      <p:sp>
        <p:nvSpPr>
          <p:cNvPr id="4" name="Slide Number Placeholder 3"/>
          <p:cNvSpPr>
            <a:spLocks noGrp="1"/>
          </p:cNvSpPr>
          <p:nvPr>
            <p:ph type="sldNum" sz="quarter" idx="10"/>
          </p:nvPr>
        </p:nvSpPr>
        <p:spPr/>
        <p:txBody>
          <a:bodyPr/>
          <a:lstStyle/>
          <a:p>
            <a:fld id="{08D6686A-8D22-42A7-AB41-A904F7B6147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D6686A-8D22-42A7-AB41-A904F7B6147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B12E5D-6D9F-4519-B3BC-503A3BE73073}"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12E5D-6D9F-4519-B3BC-503A3BE73073}"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12E5D-6D9F-4519-B3BC-503A3BE73073}"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12E5D-6D9F-4519-B3BC-503A3BE73073}"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B12E5D-6D9F-4519-B3BC-503A3BE73073}"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B12E5D-6D9F-4519-B3BC-503A3BE73073}" type="datetimeFigureOut">
              <a:rPr lang="en-US" smtClean="0"/>
              <a:pPr/>
              <a:t>3/4/2010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B12E5D-6D9F-4519-B3BC-503A3BE73073}" type="datetimeFigureOut">
              <a:rPr lang="en-US" smtClean="0"/>
              <a:pPr/>
              <a:t>3/4/2010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B12E5D-6D9F-4519-B3BC-503A3BE73073}" type="datetimeFigureOut">
              <a:rPr lang="en-US" smtClean="0"/>
              <a:pPr/>
              <a:t>3/4/2010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12E5D-6D9F-4519-B3BC-503A3BE73073}" type="datetimeFigureOut">
              <a:rPr lang="en-US" smtClean="0"/>
              <a:pPr/>
              <a:t>3/4/2010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12E5D-6D9F-4519-B3BC-503A3BE73073}" type="datetimeFigureOut">
              <a:rPr lang="en-US" smtClean="0"/>
              <a:pPr/>
              <a:t>3/4/2010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12E5D-6D9F-4519-B3BC-503A3BE73073}" type="datetimeFigureOut">
              <a:rPr lang="en-US" smtClean="0"/>
              <a:pPr/>
              <a:t>3/4/2010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A8566-4AE7-4ACC-A157-B75A78E4BC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12E5D-6D9F-4519-B3BC-503A3BE73073}" type="datetimeFigureOut">
              <a:rPr lang="en-US" smtClean="0"/>
              <a:pPr/>
              <a:t>3/4/2010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A8566-4AE7-4ACC-A157-B75A78E4BC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naim@unc.ed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Dissertation work in Functional Genomics</a:t>
            </a:r>
            <a:endParaRPr lang="en-US" dirty="0"/>
          </a:p>
        </p:txBody>
      </p:sp>
      <p:sp>
        <p:nvSpPr>
          <p:cNvPr id="5" name="Subtitle 4"/>
          <p:cNvSpPr>
            <a:spLocks noGrp="1"/>
          </p:cNvSpPr>
          <p:nvPr>
            <p:ph type="subTitle" idx="1"/>
          </p:nvPr>
        </p:nvSpPr>
        <p:spPr/>
        <p:txBody>
          <a:bodyPr/>
          <a:lstStyle/>
          <a:p>
            <a:r>
              <a:rPr lang="en-US" dirty="0" err="1" smtClean="0"/>
              <a:t>Naim</a:t>
            </a:r>
            <a:r>
              <a:rPr lang="en-US" dirty="0" smtClean="0"/>
              <a:t> Rashid</a:t>
            </a:r>
          </a:p>
          <a:p>
            <a:r>
              <a:rPr lang="en-US" dirty="0" smtClean="0"/>
              <a:t>4</a:t>
            </a:r>
            <a:r>
              <a:rPr lang="en-US" baseline="30000" dirty="0" smtClean="0"/>
              <a:t>th</a:t>
            </a:r>
            <a:r>
              <a:rPr lang="en-US" dirty="0" smtClean="0"/>
              <a:t> Year PhD, Biostatistics</a:t>
            </a:r>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Applied Dissertation Project</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How to adjust for multiple biases simultaneously,  and incorporate this information into selecting enriched regions?</a:t>
            </a:r>
          </a:p>
          <a:p>
            <a:r>
              <a:rPr lang="en-US" dirty="0" smtClean="0"/>
              <a:t>Which biases to use, how to score them and check if relevant?</a:t>
            </a:r>
          </a:p>
          <a:p>
            <a:r>
              <a:rPr lang="en-US" dirty="0" smtClean="0"/>
              <a:t>What is the best type of data representation to select enriched regions</a:t>
            </a:r>
            <a:r>
              <a:rPr lang="en-US" dirty="0" smtClean="0"/>
              <a:t>?  How </a:t>
            </a:r>
            <a:r>
              <a:rPr lang="en-US" dirty="0" smtClean="0"/>
              <a:t>to overcome the limitations of each </a:t>
            </a:r>
          </a:p>
          <a:p>
            <a:r>
              <a:rPr lang="en-US" dirty="0" smtClean="0"/>
              <a:t>If these questions can be addressed,</a:t>
            </a:r>
          </a:p>
          <a:p>
            <a:pPr>
              <a:buNone/>
            </a:pPr>
            <a:r>
              <a:rPr lang="en-US" dirty="0" smtClean="0"/>
              <a:t>    how do you realistically implement </a:t>
            </a:r>
          </a:p>
          <a:p>
            <a:pPr>
              <a:buNone/>
            </a:pPr>
            <a:r>
              <a:rPr lang="en-US" dirty="0" smtClean="0"/>
              <a:t>    this method for biologists to use?</a:t>
            </a:r>
          </a:p>
          <a:p>
            <a:endParaRPr lang="en-US" dirty="0"/>
          </a:p>
        </p:txBody>
      </p:sp>
      <p:pic>
        <p:nvPicPr>
          <p:cNvPr id="21506" name="Picture 2" descr="http://www.djc.com/blogs/BuildingGreen/wp-content/uploads/2009/01/shrugging.jpg"/>
          <p:cNvPicPr>
            <a:picLocks noChangeAspect="1" noChangeArrowheads="1"/>
          </p:cNvPicPr>
          <p:nvPr/>
        </p:nvPicPr>
        <p:blipFill>
          <a:blip r:embed="rId3" cstate="print"/>
          <a:srcRect/>
          <a:stretch>
            <a:fillRect/>
          </a:stretch>
        </p:blipFill>
        <p:spPr bwMode="auto">
          <a:xfrm>
            <a:off x="6591300" y="4695824"/>
            <a:ext cx="2476500" cy="18573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Development of New </a:t>
            </a:r>
            <a:r>
              <a:rPr lang="en-US" dirty="0" smtClean="0"/>
              <a:t>Method</a:t>
            </a:r>
            <a:endParaRPr lang="en-US" dirty="0"/>
          </a:p>
        </p:txBody>
      </p:sp>
      <p:sp>
        <p:nvSpPr>
          <p:cNvPr id="6" name="Content Placeholder 5"/>
          <p:cNvSpPr>
            <a:spLocks noGrp="1"/>
          </p:cNvSpPr>
          <p:nvPr>
            <p:ph idx="1"/>
          </p:nvPr>
        </p:nvSpPr>
        <p:spPr>
          <a:xfrm>
            <a:off x="457200" y="4343400"/>
            <a:ext cx="8229600" cy="2438400"/>
          </a:xfrm>
        </p:spPr>
        <p:txBody>
          <a:bodyPr>
            <a:normAutofit fontScale="77500" lnSpcReduction="20000"/>
          </a:bodyPr>
          <a:lstStyle/>
          <a:p>
            <a:r>
              <a:rPr lang="en-US" dirty="0" smtClean="0"/>
              <a:t>FAIRE procedure (</a:t>
            </a:r>
            <a:r>
              <a:rPr lang="en-US" dirty="0" err="1" smtClean="0"/>
              <a:t>Lieb</a:t>
            </a:r>
            <a:r>
              <a:rPr lang="en-US" dirty="0" smtClean="0"/>
              <a:t> lab) is affected more by these biases than others on NGS platforms</a:t>
            </a:r>
          </a:p>
          <a:p>
            <a:r>
              <a:rPr lang="en-US" dirty="0" smtClean="0"/>
              <a:t>Met with lab on a biweekly basis to address these issues.  </a:t>
            </a:r>
          </a:p>
          <a:p>
            <a:r>
              <a:rPr lang="en-US" dirty="0" smtClean="0"/>
              <a:t>Had to work closely  together to develop the right approach</a:t>
            </a:r>
          </a:p>
          <a:p>
            <a:r>
              <a:rPr lang="en-US" dirty="0" smtClean="0"/>
              <a:t>Communication is key, led to greater relevance of method and extensive testing on real data</a:t>
            </a:r>
          </a:p>
          <a:p>
            <a:pPr lvl="1"/>
            <a:endParaRPr lang="en-US" dirty="0" smtClean="0"/>
          </a:p>
        </p:txBody>
      </p:sp>
      <p:pic>
        <p:nvPicPr>
          <p:cNvPr id="19458" name="Picture 2" descr="http://www.rolfkenneth.no/deaf_dumb_blind.jpg"/>
          <p:cNvPicPr>
            <a:picLocks noChangeAspect="1" noChangeArrowheads="1"/>
          </p:cNvPicPr>
          <p:nvPr/>
        </p:nvPicPr>
        <p:blipFill>
          <a:blip r:embed="rId3" cstate="print"/>
          <a:srcRect/>
          <a:stretch>
            <a:fillRect/>
          </a:stretch>
        </p:blipFill>
        <p:spPr bwMode="auto">
          <a:xfrm>
            <a:off x="1981200" y="1266824"/>
            <a:ext cx="4572000" cy="2847976"/>
          </a:xfrm>
          <a:prstGeom prst="rect">
            <a:avLst/>
          </a:prstGeom>
          <a:noFill/>
        </p:spPr>
      </p:pic>
      <p:sp>
        <p:nvSpPr>
          <p:cNvPr id="7" name="TextBox 6"/>
          <p:cNvSpPr txBox="1"/>
          <p:nvPr/>
        </p:nvSpPr>
        <p:spPr>
          <a:xfrm>
            <a:off x="381000" y="2514600"/>
            <a:ext cx="1828800" cy="369332"/>
          </a:xfrm>
          <a:prstGeom prst="rect">
            <a:avLst/>
          </a:prstGeom>
          <a:noFill/>
        </p:spPr>
        <p:txBody>
          <a:bodyPr wrap="square" rtlCol="0">
            <a:spAutoFit/>
          </a:bodyPr>
          <a:lstStyle/>
          <a:p>
            <a:r>
              <a:rPr lang="en-US" dirty="0" smtClean="0"/>
              <a:t>Collaboration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ZINBA</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Collaboration resulted in a method called ZINBA (Zero-Inflated Negative Binomial Algorithm)</a:t>
            </a:r>
          </a:p>
          <a:p>
            <a:r>
              <a:rPr lang="en-US" dirty="0" smtClean="0"/>
              <a:t>Mixture of regression models capturing BG (artificial signal) and enriched regions</a:t>
            </a:r>
          </a:p>
          <a:p>
            <a:r>
              <a:rPr lang="en-US" dirty="0" smtClean="0"/>
              <a:t>Regression aspect allows us to estimate effect </a:t>
            </a:r>
            <a:r>
              <a:rPr lang="en-US" dirty="0" smtClean="0"/>
              <a:t>and</a:t>
            </a:r>
            <a:r>
              <a:rPr lang="en-US" dirty="0" smtClean="0"/>
              <a:t> </a:t>
            </a:r>
            <a:r>
              <a:rPr lang="en-US" dirty="0" smtClean="0"/>
              <a:t>relevance of each bias</a:t>
            </a:r>
          </a:p>
          <a:p>
            <a:r>
              <a:rPr lang="en-US" dirty="0" smtClean="0"/>
              <a:t>Model uses window representation to select enriched windows, then calculates overlap representation to get refined boundaries </a:t>
            </a:r>
            <a:r>
              <a:rPr lang="en-US" dirty="0" smtClean="0"/>
              <a:t>within </a:t>
            </a:r>
            <a:r>
              <a:rPr lang="en-US" dirty="0" smtClean="0"/>
              <a:t>enriched windows</a:t>
            </a:r>
          </a:p>
          <a:p>
            <a:pPr>
              <a:buNone/>
            </a:pPr>
            <a:endParaRPr lang="en-US" dirty="0" smtClean="0"/>
          </a:p>
          <a:p>
            <a:endParaRPr lang="en-US" dirty="0" smtClean="0"/>
          </a:p>
          <a:p>
            <a:endParaRPr lang="en-US" dirty="0"/>
          </a:p>
        </p:txBody>
      </p:sp>
      <p:pic>
        <p:nvPicPr>
          <p:cNvPr id="7" name="Content Placeholder 6" descr="illus.jpg"/>
          <p:cNvPicPr>
            <a:picLocks noGrp="1" noChangeAspect="1"/>
          </p:cNvPicPr>
          <p:nvPr>
            <p:ph sz="half" idx="2"/>
          </p:nvPr>
        </p:nvPicPr>
        <p:blipFill>
          <a:blip r:embed="rId3" cstate="print"/>
          <a:stretch>
            <a:fillRect/>
          </a:stretch>
        </p:blipFill>
        <p:spPr>
          <a:xfrm>
            <a:off x="4572000" y="1524000"/>
            <a:ext cx="4358481" cy="4358481"/>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to Real Data</a:t>
            </a:r>
            <a:endParaRPr lang="en-US" dirty="0"/>
          </a:p>
        </p:txBody>
      </p:sp>
      <p:pic>
        <p:nvPicPr>
          <p:cNvPr id="7" name="graphics26"/>
          <p:cNvPicPr>
            <a:picLocks noGrp="1"/>
          </p:cNvPicPr>
          <p:nvPr>
            <p:ph sz="half" idx="2"/>
          </p:nvPr>
        </p:nvPicPr>
        <p:blipFill>
          <a:blip r:embed="rId3" cstate="print">
            <a:alphaModFix/>
            <a:lum/>
          </a:blip>
          <a:srcRect/>
          <a:stretch>
            <a:fillRect/>
          </a:stretch>
        </p:blipFill>
        <p:spPr>
          <a:xfrm>
            <a:off x="4648200" y="1843881"/>
            <a:ext cx="4038600" cy="4038600"/>
          </a:xfrm>
          <a:prstGeom prst="rect">
            <a:avLst/>
          </a:prstGeom>
        </p:spPr>
      </p:pic>
      <p:pic>
        <p:nvPicPr>
          <p:cNvPr id="8" name="graphics20"/>
          <p:cNvPicPr>
            <a:picLocks noGrp="1"/>
          </p:cNvPicPr>
          <p:nvPr>
            <p:ph sz="half" idx="1"/>
          </p:nvPr>
        </p:nvPicPr>
        <p:blipFill>
          <a:blip r:embed="rId4" cstate="print">
            <a:alphaModFix/>
            <a:lum/>
          </a:blip>
          <a:srcRect/>
          <a:stretch>
            <a:fillRect/>
          </a:stretch>
        </p:blipFill>
        <p:spPr>
          <a:xfrm>
            <a:off x="457200" y="1843881"/>
            <a:ext cx="4038600" cy="4038600"/>
          </a:xfrm>
          <a:prstGeom prst="rect">
            <a:avLst/>
          </a:prstGeom>
        </p:spPr>
      </p:pic>
      <p:sp>
        <p:nvSpPr>
          <p:cNvPr id="5" name="TextBox 4"/>
          <p:cNvSpPr txBox="1"/>
          <p:nvPr/>
        </p:nvSpPr>
        <p:spPr>
          <a:xfrm>
            <a:off x="990600" y="6019800"/>
            <a:ext cx="3505200" cy="646331"/>
          </a:xfrm>
          <a:prstGeom prst="rect">
            <a:avLst/>
          </a:prstGeom>
          <a:noFill/>
        </p:spPr>
        <p:txBody>
          <a:bodyPr wrap="square" rtlCol="0">
            <a:spAutoFit/>
          </a:bodyPr>
          <a:lstStyle/>
          <a:p>
            <a:r>
              <a:rPr lang="en-US" dirty="0" smtClean="0"/>
              <a:t>Our method provides a more appropriate fit to the data</a:t>
            </a:r>
            <a:endParaRPr lang="en-US" dirty="0"/>
          </a:p>
        </p:txBody>
      </p:sp>
      <p:sp>
        <p:nvSpPr>
          <p:cNvPr id="6" name="TextBox 5"/>
          <p:cNvSpPr txBox="1"/>
          <p:nvPr/>
        </p:nvSpPr>
        <p:spPr>
          <a:xfrm>
            <a:off x="5257800" y="5867400"/>
            <a:ext cx="3505200" cy="923330"/>
          </a:xfrm>
          <a:prstGeom prst="rect">
            <a:avLst/>
          </a:prstGeom>
          <a:noFill/>
        </p:spPr>
        <p:txBody>
          <a:bodyPr wrap="square" rtlCol="0">
            <a:spAutoFit/>
          </a:bodyPr>
          <a:lstStyle/>
          <a:p>
            <a:r>
              <a:rPr lang="en-US" dirty="0" smtClean="0"/>
              <a:t>Compared to other existing methods, our top calls isolate more relevant regions than others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How The Department Made This Work Possible</a:t>
            </a:r>
            <a:endParaRPr lang="en-US" dirty="0"/>
          </a:p>
        </p:txBody>
      </p:sp>
      <p:sp>
        <p:nvSpPr>
          <p:cNvPr id="7" name="Content Placeholder 6"/>
          <p:cNvSpPr>
            <a:spLocks noGrp="1"/>
          </p:cNvSpPr>
          <p:nvPr>
            <p:ph idx="1"/>
          </p:nvPr>
        </p:nvSpPr>
        <p:spPr/>
        <p:txBody>
          <a:bodyPr>
            <a:normAutofit fontScale="92500" lnSpcReduction="20000"/>
          </a:bodyPr>
          <a:lstStyle/>
          <a:p>
            <a:r>
              <a:rPr lang="en-US" dirty="0" smtClean="0"/>
              <a:t>Genomics training grant allowed me to devote a lot of time to this project</a:t>
            </a:r>
          </a:p>
          <a:p>
            <a:r>
              <a:rPr lang="en-US" dirty="0" smtClean="0"/>
              <a:t>Theory classes </a:t>
            </a:r>
          </a:p>
          <a:p>
            <a:pPr lvl="1"/>
            <a:r>
              <a:rPr lang="en-US" dirty="0" smtClean="0"/>
              <a:t>Knowledge of Generalized Linear Model Theory </a:t>
            </a:r>
          </a:p>
          <a:p>
            <a:pPr lvl="1"/>
            <a:r>
              <a:rPr lang="en-US" dirty="0" smtClean="0"/>
              <a:t>The Expectation-Maximization Algorithm </a:t>
            </a:r>
          </a:p>
          <a:p>
            <a:pPr lvl="1"/>
            <a:r>
              <a:rPr lang="en-US" dirty="0" smtClean="0"/>
              <a:t>Poisson Processes   </a:t>
            </a:r>
          </a:p>
          <a:p>
            <a:r>
              <a:rPr lang="en-US" dirty="0" smtClean="0"/>
              <a:t>Learning C led to implementation of C-based translations of R GLM functions, 12x speedup, memory savings </a:t>
            </a:r>
          </a:p>
          <a:p>
            <a:r>
              <a:rPr lang="en-US" dirty="0" smtClean="0"/>
              <a:t>Made </a:t>
            </a:r>
            <a:r>
              <a:rPr lang="en-US" dirty="0" err="1" smtClean="0"/>
              <a:t>Zinba</a:t>
            </a:r>
            <a:r>
              <a:rPr lang="en-US" dirty="0" smtClean="0"/>
              <a:t> feasible to be used by biologists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Future project topics</a:t>
            </a:r>
            <a:endParaRPr lang="en-US" dirty="0"/>
          </a:p>
        </p:txBody>
      </p:sp>
      <p:sp>
        <p:nvSpPr>
          <p:cNvPr id="7" name="Content Placeholder 6"/>
          <p:cNvSpPr>
            <a:spLocks noGrp="1"/>
          </p:cNvSpPr>
          <p:nvPr>
            <p:ph idx="1"/>
          </p:nvPr>
        </p:nvSpPr>
        <p:spPr/>
        <p:txBody>
          <a:bodyPr>
            <a:normAutofit fontScale="92500"/>
          </a:bodyPr>
          <a:lstStyle/>
          <a:p>
            <a:r>
              <a:rPr lang="en-US" dirty="0" smtClean="0"/>
              <a:t>More theoretical paper addressing issues of variable selection in this mixture model context</a:t>
            </a:r>
          </a:p>
          <a:p>
            <a:r>
              <a:rPr lang="en-US" dirty="0" smtClean="0"/>
              <a:t>Comparing multiple samples, look for differential enrichment across samples.</a:t>
            </a:r>
          </a:p>
          <a:p>
            <a:r>
              <a:rPr lang="en-US" dirty="0"/>
              <a:t>D</a:t>
            </a:r>
            <a:r>
              <a:rPr lang="en-US" dirty="0" smtClean="0"/>
              <a:t>evelop longitudinal framework to detect changes in enrichment over several time points </a:t>
            </a:r>
          </a:p>
          <a:p>
            <a:r>
              <a:rPr lang="en-US" dirty="0" smtClean="0"/>
              <a:t>Tie together multiple data types to look for patterns related to disease states or gene expression.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Questions?</a:t>
            </a:r>
            <a:endParaRPr lang="en-US" dirty="0"/>
          </a:p>
        </p:txBody>
      </p:sp>
      <p:sp>
        <p:nvSpPr>
          <p:cNvPr id="7" name="Content Placeholder 6"/>
          <p:cNvSpPr>
            <a:spLocks noGrp="1"/>
          </p:cNvSpPr>
          <p:nvPr>
            <p:ph idx="1"/>
          </p:nvPr>
        </p:nvSpPr>
        <p:spPr/>
        <p:txBody>
          <a:bodyPr>
            <a:normAutofit/>
          </a:bodyPr>
          <a:lstStyle/>
          <a:p>
            <a:r>
              <a:rPr lang="en-US" dirty="0" smtClean="0"/>
              <a:t>Feel free to email me at </a:t>
            </a:r>
            <a:r>
              <a:rPr lang="en-US" dirty="0" smtClean="0">
                <a:hlinkClick r:id="rId3"/>
              </a:rPr>
              <a:t>naim@unc.edu</a:t>
            </a:r>
            <a:r>
              <a:rPr lang="en-US" dirty="0" smtClean="0"/>
              <a:t>, or catch me later today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 Functional Genomics</a:t>
            </a:r>
            <a:endParaRPr lang="en-US" dirty="0"/>
          </a:p>
        </p:txBody>
      </p:sp>
      <p:sp>
        <p:nvSpPr>
          <p:cNvPr id="3" name="Content Placeholder 2"/>
          <p:cNvSpPr>
            <a:spLocks noGrp="1"/>
          </p:cNvSpPr>
          <p:nvPr>
            <p:ph idx="1"/>
          </p:nvPr>
        </p:nvSpPr>
        <p:spPr>
          <a:xfrm>
            <a:off x="4114800" y="1447800"/>
            <a:ext cx="4724400" cy="5486400"/>
          </a:xfrm>
        </p:spPr>
        <p:txBody>
          <a:bodyPr>
            <a:normAutofit/>
          </a:bodyPr>
          <a:lstStyle/>
          <a:p>
            <a:r>
              <a:rPr lang="en-US" dirty="0" smtClean="0"/>
              <a:t>How various processes dynamically interact, and in turn, affect gene expression and protein translation</a:t>
            </a:r>
            <a:endParaRPr lang="en-US" dirty="0"/>
          </a:p>
          <a:p>
            <a:r>
              <a:rPr lang="en-US" dirty="0" err="1" smtClean="0"/>
              <a:t>Misregulation</a:t>
            </a:r>
            <a:r>
              <a:rPr lang="en-US" dirty="0" smtClean="0"/>
              <a:t>/errors provide insight into how diseases develop and how to treat them</a:t>
            </a:r>
          </a:p>
        </p:txBody>
      </p:sp>
      <p:pic>
        <p:nvPicPr>
          <p:cNvPr id="17412" name="Picture 4" descr="http://upload.wikimedia.org/wikipedia/commons/9/9e/Central_dogma.JPG"/>
          <p:cNvPicPr>
            <a:picLocks noChangeAspect="1" noChangeArrowheads="1"/>
          </p:cNvPicPr>
          <p:nvPr/>
        </p:nvPicPr>
        <p:blipFill>
          <a:blip r:embed="rId3" cstate="print"/>
          <a:srcRect/>
          <a:stretch>
            <a:fillRect/>
          </a:stretch>
        </p:blipFill>
        <p:spPr bwMode="auto">
          <a:xfrm>
            <a:off x="152400" y="1505426"/>
            <a:ext cx="3516630" cy="4361974"/>
          </a:xfrm>
          <a:prstGeom prst="rect">
            <a:avLst/>
          </a:prstGeom>
          <a:noFill/>
        </p:spPr>
      </p:pic>
      <p:sp>
        <p:nvSpPr>
          <p:cNvPr id="9" name="TextBox 8"/>
          <p:cNvSpPr txBox="1"/>
          <p:nvPr/>
        </p:nvSpPr>
        <p:spPr>
          <a:xfrm>
            <a:off x="533400" y="6096000"/>
            <a:ext cx="3048000" cy="646331"/>
          </a:xfrm>
          <a:prstGeom prst="rect">
            <a:avLst/>
          </a:prstGeom>
          <a:noFill/>
        </p:spPr>
        <p:txBody>
          <a:bodyPr wrap="square" rtlCol="0">
            <a:spAutoFit/>
          </a:bodyPr>
          <a:lstStyle/>
          <a:p>
            <a:pPr algn="ctr"/>
            <a:r>
              <a:rPr lang="en-US" dirty="0" smtClean="0"/>
              <a:t>The Central Dogma of Molecular Biology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4724400" y="3657600"/>
            <a:ext cx="2743200" cy="381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412" name="Picture 4" descr="http://upload.wikimedia.org/wikipedia/commons/9/9e/Central_dogma.JPG"/>
          <p:cNvPicPr>
            <a:picLocks noChangeAspect="1" noChangeArrowheads="1"/>
          </p:cNvPicPr>
          <p:nvPr/>
        </p:nvPicPr>
        <p:blipFill>
          <a:blip r:embed="rId3" cstate="print"/>
          <a:srcRect/>
          <a:stretch>
            <a:fillRect/>
          </a:stretch>
        </p:blipFill>
        <p:spPr bwMode="auto">
          <a:xfrm>
            <a:off x="152400" y="1505426"/>
            <a:ext cx="3516630" cy="4361974"/>
          </a:xfrm>
          <a:prstGeom prst="rect">
            <a:avLst/>
          </a:prstGeom>
          <a:noFill/>
        </p:spPr>
      </p:pic>
      <p:sp>
        <p:nvSpPr>
          <p:cNvPr id="16" name="Rectangle 15"/>
          <p:cNvSpPr/>
          <p:nvPr/>
        </p:nvSpPr>
        <p:spPr>
          <a:xfrm>
            <a:off x="3505200" y="2743200"/>
            <a:ext cx="5562600" cy="381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810000" y="1828800"/>
            <a:ext cx="5257800" cy="381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4320"/>
            <a:ext cx="8229600" cy="1143000"/>
          </a:xfrm>
        </p:spPr>
        <p:txBody>
          <a:bodyPr/>
          <a:lstStyle/>
          <a:p>
            <a:r>
              <a:rPr lang="en-US" dirty="0" smtClean="0"/>
              <a:t>Research in Functional Genomics</a:t>
            </a:r>
            <a:endParaRPr lang="en-US" dirty="0"/>
          </a:p>
        </p:txBody>
      </p:sp>
      <p:sp>
        <p:nvSpPr>
          <p:cNvPr id="9" name="TextBox 8"/>
          <p:cNvSpPr txBox="1"/>
          <p:nvPr/>
        </p:nvSpPr>
        <p:spPr>
          <a:xfrm>
            <a:off x="533400" y="6096000"/>
            <a:ext cx="3048000" cy="646331"/>
          </a:xfrm>
          <a:prstGeom prst="rect">
            <a:avLst/>
          </a:prstGeom>
          <a:noFill/>
        </p:spPr>
        <p:txBody>
          <a:bodyPr wrap="square" rtlCol="0">
            <a:spAutoFit/>
          </a:bodyPr>
          <a:lstStyle/>
          <a:p>
            <a:pPr algn="ctr"/>
            <a:r>
              <a:rPr lang="en-US" dirty="0" smtClean="0"/>
              <a:t>The Central Dogma of Molecular Biology</a:t>
            </a:r>
            <a:endParaRPr lang="en-US" dirty="0"/>
          </a:p>
        </p:txBody>
      </p:sp>
      <p:sp>
        <p:nvSpPr>
          <p:cNvPr id="7" name="TextBox 6"/>
          <p:cNvSpPr txBox="1"/>
          <p:nvPr/>
        </p:nvSpPr>
        <p:spPr>
          <a:xfrm>
            <a:off x="3505200" y="2743200"/>
            <a:ext cx="3352800" cy="381000"/>
          </a:xfrm>
          <a:prstGeom prst="rect">
            <a:avLst/>
          </a:prstGeom>
          <a:noFill/>
        </p:spPr>
        <p:txBody>
          <a:bodyPr wrap="square" rtlCol="0">
            <a:spAutoFit/>
          </a:bodyPr>
          <a:lstStyle/>
          <a:p>
            <a:r>
              <a:rPr lang="en-US" dirty="0" smtClean="0"/>
              <a:t>Protein-DNA </a:t>
            </a:r>
            <a:r>
              <a:rPr lang="en-US" dirty="0" smtClean="0"/>
              <a:t>Interaction</a:t>
            </a:r>
            <a:endParaRPr lang="en-US" dirty="0"/>
          </a:p>
        </p:txBody>
      </p:sp>
      <p:sp>
        <p:nvSpPr>
          <p:cNvPr id="8" name="TextBox 7"/>
          <p:cNvSpPr txBox="1"/>
          <p:nvPr/>
        </p:nvSpPr>
        <p:spPr>
          <a:xfrm>
            <a:off x="6019800" y="2743200"/>
            <a:ext cx="3355848" cy="384048"/>
          </a:xfrm>
          <a:prstGeom prst="rect">
            <a:avLst/>
          </a:prstGeom>
          <a:noFill/>
        </p:spPr>
        <p:txBody>
          <a:bodyPr wrap="square" rtlCol="0">
            <a:spAutoFit/>
          </a:bodyPr>
          <a:lstStyle/>
          <a:p>
            <a:r>
              <a:rPr lang="en-US" dirty="0" smtClean="0"/>
              <a:t>Modulation of Open Chromatin</a:t>
            </a:r>
            <a:endParaRPr lang="en-US" dirty="0"/>
          </a:p>
        </p:txBody>
      </p:sp>
      <p:sp>
        <p:nvSpPr>
          <p:cNvPr id="11" name="TextBox 10"/>
          <p:cNvSpPr txBox="1"/>
          <p:nvPr/>
        </p:nvSpPr>
        <p:spPr>
          <a:xfrm>
            <a:off x="4724400" y="3657600"/>
            <a:ext cx="2971800" cy="369332"/>
          </a:xfrm>
          <a:prstGeom prst="rect">
            <a:avLst/>
          </a:prstGeom>
          <a:noFill/>
        </p:spPr>
        <p:txBody>
          <a:bodyPr wrap="square" rtlCol="0">
            <a:spAutoFit/>
          </a:bodyPr>
          <a:lstStyle/>
          <a:p>
            <a:r>
              <a:rPr lang="en-US" dirty="0" smtClean="0"/>
              <a:t>Analysis of </a:t>
            </a:r>
            <a:r>
              <a:rPr lang="en-US" dirty="0" smtClean="0"/>
              <a:t>Gene </a:t>
            </a:r>
            <a:r>
              <a:rPr lang="en-US" dirty="0" smtClean="0"/>
              <a:t>E</a:t>
            </a:r>
            <a:r>
              <a:rPr lang="en-US" dirty="0" smtClean="0"/>
              <a:t>xpression</a:t>
            </a:r>
            <a:endParaRPr lang="en-US" dirty="0" smtClean="0"/>
          </a:p>
        </p:txBody>
      </p:sp>
      <p:sp>
        <p:nvSpPr>
          <p:cNvPr id="13" name="TextBox 12"/>
          <p:cNvSpPr txBox="1"/>
          <p:nvPr/>
        </p:nvSpPr>
        <p:spPr>
          <a:xfrm>
            <a:off x="3886200" y="1828800"/>
            <a:ext cx="3733800" cy="369332"/>
          </a:xfrm>
          <a:prstGeom prst="rect">
            <a:avLst/>
          </a:prstGeom>
          <a:noFill/>
        </p:spPr>
        <p:txBody>
          <a:bodyPr wrap="square" rtlCol="0">
            <a:spAutoFit/>
          </a:bodyPr>
          <a:lstStyle/>
          <a:p>
            <a:r>
              <a:rPr lang="en-US" dirty="0" smtClean="0"/>
              <a:t>DNA </a:t>
            </a:r>
            <a:r>
              <a:rPr lang="en-US" dirty="0" err="1" smtClean="0"/>
              <a:t>M</a:t>
            </a:r>
            <a:r>
              <a:rPr lang="en-US" dirty="0" err="1" smtClean="0"/>
              <a:t>ethylation</a:t>
            </a:r>
            <a:endParaRPr lang="en-US" dirty="0"/>
          </a:p>
        </p:txBody>
      </p:sp>
      <p:sp>
        <p:nvSpPr>
          <p:cNvPr id="14" name="TextBox 13"/>
          <p:cNvSpPr txBox="1"/>
          <p:nvPr/>
        </p:nvSpPr>
        <p:spPr>
          <a:xfrm>
            <a:off x="6400800" y="1828800"/>
            <a:ext cx="3733800" cy="369332"/>
          </a:xfrm>
          <a:prstGeom prst="rect">
            <a:avLst/>
          </a:prstGeom>
          <a:noFill/>
        </p:spPr>
        <p:txBody>
          <a:bodyPr wrap="square" rtlCol="0">
            <a:spAutoFit/>
          </a:bodyPr>
          <a:lstStyle/>
          <a:p>
            <a:r>
              <a:rPr lang="en-US" dirty="0" smtClean="0"/>
              <a:t>Copy Number </a:t>
            </a:r>
            <a:r>
              <a:rPr lang="en-US" dirty="0" err="1" smtClean="0"/>
              <a:t>Abberations</a:t>
            </a:r>
            <a:endParaRPr lang="en-US" dirty="0"/>
          </a:p>
        </p:txBody>
      </p:sp>
      <p:cxnSp>
        <p:nvCxnSpPr>
          <p:cNvPr id="19" name="Straight Arrow Connector 18"/>
          <p:cNvCxnSpPr/>
          <p:nvPr/>
        </p:nvCxnSpPr>
        <p:spPr>
          <a:xfrm rot="10800000">
            <a:off x="2514600" y="28956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3048000" y="3886198"/>
            <a:ext cx="15240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2819400" y="2055812"/>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4724400" y="3657600"/>
            <a:ext cx="2743200" cy="381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412" name="Picture 4" descr="http://upload.wikimedia.org/wikipedia/commons/9/9e/Central_dogma.JPG"/>
          <p:cNvPicPr>
            <a:picLocks noChangeAspect="1" noChangeArrowheads="1"/>
          </p:cNvPicPr>
          <p:nvPr/>
        </p:nvPicPr>
        <p:blipFill>
          <a:blip r:embed="rId3" cstate="print"/>
          <a:srcRect/>
          <a:stretch>
            <a:fillRect/>
          </a:stretch>
        </p:blipFill>
        <p:spPr bwMode="auto">
          <a:xfrm>
            <a:off x="152400" y="1505426"/>
            <a:ext cx="3516630" cy="4361974"/>
          </a:xfrm>
          <a:prstGeom prst="rect">
            <a:avLst/>
          </a:prstGeom>
          <a:noFill/>
        </p:spPr>
      </p:pic>
      <p:sp>
        <p:nvSpPr>
          <p:cNvPr id="16" name="Rectangle 15"/>
          <p:cNvSpPr/>
          <p:nvPr/>
        </p:nvSpPr>
        <p:spPr>
          <a:xfrm>
            <a:off x="3505200" y="2743200"/>
            <a:ext cx="5562600" cy="381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810000" y="1828800"/>
            <a:ext cx="5257800" cy="381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4320"/>
            <a:ext cx="8229600" cy="1143000"/>
          </a:xfrm>
        </p:spPr>
        <p:txBody>
          <a:bodyPr/>
          <a:lstStyle/>
          <a:p>
            <a:r>
              <a:rPr lang="en-US" dirty="0" smtClean="0"/>
              <a:t>Research in Functional Genomics</a:t>
            </a:r>
            <a:endParaRPr lang="en-US" dirty="0"/>
          </a:p>
        </p:txBody>
      </p:sp>
      <p:sp>
        <p:nvSpPr>
          <p:cNvPr id="9" name="TextBox 8"/>
          <p:cNvSpPr txBox="1"/>
          <p:nvPr/>
        </p:nvSpPr>
        <p:spPr>
          <a:xfrm>
            <a:off x="533400" y="6096000"/>
            <a:ext cx="3048000" cy="646331"/>
          </a:xfrm>
          <a:prstGeom prst="rect">
            <a:avLst/>
          </a:prstGeom>
          <a:noFill/>
        </p:spPr>
        <p:txBody>
          <a:bodyPr wrap="square" rtlCol="0">
            <a:spAutoFit/>
          </a:bodyPr>
          <a:lstStyle/>
          <a:p>
            <a:pPr algn="ctr"/>
            <a:r>
              <a:rPr lang="en-US" dirty="0" smtClean="0"/>
              <a:t>The Central Dogma of Molecular Biology</a:t>
            </a:r>
            <a:endParaRPr lang="en-US" dirty="0"/>
          </a:p>
        </p:txBody>
      </p:sp>
      <p:sp>
        <p:nvSpPr>
          <p:cNvPr id="7" name="TextBox 6"/>
          <p:cNvSpPr txBox="1"/>
          <p:nvPr/>
        </p:nvSpPr>
        <p:spPr>
          <a:xfrm>
            <a:off x="3505200" y="2743200"/>
            <a:ext cx="3352800" cy="381000"/>
          </a:xfrm>
          <a:prstGeom prst="rect">
            <a:avLst/>
          </a:prstGeom>
          <a:noFill/>
        </p:spPr>
        <p:txBody>
          <a:bodyPr wrap="square" rtlCol="0">
            <a:spAutoFit/>
          </a:bodyPr>
          <a:lstStyle/>
          <a:p>
            <a:r>
              <a:rPr lang="en-US" dirty="0" smtClean="0"/>
              <a:t>Protein-DNA </a:t>
            </a:r>
            <a:r>
              <a:rPr lang="en-US" dirty="0" smtClean="0"/>
              <a:t>Interaction</a:t>
            </a:r>
            <a:endParaRPr lang="en-US" dirty="0"/>
          </a:p>
        </p:txBody>
      </p:sp>
      <p:sp>
        <p:nvSpPr>
          <p:cNvPr id="8" name="TextBox 7"/>
          <p:cNvSpPr txBox="1"/>
          <p:nvPr/>
        </p:nvSpPr>
        <p:spPr>
          <a:xfrm>
            <a:off x="6019800" y="2743200"/>
            <a:ext cx="3355848" cy="384048"/>
          </a:xfrm>
          <a:prstGeom prst="rect">
            <a:avLst/>
          </a:prstGeom>
          <a:noFill/>
        </p:spPr>
        <p:txBody>
          <a:bodyPr wrap="square" rtlCol="0">
            <a:spAutoFit/>
          </a:bodyPr>
          <a:lstStyle/>
          <a:p>
            <a:r>
              <a:rPr lang="en-US" dirty="0" smtClean="0"/>
              <a:t>Modulation of Open Chromatin</a:t>
            </a:r>
            <a:endParaRPr lang="en-US" dirty="0"/>
          </a:p>
        </p:txBody>
      </p:sp>
      <p:sp>
        <p:nvSpPr>
          <p:cNvPr id="11" name="TextBox 10"/>
          <p:cNvSpPr txBox="1"/>
          <p:nvPr/>
        </p:nvSpPr>
        <p:spPr>
          <a:xfrm>
            <a:off x="4724400" y="3657600"/>
            <a:ext cx="2971800" cy="369332"/>
          </a:xfrm>
          <a:prstGeom prst="rect">
            <a:avLst/>
          </a:prstGeom>
          <a:noFill/>
        </p:spPr>
        <p:txBody>
          <a:bodyPr wrap="square" rtlCol="0">
            <a:spAutoFit/>
          </a:bodyPr>
          <a:lstStyle/>
          <a:p>
            <a:r>
              <a:rPr lang="en-US" dirty="0" smtClean="0"/>
              <a:t>Analysis of </a:t>
            </a:r>
            <a:r>
              <a:rPr lang="en-US" dirty="0" smtClean="0"/>
              <a:t>Gene </a:t>
            </a:r>
            <a:r>
              <a:rPr lang="en-US" dirty="0" smtClean="0"/>
              <a:t>E</a:t>
            </a:r>
            <a:r>
              <a:rPr lang="en-US" dirty="0" smtClean="0"/>
              <a:t>xpression</a:t>
            </a:r>
            <a:endParaRPr lang="en-US" dirty="0" smtClean="0"/>
          </a:p>
        </p:txBody>
      </p:sp>
      <p:sp>
        <p:nvSpPr>
          <p:cNvPr id="13" name="TextBox 12"/>
          <p:cNvSpPr txBox="1"/>
          <p:nvPr/>
        </p:nvSpPr>
        <p:spPr>
          <a:xfrm>
            <a:off x="3886200" y="1828800"/>
            <a:ext cx="3733800" cy="369332"/>
          </a:xfrm>
          <a:prstGeom prst="rect">
            <a:avLst/>
          </a:prstGeom>
          <a:noFill/>
        </p:spPr>
        <p:txBody>
          <a:bodyPr wrap="square" rtlCol="0">
            <a:spAutoFit/>
          </a:bodyPr>
          <a:lstStyle/>
          <a:p>
            <a:r>
              <a:rPr lang="en-US" dirty="0" smtClean="0"/>
              <a:t>DNA </a:t>
            </a:r>
            <a:r>
              <a:rPr lang="en-US" dirty="0" err="1" smtClean="0"/>
              <a:t>M</a:t>
            </a:r>
            <a:r>
              <a:rPr lang="en-US" dirty="0" err="1" smtClean="0"/>
              <a:t>ethylation</a:t>
            </a:r>
            <a:endParaRPr lang="en-US" dirty="0"/>
          </a:p>
        </p:txBody>
      </p:sp>
      <p:sp>
        <p:nvSpPr>
          <p:cNvPr id="14" name="TextBox 13"/>
          <p:cNvSpPr txBox="1"/>
          <p:nvPr/>
        </p:nvSpPr>
        <p:spPr>
          <a:xfrm>
            <a:off x="6400800" y="1828800"/>
            <a:ext cx="3733800" cy="369332"/>
          </a:xfrm>
          <a:prstGeom prst="rect">
            <a:avLst/>
          </a:prstGeom>
          <a:noFill/>
        </p:spPr>
        <p:txBody>
          <a:bodyPr wrap="square" rtlCol="0">
            <a:spAutoFit/>
          </a:bodyPr>
          <a:lstStyle/>
          <a:p>
            <a:r>
              <a:rPr lang="en-US" dirty="0" smtClean="0"/>
              <a:t>Copy Number </a:t>
            </a:r>
            <a:r>
              <a:rPr lang="en-US" dirty="0" err="1" smtClean="0"/>
              <a:t>Abberations</a:t>
            </a:r>
            <a:endParaRPr lang="en-US" dirty="0"/>
          </a:p>
        </p:txBody>
      </p:sp>
      <p:cxnSp>
        <p:nvCxnSpPr>
          <p:cNvPr id="19" name="Straight Arrow Connector 18"/>
          <p:cNvCxnSpPr/>
          <p:nvPr/>
        </p:nvCxnSpPr>
        <p:spPr>
          <a:xfrm rot="10800000">
            <a:off x="2514600" y="28956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3048000" y="3886198"/>
            <a:ext cx="15240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2819400" y="2055812"/>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810000" y="4851737"/>
            <a:ext cx="5410200" cy="1938992"/>
          </a:xfrm>
          <a:prstGeom prst="rect">
            <a:avLst/>
          </a:prstGeom>
          <a:noFill/>
        </p:spPr>
        <p:txBody>
          <a:bodyPr wrap="square" rtlCol="0">
            <a:spAutoFit/>
          </a:bodyPr>
          <a:lstStyle/>
          <a:p>
            <a:r>
              <a:rPr lang="en-US" sz="2000" dirty="0" smtClean="0"/>
              <a:t>Measuring this activity genome-wide for a given data type generates an enormous amount of data.  </a:t>
            </a:r>
            <a:r>
              <a:rPr lang="en-US" sz="2000" dirty="0" smtClean="0"/>
              <a:t>Methods for finding </a:t>
            </a:r>
            <a:r>
              <a:rPr lang="en-US" sz="2000" dirty="0" smtClean="0"/>
              <a:t>interactions between data types and impact on outcomes </a:t>
            </a:r>
            <a:r>
              <a:rPr lang="en-US" sz="2000" dirty="0" smtClean="0"/>
              <a:t>(gene expression, </a:t>
            </a:r>
            <a:r>
              <a:rPr lang="en-US" sz="2000" dirty="0" smtClean="0"/>
              <a:t>disease) are also relevant.  This is which is where we come in as statisticians</a:t>
            </a:r>
            <a:endParaRPr lang="en-US" sz="2000" dirty="0"/>
          </a:p>
        </p:txBody>
      </p:sp>
      <p:cxnSp>
        <p:nvCxnSpPr>
          <p:cNvPr id="22" name="Straight Arrow Connector 21"/>
          <p:cNvCxnSpPr/>
          <p:nvPr/>
        </p:nvCxnSpPr>
        <p:spPr>
          <a:xfrm rot="5400000">
            <a:off x="5753894" y="2475706"/>
            <a:ext cx="381000" cy="158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5753894" y="3390106"/>
            <a:ext cx="381000" cy="158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4724400" y="3657600"/>
            <a:ext cx="2743200" cy="381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412" name="Picture 4" descr="http://upload.wikimedia.org/wikipedia/commons/9/9e/Central_dogma.JPG"/>
          <p:cNvPicPr>
            <a:picLocks noChangeAspect="1" noChangeArrowheads="1"/>
          </p:cNvPicPr>
          <p:nvPr/>
        </p:nvPicPr>
        <p:blipFill>
          <a:blip r:embed="rId3" cstate="print"/>
          <a:srcRect/>
          <a:stretch>
            <a:fillRect/>
          </a:stretch>
        </p:blipFill>
        <p:spPr bwMode="auto">
          <a:xfrm>
            <a:off x="152400" y="1505426"/>
            <a:ext cx="3516630" cy="4361974"/>
          </a:xfrm>
          <a:prstGeom prst="rect">
            <a:avLst/>
          </a:prstGeom>
          <a:noFill/>
        </p:spPr>
      </p:pic>
      <p:sp>
        <p:nvSpPr>
          <p:cNvPr id="16" name="Rectangle 15"/>
          <p:cNvSpPr/>
          <p:nvPr/>
        </p:nvSpPr>
        <p:spPr>
          <a:xfrm>
            <a:off x="3505200" y="2743200"/>
            <a:ext cx="5562600" cy="381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810000" y="1828800"/>
            <a:ext cx="5257800" cy="381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4320"/>
            <a:ext cx="8229600" cy="1143000"/>
          </a:xfrm>
        </p:spPr>
        <p:txBody>
          <a:bodyPr/>
          <a:lstStyle/>
          <a:p>
            <a:r>
              <a:rPr lang="en-US" dirty="0" smtClean="0"/>
              <a:t>Research in Functional Genomics</a:t>
            </a:r>
            <a:endParaRPr lang="en-US" dirty="0"/>
          </a:p>
        </p:txBody>
      </p:sp>
      <p:sp>
        <p:nvSpPr>
          <p:cNvPr id="9" name="TextBox 8"/>
          <p:cNvSpPr txBox="1"/>
          <p:nvPr/>
        </p:nvSpPr>
        <p:spPr>
          <a:xfrm>
            <a:off x="609600" y="6096000"/>
            <a:ext cx="3048000" cy="646331"/>
          </a:xfrm>
          <a:prstGeom prst="rect">
            <a:avLst/>
          </a:prstGeom>
          <a:noFill/>
        </p:spPr>
        <p:txBody>
          <a:bodyPr wrap="square" rtlCol="0">
            <a:spAutoFit/>
          </a:bodyPr>
          <a:lstStyle/>
          <a:p>
            <a:pPr algn="ctr"/>
            <a:r>
              <a:rPr lang="en-US" dirty="0" smtClean="0"/>
              <a:t>The Central Dogma of Molecular Biology</a:t>
            </a:r>
            <a:endParaRPr lang="en-US" dirty="0"/>
          </a:p>
        </p:txBody>
      </p:sp>
      <p:sp>
        <p:nvSpPr>
          <p:cNvPr id="7" name="TextBox 6"/>
          <p:cNvSpPr txBox="1"/>
          <p:nvPr/>
        </p:nvSpPr>
        <p:spPr>
          <a:xfrm>
            <a:off x="3505200" y="2743200"/>
            <a:ext cx="3352800" cy="381000"/>
          </a:xfrm>
          <a:prstGeom prst="rect">
            <a:avLst/>
          </a:prstGeom>
          <a:noFill/>
        </p:spPr>
        <p:txBody>
          <a:bodyPr wrap="square" rtlCol="0">
            <a:spAutoFit/>
          </a:bodyPr>
          <a:lstStyle/>
          <a:p>
            <a:r>
              <a:rPr lang="en-US" dirty="0" smtClean="0"/>
              <a:t>Protein-DNA </a:t>
            </a:r>
            <a:r>
              <a:rPr lang="en-US" dirty="0" smtClean="0"/>
              <a:t>Interaction</a:t>
            </a:r>
            <a:endParaRPr lang="en-US" dirty="0"/>
          </a:p>
        </p:txBody>
      </p:sp>
      <p:sp>
        <p:nvSpPr>
          <p:cNvPr id="8" name="TextBox 7"/>
          <p:cNvSpPr txBox="1"/>
          <p:nvPr/>
        </p:nvSpPr>
        <p:spPr>
          <a:xfrm>
            <a:off x="6019800" y="2743200"/>
            <a:ext cx="3355848" cy="384048"/>
          </a:xfrm>
          <a:prstGeom prst="rect">
            <a:avLst/>
          </a:prstGeom>
          <a:noFill/>
        </p:spPr>
        <p:txBody>
          <a:bodyPr wrap="square" rtlCol="0">
            <a:spAutoFit/>
          </a:bodyPr>
          <a:lstStyle/>
          <a:p>
            <a:r>
              <a:rPr lang="en-US" dirty="0" smtClean="0"/>
              <a:t>Modulation of Open Chromatin</a:t>
            </a:r>
            <a:endParaRPr lang="en-US" dirty="0"/>
          </a:p>
        </p:txBody>
      </p:sp>
      <p:sp>
        <p:nvSpPr>
          <p:cNvPr id="11" name="TextBox 10"/>
          <p:cNvSpPr txBox="1"/>
          <p:nvPr/>
        </p:nvSpPr>
        <p:spPr>
          <a:xfrm>
            <a:off x="4724400" y="3657600"/>
            <a:ext cx="2971800" cy="369332"/>
          </a:xfrm>
          <a:prstGeom prst="rect">
            <a:avLst/>
          </a:prstGeom>
          <a:noFill/>
        </p:spPr>
        <p:txBody>
          <a:bodyPr wrap="square" rtlCol="0">
            <a:spAutoFit/>
          </a:bodyPr>
          <a:lstStyle/>
          <a:p>
            <a:r>
              <a:rPr lang="en-US" dirty="0" smtClean="0"/>
              <a:t>Analysis of </a:t>
            </a:r>
            <a:r>
              <a:rPr lang="en-US" dirty="0" smtClean="0"/>
              <a:t>Gene </a:t>
            </a:r>
            <a:r>
              <a:rPr lang="en-US" dirty="0" smtClean="0"/>
              <a:t>Ex</a:t>
            </a:r>
            <a:r>
              <a:rPr lang="en-US" dirty="0" smtClean="0"/>
              <a:t>pression</a:t>
            </a:r>
            <a:endParaRPr lang="en-US" dirty="0" smtClean="0"/>
          </a:p>
        </p:txBody>
      </p:sp>
      <p:sp>
        <p:nvSpPr>
          <p:cNvPr id="13" name="TextBox 12"/>
          <p:cNvSpPr txBox="1"/>
          <p:nvPr/>
        </p:nvSpPr>
        <p:spPr>
          <a:xfrm>
            <a:off x="3886200" y="1828800"/>
            <a:ext cx="3733800" cy="369332"/>
          </a:xfrm>
          <a:prstGeom prst="rect">
            <a:avLst/>
          </a:prstGeom>
          <a:noFill/>
        </p:spPr>
        <p:txBody>
          <a:bodyPr wrap="square" rtlCol="0">
            <a:spAutoFit/>
          </a:bodyPr>
          <a:lstStyle/>
          <a:p>
            <a:r>
              <a:rPr lang="en-US" dirty="0" smtClean="0"/>
              <a:t>DNA </a:t>
            </a:r>
            <a:r>
              <a:rPr lang="en-US" dirty="0" err="1" smtClean="0"/>
              <a:t>M</a:t>
            </a:r>
            <a:r>
              <a:rPr lang="en-US" dirty="0" err="1" smtClean="0"/>
              <a:t>ethylation</a:t>
            </a:r>
            <a:endParaRPr lang="en-US" dirty="0"/>
          </a:p>
        </p:txBody>
      </p:sp>
      <p:sp>
        <p:nvSpPr>
          <p:cNvPr id="14" name="TextBox 13"/>
          <p:cNvSpPr txBox="1"/>
          <p:nvPr/>
        </p:nvSpPr>
        <p:spPr>
          <a:xfrm>
            <a:off x="6400800" y="1828800"/>
            <a:ext cx="3733800" cy="369332"/>
          </a:xfrm>
          <a:prstGeom prst="rect">
            <a:avLst/>
          </a:prstGeom>
          <a:noFill/>
        </p:spPr>
        <p:txBody>
          <a:bodyPr wrap="square" rtlCol="0">
            <a:spAutoFit/>
          </a:bodyPr>
          <a:lstStyle/>
          <a:p>
            <a:r>
              <a:rPr lang="en-US" dirty="0" smtClean="0"/>
              <a:t>Copy Number </a:t>
            </a:r>
            <a:r>
              <a:rPr lang="en-US" dirty="0" err="1" smtClean="0"/>
              <a:t>Abberations</a:t>
            </a:r>
            <a:endParaRPr lang="en-US" dirty="0"/>
          </a:p>
        </p:txBody>
      </p:sp>
      <p:cxnSp>
        <p:nvCxnSpPr>
          <p:cNvPr id="19" name="Straight Arrow Connector 18"/>
          <p:cNvCxnSpPr/>
          <p:nvPr/>
        </p:nvCxnSpPr>
        <p:spPr>
          <a:xfrm rot="10800000">
            <a:off x="2514600" y="28956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3048000" y="3886198"/>
            <a:ext cx="15240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2819400" y="2055812"/>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733800" y="4927937"/>
            <a:ext cx="5410200" cy="1323439"/>
          </a:xfrm>
          <a:prstGeom prst="rect">
            <a:avLst/>
          </a:prstGeom>
          <a:noFill/>
        </p:spPr>
        <p:txBody>
          <a:bodyPr wrap="square" rtlCol="0">
            <a:spAutoFit/>
          </a:bodyPr>
          <a:lstStyle/>
          <a:p>
            <a:r>
              <a:rPr lang="en-US" sz="2000" dirty="0" smtClean="0"/>
              <a:t>The more basic question of how one measures this activity impacts how one develops methods to analyze it.  Dependent on what technology is used to measure activity</a:t>
            </a:r>
            <a:endParaRPr lang="en-US" sz="2000" dirty="0"/>
          </a:p>
        </p:txBody>
      </p:sp>
      <p:cxnSp>
        <p:nvCxnSpPr>
          <p:cNvPr id="28" name="Straight Arrow Connector 27"/>
          <p:cNvCxnSpPr/>
          <p:nvPr/>
        </p:nvCxnSpPr>
        <p:spPr>
          <a:xfrm rot="5400000">
            <a:off x="5753894" y="3390106"/>
            <a:ext cx="381000" cy="158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5753894" y="2475706"/>
            <a:ext cx="381000" cy="158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Dissertation Work</a:t>
            </a:r>
            <a:endParaRPr lang="en-US" dirty="0"/>
          </a:p>
        </p:txBody>
      </p:sp>
      <p:sp>
        <p:nvSpPr>
          <p:cNvPr id="3" name="Content Placeholder 2"/>
          <p:cNvSpPr>
            <a:spLocks noGrp="1"/>
          </p:cNvSpPr>
          <p:nvPr>
            <p:ph idx="1"/>
          </p:nvPr>
        </p:nvSpPr>
        <p:spPr/>
        <p:txBody>
          <a:bodyPr>
            <a:normAutofit fontScale="92500"/>
          </a:bodyPr>
          <a:lstStyle/>
          <a:p>
            <a:r>
              <a:rPr lang="en-US" dirty="0" smtClean="0"/>
              <a:t>First project is dealing with the more basic question of how to best analyze data from a Next Generation Sequencing platform (new)</a:t>
            </a:r>
          </a:p>
          <a:p>
            <a:r>
              <a:rPr lang="en-US" dirty="0" smtClean="0"/>
              <a:t>Microarrays have been the popular platform to assess genomic activity over the last decade</a:t>
            </a:r>
          </a:p>
          <a:p>
            <a:r>
              <a:rPr lang="en-US" dirty="0" smtClean="0"/>
              <a:t>Poised to overtake microarrays in coming years</a:t>
            </a:r>
          </a:p>
          <a:p>
            <a:r>
              <a:rPr lang="en-US" dirty="0" smtClean="0"/>
              <a:t>Build basic analysis framework for this new platform </a:t>
            </a:r>
            <a:r>
              <a:rPr lang="en-US" dirty="0" smtClean="0">
                <a:sym typeface="Wingdings" pitchFamily="2" charset="2"/>
              </a:rPr>
              <a:t></a:t>
            </a:r>
            <a:r>
              <a:rPr lang="en-US" dirty="0" smtClean="0"/>
              <a:t>answer more complicated questions later</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lstStyle/>
          <a:p>
            <a:r>
              <a:rPr lang="en-US" dirty="0" smtClean="0"/>
              <a:t>Next Generation Sequencing</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3400425" y="3505200"/>
            <a:ext cx="5591175" cy="3162300"/>
          </a:xfrm>
          <a:prstGeom prst="rect">
            <a:avLst/>
          </a:prstGeom>
          <a:noFill/>
          <a:ln w="9525">
            <a:noFill/>
            <a:miter lim="800000"/>
            <a:headEnd/>
            <a:tailEnd/>
          </a:ln>
        </p:spPr>
      </p:pic>
      <p:pic>
        <p:nvPicPr>
          <p:cNvPr id="32771" name="Picture 3" descr="C:\Users\homeriq5\Desktop\nmethf247F2.jpg"/>
          <p:cNvPicPr>
            <a:picLocks noGrp="1" noChangeAspect="1" noChangeArrowheads="1"/>
          </p:cNvPicPr>
          <p:nvPr>
            <p:ph idx="1"/>
          </p:nvPr>
        </p:nvPicPr>
        <p:blipFill>
          <a:blip r:embed="rId4" cstate="print"/>
          <a:srcRect/>
          <a:stretch>
            <a:fillRect/>
          </a:stretch>
        </p:blipFill>
        <p:spPr bwMode="auto">
          <a:xfrm>
            <a:off x="457200" y="1295400"/>
            <a:ext cx="6024576" cy="4525963"/>
          </a:xfrm>
          <a:prstGeom prst="rect">
            <a:avLst/>
          </a:prstGeom>
          <a:noFill/>
          <a:effectLst>
            <a:outerShdw blurRad="50800" dist="38100" dir="2700000" algn="tl" rotWithShape="0">
              <a:prstClr val="black">
                <a:alpha val="40000"/>
              </a:prstClr>
            </a:outerShdw>
          </a:effectLst>
        </p:spPr>
      </p:pic>
      <p:sp>
        <p:nvSpPr>
          <p:cNvPr id="5" name="Title 1"/>
          <p:cNvSpPr txBox="1">
            <a:spLocks/>
          </p:cNvSpPr>
          <p:nvPr/>
        </p:nvSpPr>
        <p:spPr>
          <a:xfrm>
            <a:off x="3657600" y="2590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Microarray</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Issues with NGS</a:t>
            </a:r>
            <a:endParaRPr lang="en-US" dirty="0"/>
          </a:p>
        </p:txBody>
      </p:sp>
      <p:pic>
        <p:nvPicPr>
          <p:cNvPr id="7" name="graphics34"/>
          <p:cNvPicPr>
            <a:picLocks noGrp="1"/>
          </p:cNvPicPr>
          <p:nvPr>
            <p:ph sz="half" idx="1"/>
          </p:nvPr>
        </p:nvPicPr>
        <p:blipFill>
          <a:blip r:embed="rId3" cstate="print">
            <a:alphaModFix/>
            <a:lum/>
          </a:blip>
          <a:srcRect/>
          <a:stretch>
            <a:fillRect/>
          </a:stretch>
        </p:blipFill>
        <p:spPr>
          <a:xfrm>
            <a:off x="457200" y="1219200"/>
            <a:ext cx="4038600" cy="4038600"/>
          </a:xfrm>
          <a:prstGeom prst="rect">
            <a:avLst/>
          </a:prstGeom>
        </p:spPr>
      </p:pic>
      <p:pic>
        <p:nvPicPr>
          <p:cNvPr id="8" name="graphics35"/>
          <p:cNvPicPr>
            <a:picLocks noGrp="1"/>
          </p:cNvPicPr>
          <p:nvPr>
            <p:ph sz="half" idx="2"/>
          </p:nvPr>
        </p:nvPicPr>
        <p:blipFill>
          <a:blip r:embed="rId4" cstate="print">
            <a:alphaModFix/>
            <a:lum/>
          </a:blip>
          <a:srcRect/>
          <a:stretch>
            <a:fillRect/>
          </a:stretch>
        </p:blipFill>
        <p:spPr>
          <a:xfrm>
            <a:off x="4648200" y="1219200"/>
            <a:ext cx="4038600" cy="4038600"/>
          </a:xfrm>
          <a:prstGeom prst="rect">
            <a:avLst/>
          </a:prstGeom>
        </p:spPr>
      </p:pic>
      <p:sp>
        <p:nvSpPr>
          <p:cNvPr id="10" name="TextBox 9"/>
          <p:cNvSpPr txBox="1"/>
          <p:nvPr/>
        </p:nvSpPr>
        <p:spPr>
          <a:xfrm>
            <a:off x="533400" y="5486400"/>
            <a:ext cx="8229600" cy="1200329"/>
          </a:xfrm>
          <a:prstGeom prst="rect">
            <a:avLst/>
          </a:prstGeom>
          <a:noFill/>
        </p:spPr>
        <p:txBody>
          <a:bodyPr wrap="square" rtlCol="0">
            <a:spAutoFit/>
          </a:bodyPr>
          <a:lstStyle/>
          <a:p>
            <a:r>
              <a:rPr lang="en-US" dirty="0" smtClean="0"/>
              <a:t>The local genomic percentage of G and C nucleotides has been </a:t>
            </a:r>
            <a:r>
              <a:rPr lang="en-US" dirty="0" smtClean="0"/>
              <a:t>shown to </a:t>
            </a:r>
            <a:r>
              <a:rPr lang="en-US" dirty="0" smtClean="0"/>
              <a:t>have an effect on signal, and this effect has been shown to differ between procedure types (above) and even individuals of the same cell type.   Several other biases have been identified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Issues with NGS</a:t>
            </a:r>
            <a:endParaRPr lang="en-US" dirty="0"/>
          </a:p>
        </p:txBody>
      </p:sp>
      <p:sp>
        <p:nvSpPr>
          <p:cNvPr id="10" name="TextBox 9"/>
          <p:cNvSpPr txBox="1"/>
          <p:nvPr/>
        </p:nvSpPr>
        <p:spPr>
          <a:xfrm>
            <a:off x="533400" y="5486400"/>
            <a:ext cx="8229600" cy="1200329"/>
          </a:xfrm>
          <a:prstGeom prst="rect">
            <a:avLst/>
          </a:prstGeom>
          <a:noFill/>
        </p:spPr>
        <p:txBody>
          <a:bodyPr wrap="square" rtlCol="0">
            <a:spAutoFit/>
          </a:bodyPr>
          <a:lstStyle/>
          <a:p>
            <a:r>
              <a:rPr lang="en-US" dirty="0" smtClean="0"/>
              <a:t>The way one chooses to represent the raw sequencing data impacts the ability one has to model it.  Left is easier to model, but has bad resolution and is subject to boundary effects.  Right has excellent resolution, but each point is strongly correlated with adjacent ones, harder to model.  </a:t>
            </a:r>
            <a:endParaRPr lang="en-US" dirty="0"/>
          </a:p>
        </p:txBody>
      </p:sp>
      <p:pic>
        <p:nvPicPr>
          <p:cNvPr id="13" name="graphics11"/>
          <p:cNvPicPr>
            <a:picLocks noGrp="1"/>
          </p:cNvPicPr>
          <p:nvPr>
            <p:ph sz="half" idx="1"/>
          </p:nvPr>
        </p:nvPicPr>
        <p:blipFill>
          <a:blip r:embed="rId3" cstate="print">
            <a:alphaModFix/>
            <a:lum/>
          </a:blip>
          <a:srcRect/>
          <a:stretch>
            <a:fillRect/>
          </a:stretch>
        </p:blipFill>
        <p:spPr>
          <a:xfrm>
            <a:off x="723900" y="1905000"/>
            <a:ext cx="3505200" cy="3076575"/>
          </a:xfrm>
          <a:prstGeom prst="rect">
            <a:avLst/>
          </a:prstGeom>
        </p:spPr>
      </p:pic>
      <p:pic>
        <p:nvPicPr>
          <p:cNvPr id="14" name="graphics10"/>
          <p:cNvPicPr>
            <a:picLocks noGrp="1"/>
          </p:cNvPicPr>
          <p:nvPr>
            <p:ph sz="half" idx="2"/>
          </p:nvPr>
        </p:nvPicPr>
        <p:blipFill>
          <a:blip r:embed="rId4" cstate="print">
            <a:alphaModFix/>
            <a:lum/>
          </a:blip>
          <a:srcRect/>
          <a:stretch>
            <a:fillRect/>
          </a:stretch>
        </p:blipFill>
        <p:spPr>
          <a:xfrm>
            <a:off x="4953000" y="1981200"/>
            <a:ext cx="3429000" cy="300037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1038</TotalTime>
  <Words>1409</Words>
  <Application>Microsoft Office PowerPoint</Application>
  <PresentationFormat>On-screen Show (4:3)</PresentationFormat>
  <Paragraphs>124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Dissertation work in Functional Genomics</vt:lpstr>
      <vt:lpstr>Research in Functional Genomics</vt:lpstr>
      <vt:lpstr>Research in Functional Genomics</vt:lpstr>
      <vt:lpstr>Research in Functional Genomics</vt:lpstr>
      <vt:lpstr>Research in Functional Genomics</vt:lpstr>
      <vt:lpstr>Dissertation Work</vt:lpstr>
      <vt:lpstr>Next Generation Sequencing</vt:lpstr>
      <vt:lpstr>Statistical Issues with NGS</vt:lpstr>
      <vt:lpstr>Statistical Issues with NGS</vt:lpstr>
      <vt:lpstr>Applied Dissertation Project</vt:lpstr>
      <vt:lpstr>Development of New Method</vt:lpstr>
      <vt:lpstr>ZINBA</vt:lpstr>
      <vt:lpstr>Application to Real Data</vt:lpstr>
      <vt:lpstr>How The Department Made This Work Possible</vt:lpstr>
      <vt:lpstr>Future project topics</vt:lpstr>
      <vt:lpstr>Questions?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Next Generation Sequencing</dc:title>
  <dc:creator>homeriq5</dc:creator>
  <cp:lastModifiedBy>ITS</cp:lastModifiedBy>
  <cp:revision>83</cp:revision>
  <dcterms:created xsi:type="dcterms:W3CDTF">2010-02-23T15:34:08Z</dcterms:created>
  <dcterms:modified xsi:type="dcterms:W3CDTF">2010-03-04T14:31:05Z</dcterms:modified>
</cp:coreProperties>
</file>