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4"/>
  </p:notesMasterIdLst>
  <p:handoutMasterIdLst>
    <p:handoutMasterId r:id="rId15"/>
  </p:handoutMasterIdLst>
  <p:sldIdLst>
    <p:sldId id="406" r:id="rId2"/>
    <p:sldId id="407" r:id="rId3"/>
    <p:sldId id="409" r:id="rId4"/>
    <p:sldId id="408" r:id="rId5"/>
    <p:sldId id="414" r:id="rId6"/>
    <p:sldId id="410" r:id="rId7"/>
    <p:sldId id="411" r:id="rId8"/>
    <p:sldId id="416" r:id="rId9"/>
    <p:sldId id="415" r:id="rId10"/>
    <p:sldId id="412" r:id="rId11"/>
    <p:sldId id="413" r:id="rId12"/>
    <p:sldId id="417" r:id="rId13"/>
  </p:sldIdLst>
  <p:sldSz cx="9144000" cy="6858000" type="screen4x3"/>
  <p:notesSz cx="6997700" cy="9283700"/>
  <p:defaultTextStyle>
    <a:defPPr>
      <a:defRPr lang="en-US"/>
    </a:defPPr>
    <a:lvl1pPr algn="ctr" rtl="0" eaLnBrk="0" fontAlgn="base" hangingPunct="0">
      <a:spcBef>
        <a:spcPct val="0"/>
      </a:spcBef>
      <a:spcAft>
        <a:spcPct val="0"/>
      </a:spcAft>
      <a:defRPr sz="1400" b="1" kern="1200">
        <a:solidFill>
          <a:schemeClr val="tx1"/>
        </a:solidFill>
        <a:latin typeface="Helvetica Light" pitchFamily="2" charset="0"/>
        <a:ea typeface="+mn-ea"/>
        <a:cs typeface="+mn-cs"/>
      </a:defRPr>
    </a:lvl1pPr>
    <a:lvl2pPr marL="457200" algn="ctr" rtl="0" eaLnBrk="0" fontAlgn="base" hangingPunct="0">
      <a:spcBef>
        <a:spcPct val="0"/>
      </a:spcBef>
      <a:spcAft>
        <a:spcPct val="0"/>
      </a:spcAft>
      <a:defRPr sz="1400" b="1" kern="1200">
        <a:solidFill>
          <a:schemeClr val="tx1"/>
        </a:solidFill>
        <a:latin typeface="Helvetica Light" pitchFamily="2" charset="0"/>
        <a:ea typeface="+mn-ea"/>
        <a:cs typeface="+mn-cs"/>
      </a:defRPr>
    </a:lvl2pPr>
    <a:lvl3pPr marL="914400" algn="ctr" rtl="0" eaLnBrk="0" fontAlgn="base" hangingPunct="0">
      <a:spcBef>
        <a:spcPct val="0"/>
      </a:spcBef>
      <a:spcAft>
        <a:spcPct val="0"/>
      </a:spcAft>
      <a:defRPr sz="1400" b="1" kern="1200">
        <a:solidFill>
          <a:schemeClr val="tx1"/>
        </a:solidFill>
        <a:latin typeface="Helvetica Light" pitchFamily="2" charset="0"/>
        <a:ea typeface="+mn-ea"/>
        <a:cs typeface="+mn-cs"/>
      </a:defRPr>
    </a:lvl3pPr>
    <a:lvl4pPr marL="1371600" algn="ctr" rtl="0" eaLnBrk="0" fontAlgn="base" hangingPunct="0">
      <a:spcBef>
        <a:spcPct val="0"/>
      </a:spcBef>
      <a:spcAft>
        <a:spcPct val="0"/>
      </a:spcAft>
      <a:defRPr sz="1400" b="1" kern="1200">
        <a:solidFill>
          <a:schemeClr val="tx1"/>
        </a:solidFill>
        <a:latin typeface="Helvetica Light" pitchFamily="2" charset="0"/>
        <a:ea typeface="+mn-ea"/>
        <a:cs typeface="+mn-cs"/>
      </a:defRPr>
    </a:lvl4pPr>
    <a:lvl5pPr marL="1828800" algn="ctr" rtl="0" eaLnBrk="0" fontAlgn="base" hangingPunct="0">
      <a:spcBef>
        <a:spcPct val="0"/>
      </a:spcBef>
      <a:spcAft>
        <a:spcPct val="0"/>
      </a:spcAft>
      <a:defRPr sz="1400" b="1" kern="1200">
        <a:solidFill>
          <a:schemeClr val="tx1"/>
        </a:solidFill>
        <a:latin typeface="Helvetica Light" pitchFamily="2" charset="0"/>
        <a:ea typeface="+mn-ea"/>
        <a:cs typeface="+mn-cs"/>
      </a:defRPr>
    </a:lvl5pPr>
    <a:lvl6pPr marL="2286000" algn="l" defTabSz="914400" rtl="0" eaLnBrk="1" latinLnBrk="0" hangingPunct="1">
      <a:defRPr sz="1400" b="1" kern="1200">
        <a:solidFill>
          <a:schemeClr val="tx1"/>
        </a:solidFill>
        <a:latin typeface="Helvetica Light" pitchFamily="2" charset="0"/>
        <a:ea typeface="+mn-ea"/>
        <a:cs typeface="+mn-cs"/>
      </a:defRPr>
    </a:lvl6pPr>
    <a:lvl7pPr marL="2743200" algn="l" defTabSz="914400" rtl="0" eaLnBrk="1" latinLnBrk="0" hangingPunct="1">
      <a:defRPr sz="1400" b="1" kern="1200">
        <a:solidFill>
          <a:schemeClr val="tx1"/>
        </a:solidFill>
        <a:latin typeface="Helvetica Light" pitchFamily="2" charset="0"/>
        <a:ea typeface="+mn-ea"/>
        <a:cs typeface="+mn-cs"/>
      </a:defRPr>
    </a:lvl7pPr>
    <a:lvl8pPr marL="3200400" algn="l" defTabSz="914400" rtl="0" eaLnBrk="1" latinLnBrk="0" hangingPunct="1">
      <a:defRPr sz="1400" b="1" kern="1200">
        <a:solidFill>
          <a:schemeClr val="tx1"/>
        </a:solidFill>
        <a:latin typeface="Helvetica Light" pitchFamily="2" charset="0"/>
        <a:ea typeface="+mn-ea"/>
        <a:cs typeface="+mn-cs"/>
      </a:defRPr>
    </a:lvl8pPr>
    <a:lvl9pPr marL="3657600" algn="l" defTabSz="914400" rtl="0" eaLnBrk="1" latinLnBrk="0" hangingPunct="1">
      <a:defRPr sz="1400" b="1" kern="1200">
        <a:solidFill>
          <a:schemeClr val="tx1"/>
        </a:solidFill>
        <a:latin typeface="Helvetica Light"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FF"/>
    <a:srgbClr val="CCECFF"/>
    <a:srgbClr val="33CC33"/>
    <a:srgbClr val="EAEAEA"/>
    <a:srgbClr val="003366"/>
    <a:srgbClr val="003399"/>
    <a:srgbClr val="3A92D4"/>
    <a:srgbClr val="33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4" autoAdjust="0"/>
  </p:normalViewPr>
  <p:slideViewPr>
    <p:cSldViewPr>
      <p:cViewPr>
        <p:scale>
          <a:sx n="66" d="100"/>
          <a:sy n="66" d="100"/>
        </p:scale>
        <p:origin x="-1290"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906" y="-60"/>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en-US"/>
          </a:p>
        </p:txBody>
      </p:sp>
      <p:sp>
        <p:nvSpPr>
          <p:cNvPr id="44035" name="Rectangle 3"/>
          <p:cNvSpPr>
            <a:spLocks noGrp="1" noChangeArrowheads="1"/>
          </p:cNvSpPr>
          <p:nvPr>
            <p:ph type="dt" sz="quarter" idx="1"/>
          </p:nvPr>
        </p:nvSpPr>
        <p:spPr bwMode="auto">
          <a:xfrm>
            <a:off x="3963988" y="0"/>
            <a:ext cx="30337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44036" name="Rectangle 4"/>
          <p:cNvSpPr>
            <a:spLocks noGrp="1" noChangeArrowheads="1"/>
          </p:cNvSpPr>
          <p:nvPr>
            <p:ph type="ftr" sz="quarter" idx="2"/>
          </p:nvPr>
        </p:nvSpPr>
        <p:spPr bwMode="auto">
          <a:xfrm>
            <a:off x="0" y="8818563"/>
            <a:ext cx="30337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en-US"/>
          </a:p>
        </p:txBody>
      </p:sp>
      <p:sp>
        <p:nvSpPr>
          <p:cNvPr id="44037" name="Rectangle 5"/>
          <p:cNvSpPr>
            <a:spLocks noGrp="1" noChangeArrowheads="1"/>
          </p:cNvSpPr>
          <p:nvPr>
            <p:ph type="sldNum" sz="quarter" idx="3"/>
          </p:nvPr>
        </p:nvSpPr>
        <p:spPr bwMode="auto">
          <a:xfrm>
            <a:off x="3963988" y="8818563"/>
            <a:ext cx="303371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8F71090-A3BB-4918-B9DF-95922A48567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latin typeface="Times New Roman" pitchFamily="18" charset="0"/>
              </a:defRPr>
            </a:lvl1pPr>
          </a:lstStyle>
          <a:p>
            <a:pPr>
              <a:defRPr/>
            </a:pPr>
            <a:endParaRPr lang="en-US"/>
          </a:p>
        </p:txBody>
      </p:sp>
      <p:sp>
        <p:nvSpPr>
          <p:cNvPr id="12291" name="Rectangle 3"/>
          <p:cNvSpPr>
            <a:spLocks noGrp="1" noChangeArrowheads="1"/>
          </p:cNvSpPr>
          <p:nvPr>
            <p:ph type="dt" idx="1"/>
          </p:nvPr>
        </p:nvSpPr>
        <p:spPr bwMode="auto">
          <a:xfrm>
            <a:off x="3963988" y="0"/>
            <a:ext cx="30337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33450" y="4411663"/>
            <a:ext cx="5130800" cy="417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18563"/>
            <a:ext cx="30337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latin typeface="Times New Roman" pitchFamily="18" charset="0"/>
              </a:defRPr>
            </a:lvl1pPr>
          </a:lstStyle>
          <a:p>
            <a:pPr>
              <a:defRPr/>
            </a:pPr>
            <a:endParaRPr lang="en-US"/>
          </a:p>
        </p:txBody>
      </p:sp>
      <p:sp>
        <p:nvSpPr>
          <p:cNvPr id="12295" name="Rectangle 7"/>
          <p:cNvSpPr>
            <a:spLocks noGrp="1" noChangeArrowheads="1"/>
          </p:cNvSpPr>
          <p:nvPr>
            <p:ph type="sldNum" sz="quarter" idx="5"/>
          </p:nvPr>
        </p:nvSpPr>
        <p:spPr bwMode="auto">
          <a:xfrm>
            <a:off x="3963988" y="8818563"/>
            <a:ext cx="303371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Times New Roman" pitchFamily="18" charset="0"/>
              </a:defRPr>
            </a:lvl1pPr>
          </a:lstStyle>
          <a:p>
            <a:pPr>
              <a:defRPr/>
            </a:pPr>
            <a:fld id="{2953CEA2-155D-4F91-89FE-463F9A9349E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04D12F43-CCC3-4468-AC6F-2708B2720DAF}" type="slidenum">
              <a:rPr lang="en-US" smtClean="0"/>
              <a:pPr/>
              <a:t>1</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2C82300-A503-4FDB-8FD7-A5370A9657F4}" type="slidenum">
              <a:rPr lang="en-US" smtClean="0"/>
              <a:pPr/>
              <a:t>10</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9956719-2BEB-401F-8E9D-651B4543D42B}" type="slidenum">
              <a:rPr lang="en-US" smtClean="0"/>
              <a:pPr/>
              <a:t>11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36E7BCA-3B0B-4710-AD34-80E253B0B4D7}" type="slidenum">
              <a:rPr lang="en-US" smtClean="0"/>
              <a:pPr/>
              <a:t>12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433F9491-7B94-4F7F-B718-BBA06B3F6590}" type="slidenum">
              <a:rPr lang="en-US" smtClean="0"/>
              <a:pPr/>
              <a:t>2</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3893DE2B-4140-42AE-810C-D7E0CC083582}" type="slidenum">
              <a:rPr lang="en-US" smtClean="0"/>
              <a:pPr/>
              <a:t>3</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0717B07F-F354-4381-BB3D-B74B241598AF}" type="slidenum">
              <a:rPr lang="en-US" smtClean="0"/>
              <a:pPr/>
              <a:t>4</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5D0259D-7218-41FB-B167-7385B6EE29AB}" type="slidenum">
              <a:rPr lang="en-US" smtClean="0"/>
              <a:pPr/>
              <a:t>5</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42FC8A4-B08B-4944-9461-7A9A35BE3A00}" type="slidenum">
              <a:rPr lang="en-US" smtClean="0"/>
              <a:pPr/>
              <a:t>6</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999E5980-2FD0-4595-A1FF-A1576577B733}" type="slidenum">
              <a:rPr lang="en-US" smtClean="0"/>
              <a:pPr/>
              <a:t>7</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79105663-C24B-4E96-908F-726E6799F434}" type="slidenum">
              <a:rPr lang="en-US" smtClean="0"/>
              <a:pPr/>
              <a:t>8</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CC4BE573-47A7-4654-B716-A538FB8441A2}" type="slidenum">
              <a:rPr lang="en-US" smtClean="0"/>
              <a:pPr/>
              <a:t>9</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533400"/>
            <a:ext cx="1885950" cy="5067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533400"/>
            <a:ext cx="5505450" cy="5067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24050"/>
            <a:ext cx="3695700" cy="367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24050"/>
            <a:ext cx="3695700" cy="367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shadeToTitle="1">
        <a:gradFill rotWithShape="0">
          <a:gsLst>
            <a:gs pos="0">
              <a:srgbClr val="3A92D4"/>
            </a:gs>
            <a:gs pos="100000">
              <a:srgbClr val="255D87"/>
            </a:gs>
          </a:gsLst>
          <a:path path="shape">
            <a:fillToRect l="50000" t="50000" r="50000" b="50000"/>
          </a:path>
        </a:gradFill>
        <a:effectLst/>
      </p:bgPr>
    </p:bg>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bwMode="auto">
          <a:xfrm>
            <a:off x="914400" y="533400"/>
            <a:ext cx="7434263" cy="381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GB" smtClean="0"/>
              <a:t>Click to edit Master title style</a:t>
            </a:r>
          </a:p>
        </p:txBody>
      </p:sp>
      <p:sp>
        <p:nvSpPr>
          <p:cNvPr id="248835" name="Rectangle 3"/>
          <p:cNvSpPr>
            <a:spLocks noGrp="1" noChangeArrowheads="1"/>
          </p:cNvSpPr>
          <p:nvPr>
            <p:ph type="body" idx="1"/>
          </p:nvPr>
        </p:nvSpPr>
        <p:spPr bwMode="auto">
          <a:xfrm>
            <a:off x="838200" y="1924050"/>
            <a:ext cx="7543800" cy="367665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248836" name="Text Box 4"/>
          <p:cNvSpPr txBox="1">
            <a:spLocks noChangeArrowheads="1"/>
          </p:cNvSpPr>
          <p:nvPr/>
        </p:nvSpPr>
        <p:spPr bwMode="auto">
          <a:xfrm>
            <a:off x="33338" y="6553200"/>
            <a:ext cx="271462" cy="184150"/>
          </a:xfrm>
          <a:prstGeom prst="rect">
            <a:avLst/>
          </a:prstGeom>
          <a:noFill/>
          <a:ln w="12700">
            <a:noFill/>
            <a:miter lim="800000"/>
            <a:headEnd/>
            <a:tailEnd/>
          </a:ln>
          <a:effectLst/>
        </p:spPr>
        <p:txBody>
          <a:bodyPr>
            <a:spAutoFit/>
          </a:bodyPr>
          <a:lstStyle/>
          <a:p>
            <a:pPr>
              <a:defRPr/>
            </a:pPr>
            <a:endParaRPr lang="en-GB" sz="600" b="0">
              <a:solidFill>
                <a:schemeClr val="accent1"/>
              </a:solidFill>
              <a:effectLst>
                <a:outerShdw blurRad="38100" dist="38100" dir="2700000" algn="tl">
                  <a:srgbClr val="000000"/>
                </a:outerShdw>
              </a:effectLst>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med">
    <p:wipe dir="d"/>
  </p:transition>
  <p:txStyles>
    <p:titleStyle>
      <a:lvl1pPr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2pPr>
      <a:lvl3pPr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3pPr>
      <a:lvl4pPr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4pPr>
      <a:lvl5pPr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5pPr>
      <a:lvl6pPr marL="457200"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6pPr>
      <a:lvl7pPr marL="914400"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7pPr>
      <a:lvl8pPr marL="1371600"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8pPr>
      <a:lvl9pPr marL="1828800" algn="l" rtl="0" eaLnBrk="0" fontAlgn="base" hangingPunct="0">
        <a:spcBef>
          <a:spcPct val="0"/>
        </a:spcBef>
        <a:spcAft>
          <a:spcPct val="0"/>
        </a:spcAft>
        <a:defRPr sz="3000" b="1">
          <a:solidFill>
            <a:srgbClr val="FFFFFF"/>
          </a:solidFill>
          <a:effectLst>
            <a:outerShdw blurRad="38100" dist="38100" dir="2700000" algn="tl">
              <a:srgbClr val="000000"/>
            </a:outerShdw>
          </a:effectLst>
          <a:latin typeface="Helvetica Light" pitchFamily="2" charset="0"/>
        </a:defRPr>
      </a:lvl9pPr>
    </p:titleStyle>
    <p:bodyStyle>
      <a:lvl1pPr marL="342900" indent="-342900" algn="l" rtl="0" eaLnBrk="0" fontAlgn="base" hangingPunct="0">
        <a:spcBef>
          <a:spcPct val="50000"/>
        </a:spcBef>
        <a:spcAft>
          <a:spcPct val="0"/>
        </a:spcAft>
        <a:defRPr sz="2000">
          <a:solidFill>
            <a:srgbClr val="CCECFF"/>
          </a:solidFill>
          <a:effectLst>
            <a:outerShdw blurRad="38100" dist="38100" dir="2700000" algn="tl">
              <a:srgbClr val="000000"/>
            </a:outerShdw>
          </a:effectLst>
          <a:latin typeface="+mn-lt"/>
          <a:ea typeface="+mn-ea"/>
          <a:cs typeface="+mn-cs"/>
        </a:defRPr>
      </a:lvl1pPr>
      <a:lvl2pPr marL="571500" indent="-381000" algn="l" rtl="0" eaLnBrk="0" fontAlgn="base" hangingPunct="0">
        <a:spcBef>
          <a:spcPct val="50000"/>
        </a:spcBef>
        <a:spcAft>
          <a:spcPct val="0"/>
        </a:spcAft>
        <a:buClr>
          <a:srgbClr val="2BCC4C"/>
        </a:buClr>
        <a:buSzPct val="75000"/>
        <a:buFont typeface="Wingdings" pitchFamily="2" charset="2"/>
        <a:buChar char="l"/>
        <a:defRPr sz="2000" b="1">
          <a:solidFill>
            <a:srgbClr val="FFFFFF"/>
          </a:solidFill>
          <a:effectLst>
            <a:outerShdw blurRad="38100" dist="38100" dir="2700000" algn="tl">
              <a:srgbClr val="000000"/>
            </a:outerShdw>
          </a:effectLst>
          <a:latin typeface="+mj-lt"/>
        </a:defRPr>
      </a:lvl2pPr>
      <a:lvl3pPr marL="1055688" indent="-293688" algn="l" rtl="0" eaLnBrk="0" fontAlgn="base" hangingPunct="0">
        <a:spcBef>
          <a:spcPct val="50000"/>
        </a:spcBef>
        <a:spcAft>
          <a:spcPct val="0"/>
        </a:spcAft>
        <a:buClr>
          <a:srgbClr val="2BCC4C"/>
        </a:buClr>
        <a:buSzPct val="75000"/>
        <a:buFont typeface="Wingdings" pitchFamily="2" charset="2"/>
        <a:buChar char="l"/>
        <a:defRPr b="1">
          <a:solidFill>
            <a:srgbClr val="FFFFFF"/>
          </a:solidFill>
          <a:effectLst>
            <a:outerShdw blurRad="38100" dist="38100" dir="2700000" algn="tl">
              <a:srgbClr val="000000"/>
            </a:outerShdw>
          </a:effectLst>
          <a:latin typeface="+mj-lt"/>
        </a:defRPr>
      </a:lvl3pPr>
      <a:lvl4pPr marL="1665288" indent="-228600" algn="l" rtl="0" eaLnBrk="0" fontAlgn="base" hangingPunct="0">
        <a:spcBef>
          <a:spcPct val="20000"/>
        </a:spcBef>
        <a:spcAft>
          <a:spcPct val="0"/>
        </a:spcAft>
        <a:buChar char="–"/>
        <a:defRPr sz="2000">
          <a:solidFill>
            <a:schemeClr val="tx1"/>
          </a:solidFill>
          <a:latin typeface="Times New Roman" pitchFamily="18" charset="0"/>
        </a:defRPr>
      </a:lvl4pPr>
      <a:lvl5pPr marL="2084388" indent="-228600" algn="l" rtl="0" eaLnBrk="0" fontAlgn="base" hangingPunct="0">
        <a:spcBef>
          <a:spcPct val="20000"/>
        </a:spcBef>
        <a:spcAft>
          <a:spcPct val="0"/>
        </a:spcAft>
        <a:buChar char="»"/>
        <a:defRPr sz="2000">
          <a:solidFill>
            <a:schemeClr val="tx1"/>
          </a:solidFill>
          <a:latin typeface="Times New Roman" pitchFamily="18" charset="0"/>
        </a:defRPr>
      </a:lvl5pPr>
      <a:lvl6pPr marL="2541588" indent="-228600" algn="l" rtl="0" eaLnBrk="0" fontAlgn="base" hangingPunct="0">
        <a:spcBef>
          <a:spcPct val="20000"/>
        </a:spcBef>
        <a:spcAft>
          <a:spcPct val="0"/>
        </a:spcAft>
        <a:buChar char="»"/>
        <a:defRPr sz="2000">
          <a:solidFill>
            <a:schemeClr val="tx1"/>
          </a:solidFill>
          <a:latin typeface="Times New Roman" pitchFamily="18" charset="0"/>
        </a:defRPr>
      </a:lvl6pPr>
      <a:lvl7pPr marL="2998788" indent="-228600" algn="l" rtl="0" eaLnBrk="0" fontAlgn="base" hangingPunct="0">
        <a:spcBef>
          <a:spcPct val="20000"/>
        </a:spcBef>
        <a:spcAft>
          <a:spcPct val="0"/>
        </a:spcAft>
        <a:buChar char="»"/>
        <a:defRPr sz="2000">
          <a:solidFill>
            <a:schemeClr val="tx1"/>
          </a:solidFill>
          <a:latin typeface="Times New Roman" pitchFamily="18" charset="0"/>
        </a:defRPr>
      </a:lvl7pPr>
      <a:lvl8pPr marL="3455988" indent="-228600" algn="l" rtl="0" eaLnBrk="0" fontAlgn="base" hangingPunct="0">
        <a:spcBef>
          <a:spcPct val="20000"/>
        </a:spcBef>
        <a:spcAft>
          <a:spcPct val="0"/>
        </a:spcAft>
        <a:buChar char="»"/>
        <a:defRPr sz="2000">
          <a:solidFill>
            <a:schemeClr val="tx1"/>
          </a:solidFill>
          <a:latin typeface="Times New Roman" pitchFamily="18" charset="0"/>
        </a:defRPr>
      </a:lvl8pPr>
      <a:lvl9pPr marL="3913188"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ctrTitle"/>
          </p:nvPr>
        </p:nvSpPr>
        <p:spPr>
          <a:xfrm>
            <a:off x="685800" y="990600"/>
            <a:ext cx="7772400" cy="1143000"/>
          </a:xfrm>
        </p:spPr>
        <p:txBody>
          <a:bodyPr/>
          <a:lstStyle/>
          <a:p>
            <a:pPr algn="ctr">
              <a:defRPr/>
            </a:pPr>
            <a:r>
              <a:rPr lang="en-US" sz="3200" dirty="0" smtClean="0"/>
              <a:t>UNC Biostatistics</a:t>
            </a:r>
          </a:p>
        </p:txBody>
      </p:sp>
      <p:sp>
        <p:nvSpPr>
          <p:cNvPr id="226307" name="Rectangle 3"/>
          <p:cNvSpPr>
            <a:spLocks noGrp="1" noChangeArrowheads="1"/>
          </p:cNvSpPr>
          <p:nvPr>
            <p:ph type="subTitle" idx="1"/>
          </p:nvPr>
        </p:nvSpPr>
        <p:spPr>
          <a:xfrm>
            <a:off x="1028700" y="2971800"/>
            <a:ext cx="7086600" cy="2819400"/>
          </a:xfrm>
        </p:spPr>
        <p:txBody>
          <a:bodyPr/>
          <a:lstStyle/>
          <a:p>
            <a:pPr>
              <a:defRPr/>
            </a:pPr>
            <a:endParaRPr lang="en-US" sz="2400" b="1" i="1" dirty="0" smtClean="0">
              <a:solidFill>
                <a:srgbClr val="FFFFFF"/>
              </a:solidFill>
              <a:latin typeface="Helvetica Light" pitchFamily="2" charset="0"/>
            </a:endParaRPr>
          </a:p>
          <a:p>
            <a:pPr>
              <a:defRPr/>
            </a:pPr>
            <a:endParaRPr lang="en-US" sz="2400" b="1" i="1" dirty="0" smtClean="0">
              <a:solidFill>
                <a:srgbClr val="FFFFFF"/>
              </a:solidFill>
              <a:latin typeface="Helvetica Light" pitchFamily="2" charset="0"/>
            </a:endParaRPr>
          </a:p>
          <a:p>
            <a:pPr>
              <a:defRPr/>
            </a:pPr>
            <a:r>
              <a:rPr lang="en-US" sz="2400" b="1" i="1" dirty="0" smtClean="0">
                <a:solidFill>
                  <a:srgbClr val="FFFFFF"/>
                </a:solidFill>
                <a:latin typeface="Helvetica Light" pitchFamily="2" charset="0"/>
              </a:rPr>
              <a:t>Michael R. </a:t>
            </a:r>
            <a:r>
              <a:rPr lang="en-US" sz="2400" b="1" i="1" dirty="0" err="1" smtClean="0">
                <a:solidFill>
                  <a:srgbClr val="FFFFFF"/>
                </a:solidFill>
                <a:latin typeface="Helvetica Light" pitchFamily="2" charset="0"/>
              </a:rPr>
              <a:t>Kosorok</a:t>
            </a:r>
            <a:r>
              <a:rPr lang="en-US" sz="2400" b="1" i="1" dirty="0" smtClean="0">
                <a:solidFill>
                  <a:srgbClr val="FFFFFF"/>
                </a:solidFill>
                <a:latin typeface="Helvetica Light" pitchFamily="2" charset="0"/>
              </a:rPr>
              <a:t>, Ph.D.</a:t>
            </a:r>
          </a:p>
          <a:p>
            <a:pPr>
              <a:defRPr/>
            </a:pPr>
            <a:r>
              <a:rPr lang="en-US" sz="2400" b="1" i="1" dirty="0" smtClean="0">
                <a:solidFill>
                  <a:srgbClr val="FFFFFF"/>
                </a:solidFill>
                <a:latin typeface="Helvetica Light" pitchFamily="2" charset="0"/>
              </a:rPr>
              <a:t> Department of Biostatistics</a:t>
            </a:r>
          </a:p>
          <a:p>
            <a:pPr>
              <a:defRPr/>
            </a:pPr>
            <a:r>
              <a:rPr lang="en-US" sz="2400" b="1" i="1" dirty="0" smtClean="0">
                <a:solidFill>
                  <a:srgbClr val="FFFFFF"/>
                </a:solidFill>
                <a:latin typeface="Helvetica Light" pitchFamily="2" charset="0"/>
              </a:rPr>
              <a:t>The University of North Carolina at Chapel Hill</a:t>
            </a:r>
          </a:p>
        </p:txBody>
      </p:sp>
      <p:pic>
        <p:nvPicPr>
          <p:cNvPr id="2052" name="Picture 5" descr="UNC_logo_542"/>
          <p:cNvPicPr>
            <a:picLocks noChangeAspect="1" noChangeArrowheads="1"/>
          </p:cNvPicPr>
          <p:nvPr/>
        </p:nvPicPr>
        <p:blipFill>
          <a:blip r:embed="rId3" cstate="print"/>
          <a:srcRect/>
          <a:stretch>
            <a:fillRect/>
          </a:stretch>
        </p:blipFill>
        <p:spPr bwMode="auto">
          <a:xfrm>
            <a:off x="3200400" y="2693988"/>
            <a:ext cx="3200400" cy="887412"/>
          </a:xfrm>
          <a:prstGeom prst="rect">
            <a:avLst/>
          </a:prstGeom>
          <a:noFill/>
          <a:ln w="9525">
            <a:noFill/>
            <a:miter lim="800000"/>
            <a:headEnd/>
            <a:tailEnd/>
          </a:ln>
        </p:spPr>
      </p:pic>
      <p:sp>
        <p:nvSpPr>
          <p:cNvPr id="2053" name="Line 6"/>
          <p:cNvSpPr>
            <a:spLocks noChangeShapeType="1"/>
          </p:cNvSpPr>
          <p:nvPr/>
        </p:nvSpPr>
        <p:spPr bwMode="auto">
          <a:xfrm>
            <a:off x="685800" y="2286000"/>
            <a:ext cx="7696200" cy="0"/>
          </a:xfrm>
          <a:prstGeom prst="line">
            <a:avLst/>
          </a:prstGeom>
          <a:noFill/>
          <a:ln w="28575">
            <a:solidFill>
              <a:schemeClr val="bg2"/>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Wide range of research opportunities in the department</a:t>
            </a:r>
          </a:p>
          <a:p>
            <a:pPr lvl="1" algn="l">
              <a:lnSpc>
                <a:spcPct val="80000"/>
              </a:lnSpc>
              <a:buFontTx/>
              <a:buChar char="•"/>
              <a:defRPr/>
            </a:pPr>
            <a:r>
              <a:rPr lang="en-US" sz="2800" b="0" dirty="0" smtClean="0"/>
              <a:t>Individual collaborations with faculty members in biostatistics, often joint with other faculty members in public health and medicine, in areas ranging from genomics to cancer to environment to infectious disease to child health and clinical trials….</a:t>
            </a:r>
          </a:p>
          <a:p>
            <a:pPr lvl="1" algn="l">
              <a:lnSpc>
                <a:spcPct val="80000"/>
              </a:lnSpc>
              <a:buFontTx/>
              <a:buChar char="•"/>
              <a:defRPr/>
            </a:pPr>
            <a:r>
              <a:rPr lang="en-US" sz="2800" b="0" dirty="0" smtClean="0"/>
              <a:t>Collaborative Studies Coordinating Center</a:t>
            </a:r>
          </a:p>
          <a:p>
            <a:pPr lvl="1" algn="l">
              <a:lnSpc>
                <a:spcPct val="80000"/>
              </a:lnSpc>
              <a:buFontTx/>
              <a:buChar char="•"/>
              <a:defRPr/>
            </a:pPr>
            <a:r>
              <a:rPr lang="en-US" sz="2800" b="0" dirty="0" smtClean="0"/>
              <a:t>Biometric Consulting Laboratory</a:t>
            </a:r>
          </a:p>
          <a:p>
            <a:pPr lvl="1" algn="l">
              <a:lnSpc>
                <a:spcPct val="80000"/>
              </a:lnSpc>
              <a:buFontTx/>
              <a:buChar char="•"/>
              <a:defRPr/>
            </a:pPr>
            <a:r>
              <a:rPr lang="en-US" sz="2800" b="0" dirty="0" smtClean="0"/>
              <a:t>Survey Research Unit</a:t>
            </a:r>
          </a:p>
          <a:p>
            <a:pPr lvl="1" algn="l">
              <a:lnSpc>
                <a:spcPct val="80000"/>
              </a:lnSpc>
              <a:buFontTx/>
              <a:buChar char="•"/>
              <a:defRPr/>
            </a:pPr>
            <a:r>
              <a:rPr lang="en-US" sz="2800" b="0" dirty="0" smtClean="0"/>
              <a:t>Much more!</a:t>
            </a:r>
          </a:p>
          <a:p>
            <a:pPr lvl="1" algn="l">
              <a:lnSpc>
                <a:spcPct val="80000"/>
              </a:lnSpc>
              <a:buFontTx/>
              <a:buChar char="•"/>
              <a:defRPr/>
            </a:pPr>
            <a:endParaRPr lang="en-US" sz="2800" b="0" dirty="0" smtClean="0"/>
          </a:p>
        </p:txBody>
      </p:sp>
      <p:sp>
        <p:nvSpPr>
          <p:cNvPr id="11268"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Chapel Hill!</a:t>
            </a:r>
          </a:p>
          <a:p>
            <a:pPr lvl="1" algn="l">
              <a:lnSpc>
                <a:spcPct val="80000"/>
              </a:lnSpc>
              <a:buFontTx/>
              <a:buChar char="•"/>
              <a:defRPr/>
            </a:pPr>
            <a:r>
              <a:rPr lang="en-US" sz="2800" b="0" dirty="0" smtClean="0"/>
              <a:t>Fun place to live</a:t>
            </a:r>
          </a:p>
          <a:p>
            <a:pPr lvl="1" algn="l">
              <a:lnSpc>
                <a:spcPct val="80000"/>
              </a:lnSpc>
              <a:buFontTx/>
              <a:buChar char="•"/>
              <a:defRPr/>
            </a:pPr>
            <a:r>
              <a:rPr lang="en-US" sz="2800" b="0" dirty="0" smtClean="0"/>
              <a:t>College town but nestled among larger cities (many nearby universities almost as good as UNC!)</a:t>
            </a:r>
          </a:p>
          <a:p>
            <a:pPr lvl="1" algn="l">
              <a:lnSpc>
                <a:spcPct val="80000"/>
              </a:lnSpc>
              <a:buFontTx/>
              <a:buChar char="•"/>
              <a:defRPr/>
            </a:pPr>
            <a:r>
              <a:rPr lang="en-US" sz="2800" b="0" dirty="0" smtClean="0"/>
              <a:t>Great music and restaurants</a:t>
            </a:r>
          </a:p>
          <a:p>
            <a:pPr lvl="1" algn="l">
              <a:lnSpc>
                <a:spcPct val="80000"/>
              </a:lnSpc>
              <a:buFontTx/>
              <a:buChar char="•"/>
              <a:defRPr/>
            </a:pPr>
            <a:r>
              <a:rPr lang="en-US" sz="2800" b="0" dirty="0" smtClean="0"/>
              <a:t>(Usually!) outstanding sports</a:t>
            </a:r>
          </a:p>
          <a:p>
            <a:pPr lvl="1" algn="l">
              <a:lnSpc>
                <a:spcPct val="80000"/>
              </a:lnSpc>
              <a:buFontTx/>
              <a:buChar char="•"/>
              <a:defRPr/>
            </a:pPr>
            <a:r>
              <a:rPr lang="en-US" sz="2800" b="0" dirty="0" smtClean="0"/>
              <a:t>Reasonable cost of living</a:t>
            </a:r>
          </a:p>
          <a:p>
            <a:pPr lvl="1" algn="l">
              <a:lnSpc>
                <a:spcPct val="80000"/>
              </a:lnSpc>
              <a:buFontTx/>
              <a:buChar char="•"/>
              <a:defRPr/>
            </a:pPr>
            <a:r>
              <a:rPr lang="en-US" sz="2800" b="0" dirty="0" smtClean="0"/>
              <a:t>Wonderful weather</a:t>
            </a:r>
          </a:p>
          <a:p>
            <a:pPr lvl="1" algn="l">
              <a:lnSpc>
                <a:spcPct val="80000"/>
              </a:lnSpc>
              <a:buFontTx/>
              <a:buChar char="•"/>
              <a:defRPr/>
            </a:pPr>
            <a:endParaRPr lang="en-US" sz="2800" b="0" dirty="0" smtClean="0"/>
          </a:p>
        </p:txBody>
      </p:sp>
      <p:sp>
        <p:nvSpPr>
          <p:cNvPr id="12292"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dirty="0">
                <a:solidFill>
                  <a:srgbClr val="CCECFF"/>
                </a:solidFill>
                <a:effectLst>
                  <a:outerShdw blurRad="38100" dist="38100" dir="2700000" algn="tl">
                    <a:srgbClr val="000000"/>
                  </a:outerShdw>
                </a:effectLst>
              </a:rPr>
              <a:t>Department of Biostatistics                                                                       University of North Carolina at Chapel Hill</a:t>
            </a:r>
          </a:p>
        </p:txBody>
      </p:sp>
      <p:pic>
        <p:nvPicPr>
          <p:cNvPr id="12294" name="Picture 5" descr="atree.jpg"/>
          <p:cNvPicPr>
            <a:picLocks noChangeAspect="1"/>
          </p:cNvPicPr>
          <p:nvPr/>
        </p:nvPicPr>
        <p:blipFill>
          <a:blip r:embed="rId3" cstate="print"/>
          <a:srcRect/>
          <a:stretch>
            <a:fillRect/>
          </a:stretch>
        </p:blipFill>
        <p:spPr bwMode="auto">
          <a:xfrm>
            <a:off x="6553200" y="3200400"/>
            <a:ext cx="20828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lvl="1" algn="l">
              <a:lnSpc>
                <a:spcPct val="80000"/>
              </a:lnSpc>
              <a:buFontTx/>
              <a:buChar char="•"/>
              <a:defRPr/>
            </a:pPr>
            <a:endParaRPr lang="en-US" sz="2800" b="0" dirty="0" smtClean="0"/>
          </a:p>
          <a:p>
            <a:pPr lvl="1" algn="l">
              <a:lnSpc>
                <a:spcPct val="80000"/>
              </a:lnSpc>
              <a:buFontTx/>
              <a:buChar char="•"/>
              <a:defRPr/>
            </a:pPr>
            <a:endParaRPr lang="en-US" sz="2800" b="0" dirty="0" smtClean="0"/>
          </a:p>
          <a:p>
            <a:pPr lvl="1" algn="l">
              <a:lnSpc>
                <a:spcPct val="80000"/>
              </a:lnSpc>
              <a:defRPr/>
            </a:pPr>
            <a:endParaRPr lang="en-US" sz="2800" b="0" dirty="0" smtClean="0"/>
          </a:p>
          <a:p>
            <a:pPr lvl="1" algn="l">
              <a:lnSpc>
                <a:spcPct val="80000"/>
              </a:lnSpc>
              <a:defRPr/>
            </a:pPr>
            <a:r>
              <a:rPr lang="en-US" sz="2800" b="0" dirty="0" smtClean="0"/>
              <a:t>                Incoming Class of 2009</a:t>
            </a:r>
          </a:p>
          <a:p>
            <a:pPr lvl="1" algn="l">
              <a:lnSpc>
                <a:spcPct val="80000"/>
              </a:lnSpc>
              <a:defRPr/>
            </a:pPr>
            <a:endParaRPr lang="en-US" sz="2800" b="0" dirty="0" smtClean="0"/>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dirty="0">
                <a:solidFill>
                  <a:srgbClr val="CCECFF"/>
                </a:solidFill>
                <a:effectLst>
                  <a:outerShdw blurRad="38100" dist="38100" dir="2700000" algn="tl">
                    <a:srgbClr val="000000"/>
                  </a:outerShdw>
                </a:effectLst>
              </a:rPr>
              <a:t>Department of Biostatistics                                                                       University of North Carolina at Chapel Hill</a:t>
            </a:r>
          </a:p>
        </p:txBody>
      </p:sp>
      <p:pic>
        <p:nvPicPr>
          <p:cNvPr id="13317" name="Picture 6" descr="students.2009.jpg"/>
          <p:cNvPicPr>
            <a:picLocks noChangeAspect="1"/>
          </p:cNvPicPr>
          <p:nvPr/>
        </p:nvPicPr>
        <p:blipFill>
          <a:blip r:embed="rId3" cstate="print"/>
          <a:srcRect/>
          <a:stretch>
            <a:fillRect/>
          </a:stretch>
        </p:blipFill>
        <p:spPr bwMode="auto">
          <a:xfrm>
            <a:off x="0" y="304800"/>
            <a:ext cx="9144000" cy="2057400"/>
          </a:xfrm>
          <a:prstGeom prst="rect">
            <a:avLst/>
          </a:prstGeom>
          <a:noFill/>
          <a:ln w="9525">
            <a:noFill/>
            <a:miter lim="800000"/>
            <a:headEnd/>
            <a:tailEnd/>
          </a:ln>
        </p:spPr>
      </p:pic>
      <p:pic>
        <p:nvPicPr>
          <p:cNvPr id="13318" name="Picture 2"/>
          <p:cNvPicPr>
            <a:picLocks noChangeAspect="1" noChangeArrowheads="1"/>
          </p:cNvPicPr>
          <p:nvPr/>
        </p:nvPicPr>
        <p:blipFill>
          <a:blip r:embed="rId4" cstate="print"/>
          <a:srcRect/>
          <a:stretch>
            <a:fillRect/>
          </a:stretch>
        </p:blipFill>
        <p:spPr bwMode="auto">
          <a:xfrm>
            <a:off x="533400" y="3581400"/>
            <a:ext cx="3465513" cy="2182813"/>
          </a:xfrm>
          <a:prstGeom prst="rect">
            <a:avLst/>
          </a:prstGeom>
          <a:noFill/>
          <a:ln w="12700">
            <a:noFill/>
            <a:miter lim="800000"/>
            <a:headEnd/>
            <a:tailEnd/>
          </a:ln>
        </p:spPr>
      </p:pic>
      <p:sp>
        <p:nvSpPr>
          <p:cNvPr id="13319" name="TextBox 8"/>
          <p:cNvSpPr txBox="1">
            <a:spLocks noChangeArrowheads="1"/>
          </p:cNvSpPr>
          <p:nvPr/>
        </p:nvSpPr>
        <p:spPr bwMode="auto">
          <a:xfrm>
            <a:off x="4572000" y="3962400"/>
            <a:ext cx="4191000" cy="1200150"/>
          </a:xfrm>
          <a:prstGeom prst="rect">
            <a:avLst/>
          </a:prstGeom>
          <a:noFill/>
          <a:ln w="9525">
            <a:noFill/>
            <a:miter lim="800000"/>
            <a:headEnd/>
            <a:tailEnd/>
          </a:ln>
        </p:spPr>
        <p:txBody>
          <a:bodyPr>
            <a:spAutoFit/>
          </a:bodyPr>
          <a:lstStyle/>
          <a:p>
            <a:r>
              <a:rPr lang="en-US" sz="3600"/>
              <a:t>Your photo here for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46038"/>
          </a:xfrm>
        </p:spPr>
        <p:txBody>
          <a:bodyPr/>
          <a:lstStyle/>
          <a:p>
            <a:pPr algn="ctr">
              <a:defRPr/>
            </a:pPr>
            <a:r>
              <a:rPr lang="en-US" sz="2800" dirty="0" smtClean="0"/>
              <a:t/>
            </a:r>
            <a:br>
              <a:rPr lang="en-US" sz="2800" dirty="0" smtClean="0"/>
            </a:br>
            <a:r>
              <a:rPr lang="en-US" sz="4000" dirty="0" smtClean="0"/>
              <a:t>Welcome!</a:t>
            </a:r>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4800" dirty="0" smtClean="0">
                <a:solidFill>
                  <a:srgbClr val="FFFFFF"/>
                </a:solidFill>
                <a:latin typeface="Helvetica Light" pitchFamily="2" charset="0"/>
              </a:rPr>
              <a:t>Introductions of prospective students</a:t>
            </a:r>
          </a:p>
          <a:p>
            <a:pPr algn="l">
              <a:lnSpc>
                <a:spcPct val="80000"/>
              </a:lnSpc>
              <a:buFontTx/>
              <a:buChar char="•"/>
              <a:defRPr/>
            </a:pPr>
            <a:r>
              <a:rPr lang="en-US" sz="4800" dirty="0" smtClean="0">
                <a:solidFill>
                  <a:srgbClr val="FFFFFF"/>
                </a:solidFill>
                <a:latin typeface="Helvetica Light" pitchFamily="2" charset="0"/>
              </a:rPr>
              <a:t>Introductions of faculty and current students</a:t>
            </a:r>
          </a:p>
          <a:p>
            <a:pPr algn="l">
              <a:lnSpc>
                <a:spcPct val="80000"/>
              </a:lnSpc>
              <a:buFontTx/>
              <a:buChar char="•"/>
              <a:defRPr/>
            </a:pPr>
            <a:endParaRPr lang="en-US" sz="4800" dirty="0" smtClean="0">
              <a:solidFill>
                <a:srgbClr val="FFFFFF"/>
              </a:solidFill>
              <a:latin typeface="Helvetica Light" pitchFamily="2" charset="0"/>
            </a:endParaRPr>
          </a:p>
          <a:p>
            <a:pPr algn="l">
              <a:lnSpc>
                <a:spcPct val="80000"/>
              </a:lnSpc>
              <a:buFontTx/>
              <a:buChar char="•"/>
              <a:defRPr/>
            </a:pPr>
            <a:endParaRPr lang="en-US" sz="4800" dirty="0" smtClean="0">
              <a:solidFill>
                <a:srgbClr val="FFFFFF"/>
              </a:solidFill>
              <a:latin typeface="Helvetica Light" pitchFamily="2" charset="0"/>
            </a:endParaRPr>
          </a:p>
        </p:txBody>
      </p:sp>
      <p:sp>
        <p:nvSpPr>
          <p:cNvPr id="3076"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pic>
        <p:nvPicPr>
          <p:cNvPr id="3078" name="Picture 5" descr="retreat.jpg"/>
          <p:cNvPicPr>
            <a:picLocks noChangeAspect="1"/>
          </p:cNvPicPr>
          <p:nvPr/>
        </p:nvPicPr>
        <p:blipFill>
          <a:blip r:embed="rId3" cstate="print"/>
          <a:srcRect/>
          <a:stretch>
            <a:fillRect/>
          </a:stretch>
        </p:blipFill>
        <p:spPr bwMode="auto">
          <a:xfrm>
            <a:off x="1371600" y="4038600"/>
            <a:ext cx="6202363" cy="212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smtClean="0"/>
              <a:t>Who are we?</a:t>
            </a:r>
            <a:br>
              <a:rPr lang="en-US" sz="280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3600" dirty="0" smtClean="0">
                <a:solidFill>
                  <a:srgbClr val="FFFFFF"/>
                </a:solidFill>
                <a:latin typeface="Helvetica Light" pitchFamily="2" charset="0"/>
              </a:rPr>
              <a:t>146 students</a:t>
            </a:r>
          </a:p>
          <a:p>
            <a:pPr algn="l">
              <a:lnSpc>
                <a:spcPct val="80000"/>
              </a:lnSpc>
              <a:buFontTx/>
              <a:buChar char="•"/>
              <a:defRPr/>
            </a:pPr>
            <a:r>
              <a:rPr lang="en-US" sz="3600" dirty="0" smtClean="0">
                <a:solidFill>
                  <a:srgbClr val="FFFFFF"/>
                </a:solidFill>
                <a:latin typeface="Helvetica Light" pitchFamily="2" charset="0"/>
              </a:rPr>
              <a:t>47 faculty members (including joint appointments with genetics, statistics and operations research, psychiatry, medicine, and dental and nursing schools)</a:t>
            </a:r>
          </a:p>
          <a:p>
            <a:pPr algn="l">
              <a:lnSpc>
                <a:spcPct val="80000"/>
              </a:lnSpc>
              <a:buFontTx/>
              <a:buChar char="•"/>
              <a:defRPr/>
            </a:pPr>
            <a:r>
              <a:rPr lang="en-US" sz="3600" dirty="0" smtClean="0">
                <a:solidFill>
                  <a:srgbClr val="FFFFFF"/>
                </a:solidFill>
                <a:latin typeface="Helvetica Light" pitchFamily="2" charset="0"/>
              </a:rPr>
              <a:t>Hundreds of staff members (helping faculty; working on large-scale clinical trials and cohort studies; helping students navigate the program!) </a:t>
            </a:r>
          </a:p>
          <a:p>
            <a:pPr algn="l">
              <a:lnSpc>
                <a:spcPct val="80000"/>
              </a:lnSpc>
              <a:buFontTx/>
              <a:buChar char="•"/>
              <a:defRPr/>
            </a:pPr>
            <a:endParaRPr lang="en-US" sz="2800" dirty="0" smtClean="0">
              <a:solidFill>
                <a:srgbClr val="FFFFFF"/>
              </a:solidFill>
              <a:latin typeface="Helvetica Light" pitchFamily="2" charset="0"/>
            </a:endParaRPr>
          </a:p>
        </p:txBody>
      </p:sp>
      <p:sp>
        <p:nvSpPr>
          <p:cNvPr id="4100"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What is our mission?</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Bring about positive, sustainable changes in health by</a:t>
            </a:r>
          </a:p>
          <a:p>
            <a:pPr lvl="1" algn="l">
              <a:lnSpc>
                <a:spcPct val="80000"/>
              </a:lnSpc>
              <a:buFontTx/>
              <a:buChar char="•"/>
              <a:defRPr/>
            </a:pPr>
            <a:r>
              <a:rPr lang="en-US" sz="2800" b="0" dirty="0" smtClean="0"/>
              <a:t>Supporting excellence in </a:t>
            </a:r>
            <a:r>
              <a:rPr lang="en-US" sz="2800" b="0" dirty="0" err="1" smtClean="0"/>
              <a:t>biostatistical</a:t>
            </a:r>
            <a:r>
              <a:rPr lang="en-US" sz="2800" b="0" dirty="0" smtClean="0"/>
              <a:t> practice by conducting theory and methods research of relevance and utility to practice</a:t>
            </a:r>
          </a:p>
          <a:p>
            <a:pPr lvl="1" algn="l">
              <a:lnSpc>
                <a:spcPct val="80000"/>
              </a:lnSpc>
              <a:buFontTx/>
              <a:buChar char="•"/>
              <a:defRPr/>
            </a:pPr>
            <a:r>
              <a:rPr lang="en-US" sz="2800" b="0" dirty="0" smtClean="0"/>
              <a:t>Promoting sound application of new and existing statistical methods</a:t>
            </a:r>
          </a:p>
          <a:p>
            <a:pPr lvl="1" algn="l">
              <a:lnSpc>
                <a:spcPct val="80000"/>
              </a:lnSpc>
              <a:buFontTx/>
              <a:buChar char="•"/>
              <a:defRPr/>
            </a:pPr>
            <a:r>
              <a:rPr lang="en-US" sz="2800" b="0" dirty="0" smtClean="0"/>
              <a:t>Improving education at the undergraduate and graduate levels</a:t>
            </a:r>
          </a:p>
          <a:p>
            <a:pPr lvl="1" algn="l">
              <a:lnSpc>
                <a:spcPct val="80000"/>
              </a:lnSpc>
              <a:buFontTx/>
              <a:buChar char="•"/>
              <a:defRPr/>
            </a:pPr>
            <a:r>
              <a:rPr lang="en-US" sz="2800" b="0" dirty="0" smtClean="0"/>
              <a:t>Using tools of our discipline to enhance human welfare through collaboration</a:t>
            </a:r>
          </a:p>
          <a:p>
            <a:pPr algn="l">
              <a:lnSpc>
                <a:spcPct val="80000"/>
              </a:lnSpc>
              <a:buFontTx/>
              <a:buChar char="•"/>
              <a:defRPr/>
            </a:pPr>
            <a:endParaRPr lang="en-US" sz="2800" dirty="0" smtClean="0">
              <a:solidFill>
                <a:srgbClr val="FFFFFF"/>
              </a:solidFill>
              <a:latin typeface="Helvetica Light" pitchFamily="2" charset="0"/>
            </a:endParaRPr>
          </a:p>
        </p:txBody>
      </p:sp>
      <p:sp>
        <p:nvSpPr>
          <p:cNvPr id="5124"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Strong curriculum that places equal emphasis on methods, theory and applications</a:t>
            </a:r>
          </a:p>
          <a:p>
            <a:pPr lvl="1" algn="l">
              <a:lnSpc>
                <a:spcPct val="80000"/>
              </a:lnSpc>
              <a:buFontTx/>
              <a:buChar char="•"/>
              <a:defRPr/>
            </a:pPr>
            <a:r>
              <a:rPr lang="en-US" sz="2800" b="0" dirty="0" smtClean="0"/>
              <a:t>Students pursue broad range of research topics, with dissertations falling all across the range of applications to methodology to theory</a:t>
            </a:r>
          </a:p>
          <a:p>
            <a:pPr lvl="1" algn="l">
              <a:lnSpc>
                <a:spcPct val="80000"/>
              </a:lnSpc>
              <a:buFontTx/>
              <a:buChar char="•"/>
              <a:defRPr/>
            </a:pPr>
            <a:r>
              <a:rPr lang="en-US" sz="2800" b="0" dirty="0" smtClean="0"/>
              <a:t>Students leave UNC well-prepared for careers in academia, government, industry, and other research institutions, with a broad experience in collaborative statistics</a:t>
            </a:r>
          </a:p>
        </p:txBody>
      </p:sp>
      <p:sp>
        <p:nvSpPr>
          <p:cNvPr id="6148"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latin typeface="Helvetica Light" pitchFamily="2" charset="0"/>
              </a:rPr>
              <a:t>Strong alumni network</a:t>
            </a:r>
          </a:p>
          <a:p>
            <a:pPr lvl="1" algn="l">
              <a:lnSpc>
                <a:spcPct val="80000"/>
              </a:lnSpc>
              <a:buFontTx/>
              <a:buChar char="•"/>
              <a:defRPr/>
            </a:pPr>
            <a:r>
              <a:rPr lang="en-US" sz="2800" b="0" dirty="0" smtClean="0"/>
              <a:t>Students graduate and join the 2000+ strong alumni network of leaders in the field</a:t>
            </a:r>
          </a:p>
          <a:p>
            <a:pPr lvl="1" algn="l">
              <a:lnSpc>
                <a:spcPct val="80000"/>
              </a:lnSpc>
              <a:buFontTx/>
              <a:buChar char="•"/>
              <a:defRPr/>
            </a:pPr>
            <a:r>
              <a:rPr lang="en-US" sz="2800" b="0" dirty="0" smtClean="0"/>
              <a:t>Over 250 joined us this fall for a 60</a:t>
            </a:r>
            <a:r>
              <a:rPr lang="en-US" sz="2800" b="0" baseline="30000" dirty="0" smtClean="0"/>
              <a:t>th</a:t>
            </a:r>
            <a:r>
              <a:rPr lang="en-US" sz="2800" b="0" dirty="0" smtClean="0"/>
              <a:t> anniversary!</a:t>
            </a:r>
          </a:p>
          <a:p>
            <a:pPr lvl="1" algn="l">
              <a:lnSpc>
                <a:spcPct val="80000"/>
              </a:lnSpc>
              <a:buFontTx/>
              <a:buChar char="•"/>
              <a:defRPr/>
            </a:pPr>
            <a:r>
              <a:rPr lang="en-US" sz="2800" b="0" dirty="0" smtClean="0"/>
              <a:t>Great connections for jobs in academia, pharmaceutical industry, government, contract research organizations</a:t>
            </a:r>
            <a:r>
              <a:rPr lang="en-US" sz="2800" b="0" smtClean="0"/>
              <a:t>, </a:t>
            </a:r>
            <a:r>
              <a:rPr lang="en-US" sz="2800" b="0" smtClean="0"/>
              <a:t>….</a:t>
            </a:r>
            <a:endParaRPr lang="en-US" sz="2800" b="0" dirty="0" smtClean="0"/>
          </a:p>
        </p:txBody>
      </p:sp>
      <p:sp>
        <p:nvSpPr>
          <p:cNvPr id="7172"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Outstanding faculty!</a:t>
            </a:r>
          </a:p>
          <a:p>
            <a:pPr algn="l">
              <a:lnSpc>
                <a:spcPct val="80000"/>
              </a:lnSpc>
              <a:buFontTx/>
              <a:buChar char="•"/>
              <a:defRPr/>
            </a:pPr>
            <a:endParaRPr lang="en-US" sz="2800" dirty="0" smtClean="0">
              <a:solidFill>
                <a:srgbClr val="FFFFFF"/>
              </a:solidFill>
              <a:latin typeface="Helvetica Light" pitchFamily="2" charset="0"/>
            </a:endParaRPr>
          </a:p>
        </p:txBody>
      </p:sp>
      <p:sp>
        <p:nvSpPr>
          <p:cNvPr id="8196"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pic>
        <p:nvPicPr>
          <p:cNvPr id="8198" name="Picture 5" descr="IMG_3656.JPG"/>
          <p:cNvPicPr>
            <a:picLocks noChangeAspect="1"/>
          </p:cNvPicPr>
          <p:nvPr/>
        </p:nvPicPr>
        <p:blipFill>
          <a:blip r:embed="rId3" cstate="print"/>
          <a:srcRect/>
          <a:stretch>
            <a:fillRect/>
          </a:stretch>
        </p:blipFill>
        <p:spPr bwMode="auto">
          <a:xfrm>
            <a:off x="1066800" y="1752600"/>
            <a:ext cx="68580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9144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Outstanding faculty members who are thought leaders in the field and who are dedicated to mentoring students and who win teaching awards!</a:t>
            </a:r>
          </a:p>
          <a:p>
            <a:pPr lvl="1" algn="l">
              <a:lnSpc>
                <a:spcPct val="80000"/>
              </a:lnSpc>
              <a:buFontTx/>
              <a:buChar char="•"/>
              <a:defRPr/>
            </a:pPr>
            <a:r>
              <a:rPr lang="en-US" sz="2800" b="0" dirty="0" smtClean="0"/>
              <a:t>Over 20 faculty members currently on National Institutes of Health study sections (help decide which new research directions are most promising)</a:t>
            </a:r>
          </a:p>
          <a:p>
            <a:pPr lvl="1" algn="l">
              <a:lnSpc>
                <a:spcPct val="80000"/>
              </a:lnSpc>
              <a:buFontTx/>
              <a:buChar char="•"/>
              <a:defRPr/>
            </a:pPr>
            <a:r>
              <a:rPr lang="en-US" sz="2800" b="0" dirty="0" smtClean="0"/>
              <a:t>Editors and Associate Editors of many top journals in our field</a:t>
            </a:r>
          </a:p>
          <a:p>
            <a:pPr lvl="1" algn="l">
              <a:lnSpc>
                <a:spcPct val="80000"/>
              </a:lnSpc>
              <a:buFontTx/>
              <a:buChar char="•"/>
              <a:defRPr/>
            </a:pPr>
            <a:r>
              <a:rPr lang="en-US" sz="2800" b="0" dirty="0" smtClean="0"/>
              <a:t>Many honorary fellows of the American Statistical Association</a:t>
            </a:r>
          </a:p>
          <a:p>
            <a:pPr lvl="1" algn="l">
              <a:lnSpc>
                <a:spcPct val="80000"/>
              </a:lnSpc>
              <a:buFontTx/>
              <a:buChar char="•"/>
              <a:defRPr/>
            </a:pPr>
            <a:r>
              <a:rPr lang="en-US" sz="2800" b="0" dirty="0" smtClean="0"/>
              <a:t>President-Elect  and Regional Committee Members of ENAR, the main professional organization of biostatisticians in the U.S.</a:t>
            </a:r>
          </a:p>
        </p:txBody>
      </p:sp>
      <p:sp>
        <p:nvSpPr>
          <p:cNvPr id="9220"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a:xfrm>
            <a:off x="685800" y="304800"/>
            <a:ext cx="7772400" cy="304800"/>
          </a:xfrm>
        </p:spPr>
        <p:txBody>
          <a:bodyPr/>
          <a:lstStyle/>
          <a:p>
            <a:pPr algn="ctr">
              <a:defRPr/>
            </a:pPr>
            <a:r>
              <a:rPr lang="en-US" sz="2800" dirty="0" smtClean="0"/>
              <a:t>Department Strengths</a:t>
            </a:r>
            <a:br>
              <a:rPr lang="en-US" sz="2800" dirty="0" smtClean="0"/>
            </a:br>
            <a:endParaRPr lang="en-US" sz="2800" dirty="0" smtClean="0"/>
          </a:p>
        </p:txBody>
      </p:sp>
      <p:sp>
        <p:nvSpPr>
          <p:cNvPr id="243715" name="Rectangle 3"/>
          <p:cNvSpPr>
            <a:spLocks noGrp="1" noChangeArrowheads="1"/>
          </p:cNvSpPr>
          <p:nvPr>
            <p:ph type="subTitle" idx="1"/>
          </p:nvPr>
        </p:nvSpPr>
        <p:spPr>
          <a:xfrm>
            <a:off x="533400" y="1143000"/>
            <a:ext cx="8610600" cy="5410200"/>
          </a:xfrm>
        </p:spPr>
        <p:txBody>
          <a:bodyPr/>
          <a:lstStyle/>
          <a:p>
            <a:pPr algn="l">
              <a:lnSpc>
                <a:spcPct val="80000"/>
              </a:lnSpc>
              <a:buFontTx/>
              <a:buChar char="•"/>
              <a:defRPr/>
            </a:pPr>
            <a:r>
              <a:rPr lang="en-US" sz="2800" dirty="0" smtClean="0">
                <a:solidFill>
                  <a:srgbClr val="FFFFFF"/>
                </a:solidFill>
                <a:latin typeface="Helvetica Light" pitchFamily="2" charset="0"/>
              </a:rPr>
              <a:t>YOU!</a:t>
            </a:r>
          </a:p>
          <a:p>
            <a:pPr lvl="1" algn="l">
              <a:lnSpc>
                <a:spcPct val="80000"/>
              </a:lnSpc>
              <a:buFontTx/>
              <a:buChar char="•"/>
              <a:defRPr/>
            </a:pPr>
            <a:r>
              <a:rPr lang="en-US" sz="2800" b="0" dirty="0" smtClean="0"/>
              <a:t>Students of the highest academic and professional caliber!</a:t>
            </a:r>
          </a:p>
          <a:p>
            <a:pPr lvl="1" algn="l">
              <a:lnSpc>
                <a:spcPct val="80000"/>
              </a:lnSpc>
              <a:buFontTx/>
              <a:buChar char="•"/>
              <a:defRPr/>
            </a:pPr>
            <a:endParaRPr lang="en-US" sz="2800" b="0" dirty="0" smtClean="0"/>
          </a:p>
          <a:p>
            <a:pPr lvl="1" algn="l">
              <a:lnSpc>
                <a:spcPct val="80000"/>
              </a:lnSpc>
              <a:buFontTx/>
              <a:buChar char="•"/>
              <a:defRPr/>
            </a:pPr>
            <a:endParaRPr lang="en-US" sz="2800" b="0" dirty="0" smtClean="0"/>
          </a:p>
        </p:txBody>
      </p:sp>
      <p:sp>
        <p:nvSpPr>
          <p:cNvPr id="10244" name="Line 4"/>
          <p:cNvSpPr>
            <a:spLocks noChangeShapeType="1"/>
          </p:cNvSpPr>
          <p:nvPr/>
        </p:nvSpPr>
        <p:spPr bwMode="auto">
          <a:xfrm>
            <a:off x="1295400" y="838200"/>
            <a:ext cx="6781800" cy="0"/>
          </a:xfrm>
          <a:prstGeom prst="line">
            <a:avLst/>
          </a:prstGeom>
          <a:noFill/>
          <a:ln w="28575">
            <a:solidFill>
              <a:schemeClr val="bg2"/>
            </a:solidFill>
            <a:round/>
            <a:headEnd/>
            <a:tailEnd/>
          </a:ln>
        </p:spPr>
        <p:txBody>
          <a:bodyPr/>
          <a:lstStyle/>
          <a:p>
            <a:endParaRPr lang="en-US"/>
          </a:p>
        </p:txBody>
      </p:sp>
      <p:sp>
        <p:nvSpPr>
          <p:cNvPr id="243717" name="Rectangle 5"/>
          <p:cNvSpPr>
            <a:spLocks noChangeArrowheads="1"/>
          </p:cNvSpPr>
          <p:nvPr/>
        </p:nvSpPr>
        <p:spPr bwMode="auto">
          <a:xfrm>
            <a:off x="0" y="6553200"/>
            <a:ext cx="9144000" cy="304800"/>
          </a:xfrm>
          <a:prstGeom prst="rect">
            <a:avLst/>
          </a:prstGeom>
          <a:noFill/>
          <a:ln w="12700">
            <a:noFill/>
            <a:miter lim="800000"/>
            <a:headEnd/>
            <a:tailEnd/>
          </a:ln>
          <a:effectLst/>
        </p:spPr>
        <p:txBody>
          <a:bodyPr>
            <a:spAutoFit/>
          </a:bodyPr>
          <a:lstStyle/>
          <a:p>
            <a:pPr>
              <a:spcBef>
                <a:spcPct val="50000"/>
              </a:spcBef>
              <a:defRPr/>
            </a:pPr>
            <a:r>
              <a:rPr lang="en-GB" b="0" i="1">
                <a:solidFill>
                  <a:srgbClr val="CCECFF"/>
                </a:solidFill>
                <a:effectLst>
                  <a:outerShdw blurRad="38100" dist="38100" dir="2700000" algn="tl">
                    <a:srgbClr val="000000"/>
                  </a:outerShdw>
                </a:effectLst>
              </a:rPr>
              <a:t>Department of Biostatistics                                                                       University of North Carolina at Chapel Hill</a:t>
            </a:r>
          </a:p>
        </p:txBody>
      </p:sp>
      <p:pic>
        <p:nvPicPr>
          <p:cNvPr id="10246" name="Picture 5" descr="picnic.jpg"/>
          <p:cNvPicPr>
            <a:picLocks noChangeAspect="1"/>
          </p:cNvPicPr>
          <p:nvPr/>
        </p:nvPicPr>
        <p:blipFill>
          <a:blip r:embed="rId3" cstate="print"/>
          <a:srcRect/>
          <a:stretch>
            <a:fillRect/>
          </a:stretch>
        </p:blipFill>
        <p:spPr bwMode="auto">
          <a:xfrm>
            <a:off x="1828800" y="2590800"/>
            <a:ext cx="54864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BCDpresMGUK1002">
  <a:themeElements>
    <a:clrScheme name="1_BCDpresMGUK1002 8">
      <a:dk1>
        <a:srgbClr val="000000"/>
      </a:dk1>
      <a:lt1>
        <a:srgbClr val="C1CEFF"/>
      </a:lt1>
      <a:dk2>
        <a:srgbClr val="3092DC"/>
      </a:dk2>
      <a:lt2>
        <a:srgbClr val="FFFF00"/>
      </a:lt2>
      <a:accent1>
        <a:srgbClr val="618FFD"/>
      </a:accent1>
      <a:accent2>
        <a:srgbClr val="EF9100"/>
      </a:accent2>
      <a:accent3>
        <a:srgbClr val="ADC7EB"/>
      </a:accent3>
      <a:accent4>
        <a:srgbClr val="A4B0DA"/>
      </a:accent4>
      <a:accent5>
        <a:srgbClr val="B7C6FE"/>
      </a:accent5>
      <a:accent6>
        <a:srgbClr val="D98300"/>
      </a:accent6>
      <a:hlink>
        <a:srgbClr val="CF0E30"/>
      </a:hlink>
      <a:folHlink>
        <a:srgbClr val="919191"/>
      </a:folHlink>
    </a:clrScheme>
    <a:fontScheme name="1_BCDpresMGUK1002">
      <a:majorFont>
        <a:latin typeface="Helvetica Light"/>
        <a:ea typeface=""/>
        <a:cs typeface=""/>
      </a:majorFont>
      <a:minorFont>
        <a:latin typeface="Helvetica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Helvetica Light"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Helvetica Light" pitchFamily="2" charset="0"/>
          </a:defRPr>
        </a:defPPr>
      </a:lstStyle>
    </a:lnDef>
  </a:objectDefaults>
  <a:extraClrSchemeLst>
    <a:extraClrScheme>
      <a:clrScheme name="1_BCDpresMGUK100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CDpresMGUK100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CDpresMGUK100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CDpresMGUK100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CDpresMGUK10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CDpresMGUK10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CDpresMGUK10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CDpresMGUK1002 8">
        <a:dk1>
          <a:srgbClr val="000000"/>
        </a:dk1>
        <a:lt1>
          <a:srgbClr val="C1CEFF"/>
        </a:lt1>
        <a:dk2>
          <a:srgbClr val="3092DC"/>
        </a:dk2>
        <a:lt2>
          <a:srgbClr val="FFFF00"/>
        </a:lt2>
        <a:accent1>
          <a:srgbClr val="618FFD"/>
        </a:accent1>
        <a:accent2>
          <a:srgbClr val="EF9100"/>
        </a:accent2>
        <a:accent3>
          <a:srgbClr val="ADC7EB"/>
        </a:accent3>
        <a:accent4>
          <a:srgbClr val="A4B0DA"/>
        </a:accent4>
        <a:accent5>
          <a:srgbClr val="B7C6FE"/>
        </a:accent5>
        <a:accent6>
          <a:srgbClr val="D98300"/>
        </a:accent6>
        <a:hlink>
          <a:srgbClr val="CF0E30"/>
        </a:hlink>
        <a:folHlink>
          <a:srgbClr val="91919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Settings\chall\My Documents\Presentations\BCDpresMGUK1002.ppt</Template>
  <TotalTime>14297</TotalTime>
  <Words>591</Words>
  <Application>Microsoft Office PowerPoint</Application>
  <PresentationFormat>On-screen Show (4:3)</PresentationFormat>
  <Paragraphs>83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1_BCDpresMGUK1002</vt:lpstr>
      <vt:lpstr>UNC Biostatistics</vt:lpstr>
      <vt:lpstr> Welcome!</vt:lpstr>
      <vt:lpstr>Who are we? </vt:lpstr>
      <vt:lpstr>What is our mission? </vt:lpstr>
      <vt:lpstr>Department Strengths </vt:lpstr>
      <vt:lpstr>Department Strengths </vt:lpstr>
      <vt:lpstr>Department Strengths </vt:lpstr>
      <vt:lpstr>Department Strengths </vt:lpstr>
      <vt:lpstr>Department Strengths </vt:lpstr>
      <vt:lpstr>Department Strengths </vt:lpstr>
      <vt:lpstr>Department Strengths </vt:lpstr>
      <vt:lpstr> </vt:lpstr>
    </vt:vector>
  </TitlesOfParts>
  <Company>S Myth Pharmaceuticals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 of Spray Patterns with Droplet Size for Pressurized Metered Dose Inhalers </dc:title>
  <dc:creator>Hugh Smyth</dc:creator>
  <cp:lastModifiedBy>aherring</cp:lastModifiedBy>
  <cp:revision>168</cp:revision>
  <dcterms:created xsi:type="dcterms:W3CDTF">2002-08-31T16:30:42Z</dcterms:created>
  <dcterms:modified xsi:type="dcterms:W3CDTF">2010-03-04T17:16:21Z</dcterms:modified>
</cp:coreProperties>
</file>