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sldIdLst>
    <p:sldId id="256" r:id="rId2"/>
    <p:sldId id="264" r:id="rId3"/>
    <p:sldId id="324" r:id="rId4"/>
    <p:sldId id="325" r:id="rId5"/>
    <p:sldId id="326" r:id="rId6"/>
    <p:sldId id="327" r:id="rId7"/>
    <p:sldId id="328" r:id="rId8"/>
    <p:sldId id="329" r:id="rId9"/>
    <p:sldId id="330" r:id="rId10"/>
    <p:sldId id="300" r:id="rId11"/>
    <p:sldId id="319" r:id="rId12"/>
    <p:sldId id="301" r:id="rId13"/>
    <p:sldId id="302" r:id="rId14"/>
    <p:sldId id="303" r:id="rId15"/>
    <p:sldId id="304" r:id="rId16"/>
    <p:sldId id="305" r:id="rId17"/>
    <p:sldId id="320" r:id="rId18"/>
    <p:sldId id="306" r:id="rId19"/>
    <p:sldId id="321" r:id="rId20"/>
    <p:sldId id="309" r:id="rId21"/>
    <p:sldId id="310" r:id="rId22"/>
    <p:sldId id="311" r:id="rId23"/>
    <p:sldId id="312" r:id="rId24"/>
    <p:sldId id="315" r:id="rId25"/>
    <p:sldId id="322" r:id="rId26"/>
    <p:sldId id="323" r:id="rId27"/>
    <p:sldId id="318" r:id="rId28"/>
    <p:sldId id="286" r:id="rId29"/>
    <p:sldId id="287" r:id="rId30"/>
    <p:sldId id="288" r:id="rId31"/>
    <p:sldId id="289" r:id="rId32"/>
    <p:sldId id="290" r:id="rId33"/>
    <p:sldId id="291" r:id="rId34"/>
    <p:sldId id="292" r:id="rId35"/>
    <p:sldId id="293" r:id="rId36"/>
    <p:sldId id="294" r:id="rId37"/>
    <p:sldId id="295" r:id="rId38"/>
    <p:sldId id="296" r:id="rId39"/>
    <p:sldId id="297" r:id="rId40"/>
    <p:sldId id="332" r:id="rId41"/>
    <p:sldId id="331" r:id="rId42"/>
    <p:sldId id="299" r:id="rId43"/>
    <p:sldId id="308" r:id="rId44"/>
    <p:sldId id="307" r:id="rId4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98989"/>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5116" autoAdjust="0"/>
  </p:normalViewPr>
  <p:slideViewPr>
    <p:cSldViewPr>
      <p:cViewPr varScale="1">
        <p:scale>
          <a:sx n="46" d="100"/>
          <a:sy n="46" d="100"/>
        </p:scale>
        <p:origin x="-1776"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A41C7A6-4579-46B7-B578-5A416EFB3EF1}" type="datetimeFigureOut">
              <a:rPr lang="en-US" smtClean="0"/>
              <a:pPr/>
              <a:t>6/22/2010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CAE3F3-8509-404B-A96D-9AC3D7C3479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Review Simple Random Sampling, Stratified Sampling and Multi-stage Sampling</a:t>
            </a:r>
          </a:p>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Understand the role of sampling in motivating example: Quality of Life and Obesity in School Children in Australia – one</a:t>
            </a:r>
            <a:r>
              <a:rPr lang="en-US" baseline="0" dirty="0" smtClean="0">
                <a:solidFill>
                  <a:schemeClr val="tx1">
                    <a:lumMod val="75000"/>
                    <a:lumOff val="25000"/>
                  </a:schemeClr>
                </a:solidFill>
              </a:rPr>
              <a:t> of our global health examples. </a:t>
            </a:r>
            <a:endParaRPr lang="en-US" dirty="0" smtClean="0">
              <a:solidFill>
                <a:schemeClr val="tx1">
                  <a:lumMod val="75000"/>
                  <a:lumOff val="25000"/>
                </a:schemeClr>
              </a:solidFill>
            </a:endParaRPr>
          </a:p>
          <a:p>
            <a:endParaRPr lang="en-US" dirty="0"/>
          </a:p>
        </p:txBody>
      </p:sp>
      <p:sp>
        <p:nvSpPr>
          <p:cNvPr id="4" name="Slide Number Placeholder 3"/>
          <p:cNvSpPr>
            <a:spLocks noGrp="1"/>
          </p:cNvSpPr>
          <p:nvPr>
            <p:ph type="sldNum" sz="quarter" idx="10"/>
          </p:nvPr>
        </p:nvSpPr>
        <p:spPr/>
        <p:txBody>
          <a:bodyPr/>
          <a:lstStyle/>
          <a:p>
            <a:fld id="{39CAE3F3-8509-404B-A96D-9AC3D7C34790}"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B426A9D-C2C8-43DB-BCC1-2111F728301C}" type="slidenum">
              <a:rPr lang="en-US"/>
              <a:pPr/>
              <a:t>11</a:t>
            </a:fld>
            <a:endParaRPr lang="en-US"/>
          </a:p>
        </p:txBody>
      </p:sp>
      <p:sp>
        <p:nvSpPr>
          <p:cNvPr id="13314" name="Rectangle 2"/>
          <p:cNvSpPr>
            <a:spLocks noGrp="1" noRot="1" noChangeAspect="1" noChangeArrowheads="1" noTextEdit="1"/>
          </p:cNvSpPr>
          <p:nvPr>
            <p:ph type="sldImg"/>
          </p:nvPr>
        </p:nvSpPr>
        <p:spPr>
          <a:ln/>
        </p:spPr>
      </p:sp>
      <p:sp>
        <p:nvSpPr>
          <p:cNvPr id="13315" name="Rectangle 3"/>
          <p:cNvSpPr>
            <a:spLocks noGrp="1" noChangeArrowheads="1"/>
          </p:cNvSpPr>
          <p:nvPr>
            <p:ph type="body" idx="1"/>
          </p:nvPr>
        </p:nvSpPr>
        <p:spPr/>
        <p:txBody>
          <a:bodyPr/>
          <a:lstStyle/>
          <a:p>
            <a:pPr>
              <a:spcBef>
                <a:spcPct val="50000"/>
              </a:spcBef>
              <a:buFont typeface="Wingdings" pitchFamily="2" charset="2"/>
              <a:buNone/>
            </a:pPr>
            <a:r>
              <a:rPr lang="en-US" dirty="0"/>
              <a:t>The properties of a stratified random sample are :</a:t>
            </a:r>
          </a:p>
          <a:p>
            <a:pPr>
              <a:spcBef>
                <a:spcPct val="50000"/>
              </a:spcBef>
              <a:buFont typeface="Wingdings" pitchFamily="2" charset="2"/>
              <a:buNone/>
            </a:pPr>
            <a:r>
              <a:rPr lang="en-US" dirty="0"/>
              <a:t>A stratified random sample is never SRS. Why?</a:t>
            </a:r>
          </a:p>
          <a:p>
            <a:pPr>
              <a:spcBef>
                <a:spcPct val="50000"/>
              </a:spcBef>
              <a:buFont typeface="Wingdings" pitchFamily="2" charset="2"/>
              <a:buNone/>
            </a:pPr>
            <a:r>
              <a:rPr lang="en-US" dirty="0" smtClean="0"/>
              <a:t>Recall </a:t>
            </a:r>
            <a:r>
              <a:rPr lang="en-US" dirty="0"/>
              <a:t>the definition of an SRS… the probability of selection for any sample is the same.  </a:t>
            </a:r>
            <a:r>
              <a:rPr lang="en-US" dirty="0" smtClean="0"/>
              <a:t>With a Stratified Random Sample, there are some samples that are not possible (probability of selection is zero).  </a:t>
            </a:r>
            <a:endParaRPr lang="en-US" dirty="0"/>
          </a:p>
          <a:p>
            <a:pPr>
              <a:spcBef>
                <a:spcPct val="50000"/>
              </a:spcBef>
              <a:buFont typeface="Wingdings" pitchFamily="2" charset="2"/>
              <a:buNone/>
            </a:pPr>
            <a:r>
              <a:rPr lang="en-US" dirty="0"/>
              <a:t>	</a:t>
            </a:r>
          </a:p>
          <a:p>
            <a:pPr>
              <a:spcBef>
                <a:spcPct val="50000"/>
              </a:spcBef>
              <a:buFont typeface="Wingdings" pitchFamily="2" charset="2"/>
              <a:buNone/>
            </a:pPr>
            <a:r>
              <a:rPr lang="en-US" dirty="0"/>
              <a:t>It’s common to make stratum sample sizes equal rather than sampling fractions equal</a:t>
            </a:r>
            <a:r>
              <a:rPr lang="en-US" dirty="0" smtClean="0"/>
              <a:t>.</a:t>
            </a:r>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EFD6DB-F6F0-4227-A5D1-798467104520}" type="slidenum">
              <a:rPr lang="en-US"/>
              <a:pPr/>
              <a:t>12</a:t>
            </a:fld>
            <a:endParaRPr lang="en-US"/>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p:txBody>
          <a:bodyPr/>
          <a:lstStyle/>
          <a:p>
            <a:r>
              <a:rPr lang="en-US" dirty="0" smtClean="0"/>
              <a:t>We saw</a:t>
            </a:r>
            <a:r>
              <a:rPr lang="en-US" baseline="0" dirty="0" smtClean="0"/>
              <a:t> in an example that we may want to stratify on diabetic status (Diabetic vs. Non-Diabetic)</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Suppose there are 1000 patients and we wish to select 100 patients for our sample.</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Suppose</a:t>
            </a:r>
            <a:r>
              <a:rPr lang="en-US" baseline="0" dirty="0" smtClean="0"/>
              <a:t> the population has </a:t>
            </a:r>
            <a:r>
              <a:rPr lang="en-US" dirty="0" smtClean="0"/>
              <a:t>200 diabetics and 800 </a:t>
            </a:r>
            <a:r>
              <a:rPr lang="en-US" dirty="0" err="1" smtClean="0"/>
              <a:t>nondiabetics</a:t>
            </a:r>
            <a:r>
              <a:rPr lang="en-US" baseline="0" dirty="0" smtClean="0"/>
              <a:t> – these are our two strata.</a:t>
            </a:r>
            <a:endParaRPr lang="en-US" dirty="0" smtClean="0"/>
          </a:p>
          <a:p>
            <a:endParaRPr lang="en-US" dirty="0" smtClean="0"/>
          </a:p>
          <a:p>
            <a:r>
              <a:rPr lang="en-US" dirty="0" smtClean="0"/>
              <a:t>Suppose we need to select equal numbers </a:t>
            </a:r>
            <a:r>
              <a:rPr lang="en-US" dirty="0"/>
              <a:t>of diabetics and </a:t>
            </a:r>
            <a:r>
              <a:rPr lang="en-US" dirty="0" err="1"/>
              <a:t>nondiabetics</a:t>
            </a:r>
            <a:r>
              <a:rPr lang="en-US" dirty="0"/>
              <a:t>. So select 50 diabetics and 50 </a:t>
            </a:r>
            <a:r>
              <a:rPr lang="en-US" dirty="0" err="1"/>
              <a:t>nondiabetics</a:t>
            </a:r>
            <a:endParaRPr lang="en-US" dirty="0"/>
          </a:p>
          <a:p>
            <a:pPr>
              <a:spcBef>
                <a:spcPct val="50000"/>
              </a:spcBef>
              <a:buFont typeface="Symbol" pitchFamily="18" charset="2"/>
              <a:buNone/>
            </a:pPr>
            <a:r>
              <a:rPr lang="en-US" dirty="0" smtClean="0"/>
              <a:t>Then</a:t>
            </a:r>
            <a:r>
              <a:rPr lang="en-US" dirty="0"/>
              <a:t>, select a SRS of 50 out of 200 diabetics and select a SRS of 50 out of 800 </a:t>
            </a:r>
            <a:r>
              <a:rPr lang="en-US" dirty="0" err="1"/>
              <a:t>nondiabetics</a:t>
            </a:r>
            <a:r>
              <a:rPr lang="en-US" dirty="0"/>
              <a:t>.  In other words we force that “50/50” split.  You can use any method for selecting an SRS.</a:t>
            </a:r>
          </a:p>
          <a:p>
            <a:pPr>
              <a:spcBef>
                <a:spcPct val="0"/>
              </a:spcBef>
              <a:buFont typeface="Symbol" pitchFamily="18" charset="2"/>
              <a:buNone/>
            </a:pPr>
            <a:r>
              <a:rPr lang="en-US" dirty="0"/>
              <a:t>Thus the full sample is n= 100.</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B7C9DC-218A-4822-9797-6992774C0109}" type="slidenum">
              <a:rPr lang="en-US"/>
              <a:pPr/>
              <a:t>13</a:t>
            </a:fld>
            <a:endParaRPr lang="en-US"/>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p:txBody>
          <a:bodyPr/>
          <a:lstStyle/>
          <a:p>
            <a:pPr>
              <a:spcBef>
                <a:spcPct val="50000"/>
              </a:spcBef>
            </a:pPr>
            <a:r>
              <a:rPr lang="en-US" dirty="0" smtClean="0"/>
              <a:t>Recall our notation</a:t>
            </a:r>
            <a:r>
              <a:rPr lang="en-US" baseline="0" dirty="0" smtClean="0"/>
              <a:t> for stratified samples.</a:t>
            </a:r>
          </a:p>
          <a:p>
            <a:pPr>
              <a:spcBef>
                <a:spcPct val="50000"/>
              </a:spcBef>
            </a:pPr>
            <a:r>
              <a:rPr lang="en-US" dirty="0" smtClean="0"/>
              <a:t>Divide </a:t>
            </a:r>
            <a:r>
              <a:rPr lang="en-US" dirty="0"/>
              <a:t>population into </a:t>
            </a:r>
            <a:r>
              <a:rPr lang="en-US" i="1" dirty="0"/>
              <a:t>j </a:t>
            </a:r>
            <a:r>
              <a:rPr lang="en-US" dirty="0"/>
              <a:t>strata.  (We had </a:t>
            </a:r>
            <a:r>
              <a:rPr lang="en-US" i="1" dirty="0"/>
              <a:t>j</a:t>
            </a:r>
            <a:r>
              <a:rPr lang="en-US" dirty="0"/>
              <a:t>=2 strata. Diabetic and non-diabetic)</a:t>
            </a:r>
          </a:p>
          <a:p>
            <a:pPr>
              <a:spcBef>
                <a:spcPct val="50000"/>
              </a:spcBef>
            </a:pPr>
            <a:r>
              <a:rPr lang="en-US" dirty="0"/>
              <a:t>Number selected in each strata is </a:t>
            </a:r>
            <a:r>
              <a:rPr lang="en-US" dirty="0" err="1"/>
              <a:t>n</a:t>
            </a:r>
            <a:r>
              <a:rPr lang="en-US" i="1" baseline="-25000" dirty="0" err="1"/>
              <a:t>j</a:t>
            </a:r>
            <a:r>
              <a:rPr lang="en-US" baseline="-25000" dirty="0"/>
              <a:t>.  </a:t>
            </a:r>
            <a:r>
              <a:rPr lang="en-US" dirty="0"/>
              <a:t>(We selected </a:t>
            </a:r>
            <a:r>
              <a:rPr lang="en-US" i="1" dirty="0"/>
              <a:t>n</a:t>
            </a:r>
            <a:r>
              <a:rPr lang="en-US" i="1" baseline="-25000" dirty="0"/>
              <a:t>1</a:t>
            </a:r>
            <a:r>
              <a:rPr lang="en-US" dirty="0"/>
              <a:t>=50 diabetics and </a:t>
            </a:r>
            <a:r>
              <a:rPr lang="en-US" i="1" dirty="0"/>
              <a:t>n</a:t>
            </a:r>
            <a:r>
              <a:rPr lang="en-US" i="1" baseline="-25000" dirty="0"/>
              <a:t>2</a:t>
            </a:r>
            <a:r>
              <a:rPr lang="en-US" baseline="-25000" dirty="0"/>
              <a:t> </a:t>
            </a:r>
            <a:r>
              <a:rPr lang="en-US" dirty="0"/>
              <a:t>= 50 </a:t>
            </a:r>
            <a:r>
              <a:rPr lang="en-US" dirty="0" err="1"/>
              <a:t>nondiabetics</a:t>
            </a:r>
            <a:r>
              <a:rPr lang="en-US" dirty="0"/>
              <a:t>.  Convince yourself that the sum of the little </a:t>
            </a:r>
            <a:r>
              <a:rPr lang="en-US" dirty="0" err="1"/>
              <a:t>nj’s</a:t>
            </a:r>
            <a:r>
              <a:rPr lang="en-US" dirty="0"/>
              <a:t> are little n)</a:t>
            </a:r>
            <a:endParaRPr lang="en-US" baseline="-25000" dirty="0"/>
          </a:p>
          <a:p>
            <a:pPr>
              <a:spcBef>
                <a:spcPct val="50000"/>
              </a:spcBef>
            </a:pPr>
            <a:r>
              <a:rPr lang="en-US" dirty="0"/>
              <a:t>Number in population in stratum </a:t>
            </a:r>
            <a:r>
              <a:rPr lang="en-US" i="1" dirty="0"/>
              <a:t>j</a:t>
            </a:r>
            <a:r>
              <a:rPr lang="en-US" dirty="0"/>
              <a:t> is </a:t>
            </a:r>
            <a:r>
              <a:rPr lang="en-US" i="1" dirty="0" err="1"/>
              <a:t>N</a:t>
            </a:r>
            <a:r>
              <a:rPr lang="en-US" i="1" baseline="-25000" dirty="0" err="1"/>
              <a:t>j</a:t>
            </a:r>
            <a:r>
              <a:rPr lang="en-US" i="1" baseline="-25000" dirty="0"/>
              <a:t>.</a:t>
            </a:r>
            <a:r>
              <a:rPr lang="en-US" baseline="-25000" dirty="0"/>
              <a:t> </a:t>
            </a:r>
            <a:r>
              <a:rPr lang="en-US" dirty="0"/>
              <a:t>(</a:t>
            </a:r>
            <a:r>
              <a:rPr lang="en-US" i="1" dirty="0"/>
              <a:t>N</a:t>
            </a:r>
            <a:r>
              <a:rPr lang="en-US" i="1" baseline="-25000" dirty="0"/>
              <a:t>1</a:t>
            </a:r>
            <a:r>
              <a:rPr lang="en-US" dirty="0"/>
              <a:t>= 200,  </a:t>
            </a:r>
            <a:r>
              <a:rPr lang="en-US" i="1" dirty="0"/>
              <a:t>N</a:t>
            </a:r>
            <a:r>
              <a:rPr lang="en-US" i="1" baseline="-25000" dirty="0"/>
              <a:t>2</a:t>
            </a:r>
            <a:r>
              <a:rPr lang="en-US" dirty="0"/>
              <a:t>= 800)</a:t>
            </a:r>
          </a:p>
          <a:p>
            <a:r>
              <a:rPr lang="en-US" dirty="0"/>
              <a:t>The stratum specific sampling fraction is   </a:t>
            </a:r>
            <a:r>
              <a:rPr lang="en-US" i="1" dirty="0" err="1"/>
              <a:t>n</a:t>
            </a:r>
            <a:r>
              <a:rPr lang="en-US" i="1" baseline="-25000" dirty="0" err="1"/>
              <a:t>j</a:t>
            </a:r>
            <a:r>
              <a:rPr lang="en-US" i="1" dirty="0"/>
              <a:t>/</a:t>
            </a:r>
            <a:r>
              <a:rPr lang="en-US" i="1" dirty="0" err="1"/>
              <a:t>N</a:t>
            </a:r>
            <a:r>
              <a:rPr lang="en-US" i="1" baseline="-25000" dirty="0" err="1"/>
              <a:t>j</a:t>
            </a:r>
            <a:r>
              <a:rPr lang="en-US" baseline="-25000" dirty="0"/>
              <a:t>.</a:t>
            </a:r>
            <a:r>
              <a:rPr lang="en-US" dirty="0"/>
              <a:t> We just consider the sampling fraction for each group,  each stratum</a:t>
            </a:r>
            <a:r>
              <a:rPr lang="en-US" dirty="0" smtClean="0"/>
              <a:t>. </a:t>
            </a:r>
            <a:r>
              <a:rPr lang="en-US" dirty="0"/>
              <a:t>Our example has diabetic sampling fraction=50/200 and </a:t>
            </a:r>
            <a:r>
              <a:rPr lang="en-US" dirty="0" err="1"/>
              <a:t>nondiabetic</a:t>
            </a:r>
            <a:r>
              <a:rPr lang="en-US" dirty="0"/>
              <a:t> sampling fraction 50/800.</a:t>
            </a:r>
          </a:p>
          <a:p>
            <a:endParaRPr lang="en-US" baseline="-25000" dirty="0"/>
          </a:p>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8CE85D-FD33-4633-BC1B-19E7ABD35236}" type="slidenum">
              <a:rPr lang="en-US"/>
              <a:pPr/>
              <a:t>14</a:t>
            </a:fld>
            <a:endParaRPr lang="en-US"/>
          </a:p>
        </p:txBody>
      </p:sp>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p:txBody>
          <a:bodyPr/>
          <a:lstStyle/>
          <a:p>
            <a:r>
              <a:rPr lang="en-US" dirty="0"/>
              <a:t>Why do we stratify</a:t>
            </a:r>
            <a:r>
              <a:rPr lang="en-US" dirty="0" smtClean="0"/>
              <a:t>?</a:t>
            </a:r>
          </a:p>
          <a:p>
            <a:endParaRPr lang="en-US" dirty="0"/>
          </a:p>
          <a:p>
            <a:r>
              <a:rPr lang="en-US" dirty="0" smtClean="0"/>
              <a:t>One reason, is so that we </a:t>
            </a:r>
            <a:r>
              <a:rPr lang="en-US" dirty="0"/>
              <a:t>can analyze strata separately-  we can </a:t>
            </a:r>
            <a:r>
              <a:rPr lang="en-US" dirty="0" smtClean="0"/>
              <a:t>assure </a:t>
            </a:r>
            <a:r>
              <a:rPr lang="en-US" dirty="0"/>
              <a:t>that we have sufficient sample size within the </a:t>
            </a:r>
            <a:r>
              <a:rPr lang="en-US" dirty="0" smtClean="0"/>
              <a:t>strata.  We can force by design to have enough observations</a:t>
            </a:r>
            <a:r>
              <a:rPr lang="en-US" baseline="0" dirty="0" smtClean="0"/>
              <a:t> in a certain strata (diabetic status, ethnicity, etc)</a:t>
            </a:r>
            <a:r>
              <a:rPr lang="en-US" dirty="0" smtClean="0"/>
              <a:t>.  (In </a:t>
            </a:r>
            <a:r>
              <a:rPr lang="en-US" dirty="0"/>
              <a:t>the previous example we assure that we have enough diabetics to analyze separately</a:t>
            </a:r>
            <a:r>
              <a:rPr lang="en-US" dirty="0" smtClean="0"/>
              <a:t>.)</a:t>
            </a:r>
          </a:p>
          <a:p>
            <a:endParaRPr lang="en-US" dirty="0"/>
          </a:p>
          <a:p>
            <a:r>
              <a:rPr lang="en-US" dirty="0"/>
              <a:t>If strata are </a:t>
            </a:r>
            <a:r>
              <a:rPr lang="en-US" dirty="0" smtClean="0"/>
              <a:t>homogeneous, we </a:t>
            </a:r>
            <a:r>
              <a:rPr lang="en-US" dirty="0"/>
              <a:t>can add efficiency </a:t>
            </a:r>
            <a:r>
              <a:rPr lang="en-US" dirty="0" smtClean="0"/>
              <a:t>– this means that we can get smaller estimates of variance with the stratified</a:t>
            </a:r>
            <a:r>
              <a:rPr lang="en-US" baseline="0" dirty="0" smtClean="0"/>
              <a:t> sample as compared to using a SRS (under some assumptions).  The details go beyond what we cover in Bios 600, but one thing to remember is that stratification can potentially be beneficial not just logistically but can be beneficial by decreasing the necessary sample size or decreasing variability of estimates if the strata are “homogeneous” (meaning similar with respect the outcome of interest). </a:t>
            </a:r>
          </a:p>
          <a:p>
            <a:endParaRPr lang="en-US" baseline="0" dirty="0" smtClean="0"/>
          </a:p>
          <a:p>
            <a:r>
              <a:rPr lang="en-US" baseline="0" dirty="0" smtClean="0"/>
              <a:t>We also know that with stratified sampling, we could use not only different sampling fractions but also different sampling methods or logistical details.  Perhaps we stratify on age group.  Then not only can we have a different sampling fraction for, say, the older age group but we could have a totally different sampling method….we could use systematic sampling for the older age group and a SRS for the other age group…</a:t>
            </a:r>
          </a:p>
          <a:p>
            <a:r>
              <a:rPr lang="en-US" baseline="0" dirty="0" smtClean="0"/>
              <a:t>In general we want a small number of strata that are homogeneous.</a:t>
            </a:r>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916C6A9-5E2C-4059-8F17-BE98DCF09AB1}" type="slidenum">
              <a:rPr lang="en-US"/>
              <a:pPr/>
              <a:t>15</a:t>
            </a:fld>
            <a:endParaRPr lang="en-US"/>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p:txBody>
          <a:bodyPr/>
          <a:lstStyle/>
          <a:p>
            <a:r>
              <a:rPr lang="en-US" dirty="0" smtClean="0"/>
              <a:t>We have seen it is possible to oversample or </a:t>
            </a:r>
            <a:r>
              <a:rPr lang="en-US" dirty="0" err="1" smtClean="0"/>
              <a:t>undersample</a:t>
            </a:r>
            <a:r>
              <a:rPr lang="en-US" dirty="0" smtClean="0"/>
              <a:t> the different strata.</a:t>
            </a:r>
          </a:p>
          <a:p>
            <a:endParaRPr lang="en-US" dirty="0"/>
          </a:p>
          <a:p>
            <a:r>
              <a:rPr lang="en-US" dirty="0"/>
              <a:t>Over-sampling is when the sampling fraction for the stratum is bigger than the overall sampling fraction.</a:t>
            </a:r>
          </a:p>
          <a:p>
            <a:r>
              <a:rPr lang="en-US" dirty="0" smtClean="0"/>
              <a:t>Under-sampling is when the sampling fraction for the stratum is smaller than the overall sampling fraction.</a:t>
            </a:r>
          </a:p>
          <a:p>
            <a:endParaRPr lang="en-US" dirty="0" smtClean="0"/>
          </a:p>
          <a:p>
            <a:r>
              <a:rPr lang="en-US" dirty="0" smtClean="0"/>
              <a:t>We </a:t>
            </a:r>
            <a:r>
              <a:rPr lang="en-US" dirty="0"/>
              <a:t>selected 50 diabetics and 50 non-diabetics… the overall sampling fraction was 0.1.  The sampling fraction for diabetics was 50/200 = 0.25.  The sampling fraction for the </a:t>
            </a:r>
            <a:r>
              <a:rPr lang="en-US" dirty="0" err="1"/>
              <a:t>nondiabetics</a:t>
            </a:r>
            <a:r>
              <a:rPr lang="en-US" dirty="0"/>
              <a:t> was </a:t>
            </a:r>
            <a:r>
              <a:rPr lang="en-US" dirty="0" smtClean="0"/>
              <a:t> n/N = 50/800</a:t>
            </a:r>
            <a:r>
              <a:rPr lang="en-US" dirty="0"/>
              <a:t>= 0.0625.   </a:t>
            </a:r>
          </a:p>
          <a:p>
            <a:r>
              <a:rPr lang="en-US" dirty="0"/>
              <a:t>OK… So the diabetics are over-sampled and the non-diabetics are under-sampled.</a:t>
            </a:r>
          </a:p>
          <a:p>
            <a:endParaRPr lang="en-US" dirty="0"/>
          </a:p>
          <a:p>
            <a:r>
              <a:rPr lang="en-US" dirty="0"/>
              <a:t>NOTE:  Under-coverage (in a previous lesson) and under-sampling are different concepts.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AA1F77-2CDC-44A0-92AD-BF5B63097ACA}" type="slidenum">
              <a:rPr lang="en-US"/>
              <a:pPr/>
              <a:t>16</a:t>
            </a:fld>
            <a:endParaRPr lang="en-US"/>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p:txBody>
          <a:bodyPr/>
          <a:lstStyle/>
          <a:p>
            <a:r>
              <a:rPr lang="en-US" dirty="0"/>
              <a:t>Here is another example, suppose that </a:t>
            </a:r>
            <a:r>
              <a:rPr lang="en-US" i="1" dirty="0"/>
              <a:t>n</a:t>
            </a:r>
            <a:r>
              <a:rPr lang="en-US" i="1" baseline="-25000" dirty="0"/>
              <a:t>1</a:t>
            </a:r>
            <a:r>
              <a:rPr lang="en-US" dirty="0"/>
              <a:t>= 35</a:t>
            </a:r>
            <a:r>
              <a:rPr lang="en-US" i="1" dirty="0"/>
              <a:t>,  n</a:t>
            </a:r>
            <a:r>
              <a:rPr lang="en-US" i="1" baseline="-25000" dirty="0"/>
              <a:t>2</a:t>
            </a:r>
            <a:r>
              <a:rPr lang="en-US" dirty="0"/>
              <a:t>= 65.  </a:t>
            </a:r>
          </a:p>
          <a:p>
            <a:r>
              <a:rPr lang="en-US" dirty="0"/>
              <a:t>This may be because you want to analyze the diabetics separately– the necessary sample size within each stratum would be determined by a statistician to ensure sufficient sample size to analyze diabetics separately.</a:t>
            </a:r>
          </a:p>
          <a:p>
            <a:r>
              <a:rPr lang="en-US" dirty="0"/>
              <a:t>Check that the sampling fraction for the diabetics is bigger than the sampling fraction for the non-diabetics.  So the diabetics are oversampled.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717ECD8-D645-478A-928D-C5426AC148F5}" type="slidenum">
              <a:rPr lang="en-US"/>
              <a:pPr/>
              <a:t>17</a:t>
            </a:fld>
            <a:endParaRPr lang="en-US"/>
          </a:p>
        </p:txBody>
      </p:sp>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p:txBody>
          <a:bodyPr/>
          <a:lstStyle/>
          <a:p>
            <a:r>
              <a:rPr lang="en-US" dirty="0" smtClean="0"/>
              <a:t>Suppose </a:t>
            </a:r>
            <a:r>
              <a:rPr lang="en-US" dirty="0"/>
              <a:t>that a study investigates the proportion of subjects who achieved a target weight</a:t>
            </a:r>
            <a:r>
              <a:rPr lang="en-US" dirty="0" smtClean="0"/>
              <a:t>.</a:t>
            </a:r>
          </a:p>
          <a:p>
            <a:r>
              <a:rPr lang="en-US" dirty="0" smtClean="0"/>
              <a:t>When</a:t>
            </a:r>
            <a:r>
              <a:rPr lang="en-US" baseline="0" dirty="0" smtClean="0"/>
              <a:t> we talk about sampling a good bit of time is spent in how to select the sample, but remember eventually we have some dependent variable/ some outcome variable that we want to measure…. And then we want to know not just about the outcome in the</a:t>
            </a:r>
            <a:r>
              <a:rPr lang="en-US" u="sng" baseline="0" dirty="0" smtClean="0"/>
              <a:t> sample</a:t>
            </a:r>
            <a:r>
              <a:rPr lang="en-US" baseline="0" dirty="0" smtClean="0"/>
              <a:t>, but the outcome in the </a:t>
            </a:r>
            <a:r>
              <a:rPr lang="en-US" u="sng" baseline="0" dirty="0" smtClean="0"/>
              <a:t>population</a:t>
            </a:r>
            <a:r>
              <a:rPr lang="en-US" baseline="0" dirty="0" smtClean="0"/>
              <a:t>.</a:t>
            </a:r>
          </a:p>
          <a:p>
            <a:endParaRPr lang="en-US" dirty="0"/>
          </a:p>
          <a:p>
            <a:r>
              <a:rPr lang="en-US" dirty="0"/>
              <a:t>You’ll have some diabetics who reach their target weight, some non-diabetics who reach their target weight and the proportions within the subgroups may be different.  We are still considering the sample to be 35 diabetics and 65 non diabetics.</a:t>
            </a:r>
          </a:p>
          <a:p>
            <a:r>
              <a:rPr lang="en-US" dirty="0" smtClean="0"/>
              <a:t>Reviewing</a:t>
            </a:r>
            <a:r>
              <a:rPr lang="en-US" baseline="0" dirty="0" smtClean="0"/>
              <a:t> the </a:t>
            </a:r>
            <a:r>
              <a:rPr lang="en-US" dirty="0" smtClean="0"/>
              <a:t>notation</a:t>
            </a:r>
            <a:r>
              <a:rPr lang="en-US" dirty="0"/>
              <a:t>…. let </a:t>
            </a:r>
            <a:r>
              <a:rPr lang="en-US" i="1" dirty="0"/>
              <a:t>m</a:t>
            </a:r>
            <a:r>
              <a:rPr lang="en-US" i="1" baseline="-25000" dirty="0"/>
              <a:t>i</a:t>
            </a:r>
            <a:r>
              <a:rPr lang="en-US" i="1" dirty="0"/>
              <a:t> </a:t>
            </a:r>
            <a:r>
              <a:rPr lang="en-US" dirty="0"/>
              <a:t>be the number of subjects in the sample within the</a:t>
            </a:r>
            <a:r>
              <a:rPr lang="en-US" i="1" dirty="0"/>
              <a:t> </a:t>
            </a:r>
            <a:r>
              <a:rPr lang="en-US" i="1" dirty="0" err="1"/>
              <a:t>i</a:t>
            </a:r>
            <a:r>
              <a:rPr lang="en-US" dirty="0" err="1"/>
              <a:t>th</a:t>
            </a:r>
            <a:r>
              <a:rPr lang="en-US" dirty="0"/>
              <a:t> stratum to reach a target weight.</a:t>
            </a:r>
          </a:p>
          <a:p>
            <a:r>
              <a:rPr lang="en-US" dirty="0"/>
              <a:t>Suppose</a:t>
            </a:r>
            <a:r>
              <a:rPr lang="en-US" i="1" dirty="0"/>
              <a:t> m</a:t>
            </a:r>
            <a:r>
              <a:rPr lang="en-US" baseline="-25000" dirty="0"/>
              <a:t>1</a:t>
            </a:r>
            <a:r>
              <a:rPr lang="en-US" dirty="0"/>
              <a:t>=10 diabetics out of 35 reach target weight and </a:t>
            </a:r>
            <a:r>
              <a:rPr lang="en-US" i="1" dirty="0"/>
              <a:t>m</a:t>
            </a:r>
            <a:r>
              <a:rPr lang="en-US" i="1" baseline="-25000" dirty="0"/>
              <a:t>2</a:t>
            </a:r>
            <a:r>
              <a:rPr lang="en-US" dirty="0"/>
              <a:t>=30 out of 65 non-diabetics reach target weight.</a:t>
            </a:r>
          </a:p>
          <a:p>
            <a:endParaRPr lang="en-US" b="1" u="sng" dirty="0"/>
          </a:p>
          <a:p>
            <a:r>
              <a:rPr lang="en-US" b="1" u="sng" dirty="0"/>
              <a:t>BIASED </a:t>
            </a:r>
            <a:r>
              <a:rPr lang="en-US" u="sng" dirty="0"/>
              <a:t>ESTIMATE OF TARGET WEIGHT FOR POPULATION:</a:t>
            </a:r>
            <a:r>
              <a:rPr lang="en-US" dirty="0"/>
              <a:t> Some might </a:t>
            </a:r>
            <a:r>
              <a:rPr lang="en-US" dirty="0" smtClean="0"/>
              <a:t>say (incorrectly) </a:t>
            </a:r>
            <a:r>
              <a:rPr lang="en-US" dirty="0"/>
              <a:t>that therefore we’d expect in general that 40% of people in the population to reach their target weight.  This is because 40 out of 100 reached target weight in the study- in the sample.   But the diabetics made up a larger proportion in the sample than in the population.  So in this </a:t>
            </a:r>
            <a:r>
              <a:rPr lang="en-US" u="sng" dirty="0"/>
              <a:t>biased</a:t>
            </a:r>
            <a:r>
              <a:rPr lang="en-US" dirty="0"/>
              <a:t> estimate the diabetics contribute too much to the estimate.  </a:t>
            </a:r>
            <a:r>
              <a:rPr lang="en-US" dirty="0" smtClean="0"/>
              <a:t>So you need to take into consideration</a:t>
            </a:r>
            <a:r>
              <a:rPr lang="en-US" baseline="0" dirty="0" smtClean="0"/>
              <a:t> the stratified sampling design. </a:t>
            </a:r>
            <a:endParaRPr lang="en-US" dirty="0"/>
          </a:p>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70F3AD6-14C8-46CD-87A0-3BA800E078D4}" type="slidenum">
              <a:rPr lang="en-US"/>
              <a:pPr/>
              <a:t>18</a:t>
            </a:fld>
            <a:endParaRPr lang="en-US"/>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p:txBody>
          <a:bodyPr/>
          <a:lstStyle/>
          <a:p>
            <a:r>
              <a:rPr lang="en-US" dirty="0" smtClean="0"/>
              <a:t>We can compute the unbiased estimate of proportion  in population</a:t>
            </a:r>
            <a:r>
              <a:rPr lang="en-US" baseline="0" dirty="0" smtClean="0"/>
              <a:t> reaching target weight. </a:t>
            </a:r>
          </a:p>
          <a:p>
            <a:r>
              <a:rPr lang="en-US" baseline="0" dirty="0" smtClean="0"/>
              <a:t> F</a:t>
            </a:r>
            <a:r>
              <a:rPr lang="en-US" dirty="0" smtClean="0"/>
              <a:t>irst </a:t>
            </a:r>
            <a:r>
              <a:rPr lang="en-US" dirty="0"/>
              <a:t>compute proportion of diabetics </a:t>
            </a:r>
            <a:r>
              <a:rPr lang="en-US" dirty="0" smtClean="0"/>
              <a:t>reaching </a:t>
            </a:r>
            <a:r>
              <a:rPr lang="en-US" dirty="0"/>
              <a:t>target weight in the sample, 10/35 = 0.286  or we could say that 29% of diabetics achieved the target </a:t>
            </a:r>
            <a:r>
              <a:rPr lang="en-US" dirty="0" smtClean="0"/>
              <a:t>weight in the sample.</a:t>
            </a:r>
            <a:endParaRPr lang="en-US" dirty="0"/>
          </a:p>
          <a:p>
            <a:pPr>
              <a:spcBef>
                <a:spcPct val="50000"/>
              </a:spcBef>
            </a:pPr>
            <a:r>
              <a:rPr lang="en-US" dirty="0"/>
              <a:t>Proportion of </a:t>
            </a:r>
            <a:r>
              <a:rPr lang="en-US" dirty="0" err="1"/>
              <a:t>nondiabetics</a:t>
            </a:r>
            <a:r>
              <a:rPr lang="en-US" dirty="0"/>
              <a:t> reaching target weight in the sample, 30/65 = 0.462 (or 46%).</a:t>
            </a:r>
          </a:p>
          <a:p>
            <a:pPr>
              <a:spcBef>
                <a:spcPct val="50000"/>
              </a:spcBef>
            </a:pPr>
            <a:r>
              <a:rPr lang="en-US" dirty="0"/>
              <a:t>Now we want to weight these numbers above by proportion of diabetics (200/1000) and proportion of </a:t>
            </a:r>
            <a:r>
              <a:rPr lang="en-US" dirty="0" err="1"/>
              <a:t>nondiabetics</a:t>
            </a:r>
            <a:r>
              <a:rPr lang="en-US" dirty="0"/>
              <a:t> (800/1000) in the population.</a:t>
            </a:r>
          </a:p>
          <a:p>
            <a:pPr>
              <a:spcBef>
                <a:spcPct val="0"/>
              </a:spcBef>
            </a:pPr>
            <a:r>
              <a:rPr lang="en-US" dirty="0"/>
              <a:t>Unbiased estimate = 0.286(0.2) + 0.462(0.8) = 0.0572 + 0.3696 = 0.4268 </a:t>
            </a:r>
          </a:p>
          <a:p>
            <a:pPr>
              <a:spcBef>
                <a:spcPct val="0"/>
              </a:spcBef>
            </a:pPr>
            <a:r>
              <a:rPr lang="en-US" dirty="0"/>
              <a:t>In other words, in the population of 1000 we would expect that about 43% would achieve their target weight if placed in the same program. If we conducted the study on all 1000 people, we’d expect about 427 of them to achieve their target weight.</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Makes analysis more difficult (costly)</a:t>
            </a:r>
          </a:p>
          <a:p>
            <a:r>
              <a:rPr lang="en-US" dirty="0" smtClean="0"/>
              <a:t>Stratification</a:t>
            </a:r>
            <a:r>
              <a:rPr lang="en-US" baseline="0" dirty="0" smtClean="0"/>
              <a:t> may </a:t>
            </a:r>
            <a:r>
              <a:rPr lang="en-US" dirty="0" smtClean="0"/>
              <a:t>offer no advantages – there may be no variable on which is makes sense</a:t>
            </a:r>
            <a:r>
              <a:rPr lang="en-US" baseline="0" dirty="0" smtClean="0"/>
              <a:t> to stratify – no variable where the observations are “homogeneous”– or may be expensive measure the stratification variable. </a:t>
            </a:r>
            <a:endParaRPr lang="en-US" dirty="0" smtClean="0"/>
          </a:p>
          <a:p>
            <a:endParaRPr lang="en-US" dirty="0"/>
          </a:p>
        </p:txBody>
      </p:sp>
      <p:sp>
        <p:nvSpPr>
          <p:cNvPr id="4" name="Slide Number Placeholder 3"/>
          <p:cNvSpPr>
            <a:spLocks noGrp="1"/>
          </p:cNvSpPr>
          <p:nvPr>
            <p:ph type="sldNum" sz="quarter" idx="10"/>
          </p:nvPr>
        </p:nvSpPr>
        <p:spPr/>
        <p:txBody>
          <a:bodyPr/>
          <a:lstStyle/>
          <a:p>
            <a:fld id="{39CAE3F3-8509-404B-A96D-9AC3D7C34790}" type="slidenum">
              <a:rPr lang="en-US" smtClean="0"/>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2001CD-5C7A-4214-8023-9442789B6CBA}" type="slidenum">
              <a:rPr lang="en-US"/>
              <a:pPr/>
              <a:t>20</a:t>
            </a:fld>
            <a:endParaRPr lang="en-US"/>
          </a:p>
        </p:txBody>
      </p:sp>
      <p:sp>
        <p:nvSpPr>
          <p:cNvPr id="95234" name="Rectangle 2"/>
          <p:cNvSpPr>
            <a:spLocks noGrp="1" noRot="1" noChangeAspect="1" noChangeArrowheads="1" noTextEdit="1"/>
          </p:cNvSpPr>
          <p:nvPr>
            <p:ph type="sldImg"/>
          </p:nvPr>
        </p:nvSpPr>
        <p:spPr>
          <a:ln/>
        </p:spPr>
      </p:sp>
      <p:sp>
        <p:nvSpPr>
          <p:cNvPr id="95235" name="Rectangle 3"/>
          <p:cNvSpPr>
            <a:spLocks noGrp="1" noChangeArrowheads="1"/>
          </p:cNvSpPr>
          <p:nvPr>
            <p:ph type="body" idx="1"/>
          </p:nvPr>
        </p:nvSpPr>
        <p:spPr/>
        <p:txBody>
          <a:bodyPr/>
          <a:lstStyle/>
          <a:p>
            <a:r>
              <a:rPr lang="en-US" dirty="0" smtClean="0"/>
              <a:t>Another</a:t>
            </a:r>
            <a:r>
              <a:rPr lang="en-US" baseline="0" dirty="0" smtClean="0"/>
              <a:t> method of sampling that is often used is m</a:t>
            </a:r>
            <a:r>
              <a:rPr lang="en-US" dirty="0" smtClean="0"/>
              <a:t>ultistage </a:t>
            </a:r>
            <a:r>
              <a:rPr lang="en-US" dirty="0"/>
              <a:t>sampling.  Another term for this sampling design is </a:t>
            </a:r>
            <a:r>
              <a:rPr lang="en-US" b="1" u="sng" dirty="0"/>
              <a:t>cluster sampling.</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B5A0B1-A2F5-4C5E-AECC-B0EE8E1720F2}" type="slidenum">
              <a:rPr lang="en-US"/>
              <a:pPr/>
              <a:t>3</a:t>
            </a:fld>
            <a:endParaRPr lang="en-US"/>
          </a:p>
        </p:txBody>
      </p:sp>
      <p:sp>
        <p:nvSpPr>
          <p:cNvPr id="37890" name="Rectangle 2"/>
          <p:cNvSpPr>
            <a:spLocks noGrp="1" noRot="1" noChangeAspect="1" noChangeArrowheads="1" noTextEdit="1"/>
          </p:cNvSpPr>
          <p:nvPr>
            <p:ph type="sldImg"/>
          </p:nvPr>
        </p:nvSpPr>
        <p:spPr>
          <a:xfrm>
            <a:off x="990600" y="533400"/>
            <a:ext cx="4570413" cy="3429000"/>
          </a:xfrm>
          <a:ln/>
        </p:spPr>
      </p:sp>
      <p:sp>
        <p:nvSpPr>
          <p:cNvPr id="37891" name="Rectangle 3"/>
          <p:cNvSpPr>
            <a:spLocks noGrp="1" noChangeArrowheads="1"/>
          </p:cNvSpPr>
          <p:nvPr>
            <p:ph type="body" idx="1"/>
          </p:nvPr>
        </p:nvSpPr>
        <p:spPr>
          <a:xfrm>
            <a:off x="914093" y="4344170"/>
            <a:ext cx="5029815" cy="4114800"/>
          </a:xfrm>
        </p:spPr>
        <p:txBody>
          <a:bodyPr/>
          <a:lstStyle/>
          <a:p>
            <a:pPr marL="221468" indent="-221468"/>
            <a:r>
              <a:rPr lang="en-US" dirty="0" smtClean="0"/>
              <a:t>Recall that a probability sample is one</a:t>
            </a:r>
            <a:r>
              <a:rPr lang="en-US" baseline="0" dirty="0" smtClean="0"/>
              <a:t> in which every element has a known non-zero probability of selection and that probability is determined by chance.  </a:t>
            </a:r>
            <a:r>
              <a:rPr lang="en-US" dirty="0" smtClean="0"/>
              <a:t>Most </a:t>
            </a:r>
            <a:r>
              <a:rPr lang="en-US" dirty="0"/>
              <a:t>important example of a probability sample is a </a:t>
            </a:r>
            <a:r>
              <a:rPr lang="en-US" u="sng" dirty="0"/>
              <a:t>simple random sample or SRS</a:t>
            </a:r>
            <a:r>
              <a:rPr lang="en-US" dirty="0"/>
              <a:t>.  Many other </a:t>
            </a:r>
            <a:r>
              <a:rPr lang="en-US" dirty="0" smtClean="0"/>
              <a:t>methods </a:t>
            </a:r>
            <a:r>
              <a:rPr lang="en-US" dirty="0"/>
              <a:t>use a SRS as a starting point.</a:t>
            </a:r>
          </a:p>
          <a:p>
            <a:pPr marL="221468" indent="-221468"/>
            <a:endParaRPr lang="en-US" dirty="0"/>
          </a:p>
          <a:p>
            <a:pPr marL="221468" indent="-221468"/>
            <a:r>
              <a:rPr lang="en-US" dirty="0"/>
              <a:t>An SRS is a probability sample of size </a:t>
            </a:r>
            <a:r>
              <a:rPr lang="en-US" i="1" dirty="0"/>
              <a:t>n</a:t>
            </a:r>
            <a:r>
              <a:rPr lang="en-US" dirty="0"/>
              <a:t> in which every set of </a:t>
            </a:r>
            <a:r>
              <a:rPr lang="en-US" i="1" dirty="0"/>
              <a:t>n</a:t>
            </a:r>
            <a:r>
              <a:rPr lang="en-US" dirty="0"/>
              <a:t> units has exactly the same chance of being selected.  [This is an important definition to know and understand.] </a:t>
            </a:r>
          </a:p>
          <a:p>
            <a:pPr marL="221468" indent="-221468"/>
            <a:r>
              <a:rPr lang="en-US" dirty="0" smtClean="0"/>
              <a:t>An </a:t>
            </a:r>
            <a:r>
              <a:rPr lang="en-US" dirty="0"/>
              <a:t>SRS is the simplest and most important method of </a:t>
            </a:r>
            <a:r>
              <a:rPr lang="en-US" dirty="0" smtClean="0"/>
              <a:t>sampling,</a:t>
            </a:r>
            <a:r>
              <a:rPr lang="en-US" baseline="0" dirty="0" smtClean="0"/>
              <a:t> because it is a building block we need other methods and when we talk about randomization.</a:t>
            </a:r>
            <a:endParaRPr lang="en-US" dirty="0"/>
          </a:p>
          <a:p>
            <a:pPr marL="221468" marR="0" indent="-221468" algn="l" defTabSz="914400" rtl="0" eaLnBrk="1" fontAlgn="auto" latinLnBrk="0" hangingPunct="1">
              <a:lnSpc>
                <a:spcPct val="100000"/>
              </a:lnSpc>
              <a:spcBef>
                <a:spcPts val="0"/>
              </a:spcBef>
              <a:spcAft>
                <a:spcPts val="0"/>
              </a:spcAft>
              <a:buClrTx/>
              <a:buSzTx/>
              <a:buFontTx/>
              <a:buNone/>
              <a:tabLst/>
              <a:defRPr/>
            </a:pPr>
            <a:r>
              <a:rPr lang="en-US" sz="1200" dirty="0" smtClean="0"/>
              <a:t>An SRS is a probability sample, but not the only kind of probability sample.</a:t>
            </a:r>
          </a:p>
          <a:p>
            <a:pPr marL="221468" indent="-221468"/>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EF28678-5B9B-464C-860B-62683FE5CD46}" type="slidenum">
              <a:rPr lang="en-US"/>
              <a:pPr/>
              <a:t>21</a:t>
            </a:fld>
            <a:endParaRPr lang="en-US"/>
          </a:p>
        </p:txBody>
      </p:sp>
      <p:sp>
        <p:nvSpPr>
          <p:cNvPr id="81922" name="Rectangle 2"/>
          <p:cNvSpPr>
            <a:spLocks noGrp="1" noRot="1" noChangeAspect="1" noChangeArrowheads="1" noTextEdit="1"/>
          </p:cNvSpPr>
          <p:nvPr>
            <p:ph type="sldImg"/>
          </p:nvPr>
        </p:nvSpPr>
        <p:spPr>
          <a:ln/>
        </p:spPr>
      </p:sp>
      <p:sp>
        <p:nvSpPr>
          <p:cNvPr id="81923" name="Rectangle 3"/>
          <p:cNvSpPr>
            <a:spLocks noGrp="1" noChangeArrowheads="1"/>
          </p:cNvSpPr>
          <p:nvPr>
            <p:ph type="body" idx="1"/>
          </p:nvPr>
        </p:nvSpPr>
        <p:spPr/>
        <p:txBody>
          <a:bodyPr/>
          <a:lstStyle/>
          <a:p>
            <a:r>
              <a:rPr lang="en-US" dirty="0"/>
              <a:t>Moving to a different sampling strategy,  we will investigate multistage sampling.</a:t>
            </a:r>
          </a:p>
          <a:p>
            <a:r>
              <a:rPr lang="en-US" dirty="0"/>
              <a:t>In multistage sampling, the target population is separated into groups, often called</a:t>
            </a:r>
            <a:r>
              <a:rPr lang="en-US" u="sng" dirty="0"/>
              <a:t> cluster</a:t>
            </a:r>
            <a:r>
              <a:rPr lang="en-US" dirty="0"/>
              <a:t>s.</a:t>
            </a:r>
          </a:p>
          <a:p>
            <a:r>
              <a:rPr lang="en-US" dirty="0"/>
              <a:t>In the first stage, we randomly select a sample of the </a:t>
            </a:r>
            <a:r>
              <a:rPr lang="en-US" dirty="0" smtClean="0"/>
              <a:t>clusters</a:t>
            </a:r>
            <a:r>
              <a:rPr lang="en-US" baseline="0" dirty="0" smtClean="0"/>
              <a:t> (</a:t>
            </a:r>
            <a:r>
              <a:rPr lang="en-US" dirty="0" smtClean="0"/>
              <a:t>primary </a:t>
            </a:r>
            <a:r>
              <a:rPr lang="en-US" dirty="0"/>
              <a:t>sampling units, or </a:t>
            </a:r>
            <a:r>
              <a:rPr lang="en-US" dirty="0" smtClean="0"/>
              <a:t>PSUs)</a:t>
            </a:r>
            <a:endParaRPr lang="en-US" dirty="0"/>
          </a:p>
          <a:p>
            <a:r>
              <a:rPr lang="en-US" dirty="0"/>
              <a:t>In the second stage, either we select ALL the units within the clusters which have already been selected  OR you may select </a:t>
            </a:r>
            <a:r>
              <a:rPr lang="en-US" dirty="0" smtClean="0"/>
              <a:t>a</a:t>
            </a:r>
            <a:r>
              <a:rPr lang="en-US" baseline="0" dirty="0" smtClean="0"/>
              <a:t> </a:t>
            </a:r>
            <a:r>
              <a:rPr lang="en-US" baseline="0" smtClean="0"/>
              <a:t>subset of </a:t>
            </a:r>
            <a:r>
              <a:rPr lang="en-US" smtClean="0"/>
              <a:t>units </a:t>
            </a:r>
            <a:r>
              <a:rPr lang="en-US" dirty="0"/>
              <a:t>within the clusters.  These selections are called secondary sampling units or SSUs.</a:t>
            </a:r>
          </a:p>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902A3F0-7C84-4336-87AB-0D4163657A7C}" type="slidenum">
              <a:rPr lang="en-US"/>
              <a:pPr/>
              <a:t>22</a:t>
            </a:fld>
            <a:endParaRPr lang="en-US"/>
          </a:p>
        </p:txBody>
      </p:sp>
      <p:sp>
        <p:nvSpPr>
          <p:cNvPr id="96258" name="Rectangle 2"/>
          <p:cNvSpPr>
            <a:spLocks noGrp="1" noRot="1" noChangeAspect="1" noChangeArrowheads="1" noTextEdit="1"/>
          </p:cNvSpPr>
          <p:nvPr>
            <p:ph type="sldImg"/>
          </p:nvPr>
        </p:nvSpPr>
        <p:spPr>
          <a:ln/>
        </p:spPr>
      </p:sp>
      <p:sp>
        <p:nvSpPr>
          <p:cNvPr id="96259" name="Rectangle 3"/>
          <p:cNvSpPr>
            <a:spLocks noGrp="1" noChangeArrowheads="1"/>
          </p:cNvSpPr>
          <p:nvPr>
            <p:ph type="body" idx="1"/>
          </p:nvPr>
        </p:nvSpPr>
        <p:spPr/>
        <p:txBody>
          <a:bodyPr/>
          <a:lstStyle/>
          <a:p>
            <a:pPr lvl="1"/>
            <a:r>
              <a:rPr lang="en-US" dirty="0" smtClean="0"/>
              <a:t>On the positive side, with </a:t>
            </a:r>
            <a:r>
              <a:rPr lang="en-US" dirty="0"/>
              <a:t>multistage sampling, no frame (list) required of </a:t>
            </a:r>
            <a:r>
              <a:rPr lang="en-US" u="sng" dirty="0"/>
              <a:t>individual</a:t>
            </a:r>
            <a:r>
              <a:rPr lang="en-US" dirty="0"/>
              <a:t> sampling units</a:t>
            </a:r>
          </a:p>
          <a:p>
            <a:pPr lvl="1"/>
            <a:r>
              <a:rPr lang="en-US" dirty="0"/>
              <a:t>Also, multistage sampling is often cost effective in selecting and </a:t>
            </a:r>
            <a:r>
              <a:rPr lang="en-US" dirty="0" smtClean="0"/>
              <a:t>implementing.</a:t>
            </a:r>
          </a:p>
          <a:p>
            <a:pPr lvl="1"/>
            <a:endParaRPr lang="en-US" dirty="0"/>
          </a:p>
          <a:p>
            <a:r>
              <a:rPr lang="en-US" dirty="0"/>
              <a:t>However, multistage design are harder to analyze and just more complicated </a:t>
            </a:r>
            <a:r>
              <a:rPr lang="en-US" dirty="0" smtClean="0"/>
              <a:t>(expensive). </a:t>
            </a:r>
          </a:p>
          <a:p>
            <a:r>
              <a:rPr lang="en-US" dirty="0" smtClean="0"/>
              <a:t>Of course, this method is dependent</a:t>
            </a:r>
            <a:r>
              <a:rPr lang="en-US" baseline="0" dirty="0" smtClean="0"/>
              <a:t> on which clusters are chosen – so you choose your clustered carefully and in an unbiased way (you do this always, anyway!), but special care needs to be taken in cluster sampling.</a:t>
            </a:r>
            <a:endParaRPr lang="en-US" dirty="0"/>
          </a:p>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44D03AF-C9B0-4D3F-A09E-9E550D5B24DB}" type="slidenum">
              <a:rPr lang="en-US"/>
              <a:pPr/>
              <a:t>23</a:t>
            </a:fld>
            <a:endParaRPr lang="en-US"/>
          </a:p>
        </p:txBody>
      </p:sp>
      <p:sp>
        <p:nvSpPr>
          <p:cNvPr id="82946" name="Rectangle 2"/>
          <p:cNvSpPr>
            <a:spLocks noGrp="1" noRot="1" noChangeAspect="1" noChangeArrowheads="1" noTextEdit="1"/>
          </p:cNvSpPr>
          <p:nvPr>
            <p:ph type="sldImg"/>
          </p:nvPr>
        </p:nvSpPr>
        <p:spPr>
          <a:ln/>
        </p:spPr>
      </p:sp>
      <p:sp>
        <p:nvSpPr>
          <p:cNvPr id="82947" name="Rectangle 3"/>
          <p:cNvSpPr>
            <a:spLocks noGrp="1" noChangeArrowheads="1"/>
          </p:cNvSpPr>
          <p:nvPr>
            <p:ph type="body" idx="1"/>
          </p:nvPr>
        </p:nvSpPr>
        <p:spPr/>
        <p:txBody>
          <a:bodyPr/>
          <a:lstStyle/>
          <a:p>
            <a:r>
              <a:rPr lang="en-US" dirty="0" smtClean="0"/>
              <a:t>Estimate Proportion of Homeless People who are HIV positive in California</a:t>
            </a:r>
          </a:p>
          <a:p>
            <a:pPr lvl="1"/>
            <a:r>
              <a:rPr lang="en-US" dirty="0" smtClean="0"/>
              <a:t>Select SRS of Counties</a:t>
            </a:r>
          </a:p>
          <a:p>
            <a:pPr lvl="1"/>
            <a:r>
              <a:rPr lang="en-US" dirty="0" smtClean="0"/>
              <a:t>Within each selected County select a homeless shelter</a:t>
            </a:r>
          </a:p>
          <a:p>
            <a:pPr lvl="1"/>
            <a:r>
              <a:rPr lang="en-US" dirty="0" smtClean="0"/>
              <a:t>Within each selected shelter select 5 people to be tested</a:t>
            </a:r>
          </a:p>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E7759BC-6E64-4DC2-BBCC-0DAE26E9051C}" type="slidenum">
              <a:rPr lang="en-US"/>
              <a:pPr/>
              <a:t>24</a:t>
            </a:fld>
            <a:endParaRPr lang="en-US"/>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p:txBody>
          <a:bodyPr/>
          <a:lstStyle/>
          <a:p>
            <a:r>
              <a:rPr lang="en-US" dirty="0"/>
              <a:t>	</a:t>
            </a:r>
          </a:p>
          <a:p>
            <a:r>
              <a:rPr lang="en-US" dirty="0" smtClean="0"/>
              <a:t>We’ve</a:t>
            </a:r>
            <a:r>
              <a:rPr lang="en-US" baseline="0" dirty="0" smtClean="0"/>
              <a:t> reviewed </a:t>
            </a:r>
            <a:r>
              <a:rPr lang="en-US" dirty="0" smtClean="0"/>
              <a:t>several </a:t>
            </a:r>
            <a:r>
              <a:rPr lang="en-US" dirty="0"/>
              <a:t>types of sampling… let’s compare three of the types that we’ve discussed.</a:t>
            </a:r>
          </a:p>
          <a:p>
            <a:r>
              <a:rPr lang="en-US" dirty="0"/>
              <a:t>Suppose each of these </a:t>
            </a:r>
            <a:r>
              <a:rPr lang="en-US" dirty="0" smtClean="0"/>
              <a:t>ovals </a:t>
            </a:r>
            <a:r>
              <a:rPr lang="en-US" dirty="0"/>
              <a:t>represents the population– copies of the SAME population…the </a:t>
            </a:r>
            <a:r>
              <a:rPr lang="en-US" dirty="0" smtClean="0"/>
              <a:t>dark</a:t>
            </a:r>
            <a:r>
              <a:rPr lang="en-US" baseline="0" dirty="0" smtClean="0"/>
              <a:t> blue</a:t>
            </a:r>
            <a:r>
              <a:rPr lang="en-US" dirty="0" smtClean="0"/>
              <a:t> </a:t>
            </a:r>
            <a:r>
              <a:rPr lang="en-US" dirty="0"/>
              <a:t>dots are units within the population that are sampled and </a:t>
            </a:r>
            <a:r>
              <a:rPr lang="en-US" dirty="0" smtClean="0"/>
              <a:t>the white dots </a:t>
            </a:r>
            <a:r>
              <a:rPr lang="en-US" dirty="0"/>
              <a:t>are the units in the population which are not sampled.</a:t>
            </a:r>
          </a:p>
          <a:p>
            <a:r>
              <a:rPr lang="en-US" dirty="0"/>
              <a:t>Each oval represents the </a:t>
            </a:r>
            <a:r>
              <a:rPr lang="en-US" b="1" dirty="0"/>
              <a:t>same</a:t>
            </a:r>
            <a:r>
              <a:rPr lang="en-US" dirty="0"/>
              <a:t> population – under the three different sampling strategies, different units are selected</a:t>
            </a:r>
            <a:r>
              <a:rPr lang="en-US" dirty="0" smtClean="0"/>
              <a:t>.</a:t>
            </a:r>
          </a:p>
          <a:p>
            <a:r>
              <a:rPr lang="en-US" dirty="0" smtClean="0"/>
              <a:t>We</a:t>
            </a:r>
            <a:r>
              <a:rPr lang="en-US" baseline="0" dirty="0" smtClean="0"/>
              <a:t> can think of each dot as a person… and each person is part of a geographic region and a family which may play a part in the sampling scheme.</a:t>
            </a:r>
            <a:endParaRPr lang="en-US" dirty="0"/>
          </a:p>
          <a:p>
            <a:r>
              <a:rPr lang="en-US" dirty="0"/>
              <a:t>We’ll start with SRS.  In a SRS, over to left, we can see our dots which are sampling units.  We just randomly select several sampling units to be our sample-  these are the </a:t>
            </a:r>
            <a:r>
              <a:rPr lang="en-US" dirty="0" smtClean="0"/>
              <a:t>dark</a:t>
            </a:r>
            <a:r>
              <a:rPr lang="en-US" baseline="0" dirty="0" smtClean="0"/>
              <a:t> blue </a:t>
            </a:r>
            <a:r>
              <a:rPr lang="en-US" dirty="0" smtClean="0"/>
              <a:t>dots</a:t>
            </a:r>
            <a:r>
              <a:rPr lang="en-US" dirty="0"/>
              <a:t>.</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E7759BC-6E64-4DC2-BBCC-0DAE26E9051C}" type="slidenum">
              <a:rPr lang="en-US"/>
              <a:pPr/>
              <a:t>25</a:t>
            </a:fld>
            <a:endParaRPr lang="en-US"/>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p:txBody>
          <a:bodyPr/>
          <a:lstStyle/>
          <a:p>
            <a:r>
              <a:rPr lang="en-US" dirty="0"/>
              <a: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In a stratified sample, we think of the population as divided into groups called strata.  Here let’s say that the data are stratified by geographical location.  There are three strata (say, geographical region 1, 2, and 3).  Then within each strata we select using some method (SRS? Systematic?) individuals within each region.  How many we select within each region  will be determined by the goals of the study.  The strata may be over sampled, under sampled or proportionately sampled.</a:t>
            </a:r>
          </a:p>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E7759BC-6E64-4DC2-BBCC-0DAE26E9051C}" type="slidenum">
              <a:rPr lang="en-US"/>
              <a:pPr/>
              <a:t>26</a:t>
            </a:fld>
            <a:endParaRPr lang="en-US"/>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p:txBody>
          <a:bodyPr/>
          <a:lstStyle/>
          <a:p>
            <a:r>
              <a:rPr lang="en-US" dirty="0"/>
              <a:t>	</a:t>
            </a:r>
            <a:r>
              <a:rPr lang="en-US" dirty="0" smtClean="0"/>
              <a:t>We could also use multistage sampling.</a:t>
            </a:r>
          </a:p>
          <a:p>
            <a:r>
              <a:rPr lang="en-US" dirty="0" smtClean="0"/>
              <a:t>Here we view the population as having clusters… say family units are clusters in this example.  Each family is represented here by dots which are circled.</a:t>
            </a:r>
          </a:p>
          <a:p>
            <a:r>
              <a:rPr lang="en-US" dirty="0" smtClean="0"/>
              <a:t>We select two family units from all family units.   The family units we select are marked in red.  Then within these family units (PSUs or clusters) we select all family members.  [ You could, alternatively, add another stage and select individuals within each family.]</a:t>
            </a:r>
          </a:p>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6A670E5-6655-441E-BD81-7D37966AC09D}" type="slidenum">
              <a:rPr lang="en-US"/>
              <a:pPr/>
              <a:t>27</a:t>
            </a:fld>
            <a:endParaRPr lang="en-US"/>
          </a:p>
        </p:txBody>
      </p:sp>
      <p:sp>
        <p:nvSpPr>
          <p:cNvPr id="86018" name="Rectangle 2"/>
          <p:cNvSpPr>
            <a:spLocks noGrp="1" noRot="1" noChangeAspect="1" noChangeArrowheads="1" noTextEdit="1"/>
          </p:cNvSpPr>
          <p:nvPr>
            <p:ph type="sldImg"/>
          </p:nvPr>
        </p:nvSpPr>
        <p:spPr>
          <a:ln/>
        </p:spPr>
      </p:sp>
      <p:sp>
        <p:nvSpPr>
          <p:cNvPr id="86019" name="Rectangle 3"/>
          <p:cNvSpPr>
            <a:spLocks noGrp="1" noChangeArrowheads="1"/>
          </p:cNvSpPr>
          <p:nvPr>
            <p:ph type="body" idx="1"/>
          </p:nvPr>
        </p:nvSpPr>
        <p:spPr/>
        <p:txBody>
          <a:bodyPr/>
          <a:lstStyle/>
          <a:p>
            <a:r>
              <a:rPr lang="en-US" dirty="0"/>
              <a:t>As we have said a few times,  different sampling designs are often combined.  </a:t>
            </a:r>
          </a:p>
          <a:p>
            <a:r>
              <a:rPr lang="en-US" dirty="0"/>
              <a:t>Sampling designs can be quite complicated, so often it is helpful to diagram a study design.  </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63A719E-CF67-41A6-B790-AE3CCCFF12E2}" type="slidenum">
              <a:rPr lang="en-US"/>
              <a:pPr/>
              <a:t>28</a:t>
            </a:fld>
            <a:endParaRPr lang="en-US"/>
          </a:p>
        </p:txBody>
      </p:sp>
      <p:sp>
        <p:nvSpPr>
          <p:cNvPr id="90114" name="Rectangle 2"/>
          <p:cNvSpPr>
            <a:spLocks noGrp="1" noRot="1" noChangeAspect="1" noChangeArrowheads="1" noTextEdit="1"/>
          </p:cNvSpPr>
          <p:nvPr>
            <p:ph type="sldImg"/>
          </p:nvPr>
        </p:nvSpPr>
        <p:spPr>
          <a:ln/>
        </p:spPr>
      </p:sp>
      <p:sp>
        <p:nvSpPr>
          <p:cNvPr id="90115" name="Rectangle 3"/>
          <p:cNvSpPr>
            <a:spLocks noGrp="1" noChangeArrowheads="1"/>
          </p:cNvSpPr>
          <p:nvPr>
            <p:ph type="body" idx="1"/>
          </p:nvPr>
        </p:nvSpPr>
        <p:spPr/>
        <p:txBody>
          <a:bodyPr/>
          <a:lstStyle/>
          <a:p>
            <a:r>
              <a:rPr lang="en-US" dirty="0" smtClean="0"/>
              <a:t>Let’s turn</a:t>
            </a:r>
            <a:r>
              <a:rPr lang="en-US" baseline="0" dirty="0" smtClean="0"/>
              <a:t> to a global health example regarding the Quality of Life of Overweight Children in Australia which used many of the sampling topics we’ve discussed.  </a:t>
            </a:r>
          </a:p>
          <a:p>
            <a:r>
              <a:rPr lang="en-US" dirty="0" smtClean="0"/>
              <a:t>For </a:t>
            </a:r>
            <a:r>
              <a:rPr lang="en-US" dirty="0"/>
              <a:t>the best understanding,  please read articles referenced at the end of the slide presentation if possible.  This is the same example that we’ve referred to in several of the lessons. </a:t>
            </a:r>
            <a:r>
              <a:rPr lang="en-US" dirty="0" smtClean="0"/>
              <a:t>The </a:t>
            </a:r>
            <a:r>
              <a:rPr lang="en-US" dirty="0"/>
              <a:t>relevant portions </a:t>
            </a:r>
            <a:r>
              <a:rPr lang="en-US" dirty="0" smtClean="0"/>
              <a:t>are summarized </a:t>
            </a:r>
            <a:r>
              <a:rPr lang="en-US" dirty="0"/>
              <a:t>for you, but </a:t>
            </a:r>
            <a:r>
              <a:rPr lang="en-US" dirty="0" smtClean="0"/>
              <a:t>you can read </a:t>
            </a:r>
            <a:r>
              <a:rPr lang="en-US" dirty="0"/>
              <a:t>the </a:t>
            </a:r>
            <a:r>
              <a:rPr lang="en-US" dirty="0" smtClean="0"/>
              <a:t>articles listed in the reference</a:t>
            </a:r>
            <a:r>
              <a:rPr lang="en-US" baseline="0" dirty="0" smtClean="0"/>
              <a:t> for more information. </a:t>
            </a:r>
            <a:endParaRPr lang="en-US" dirty="0"/>
          </a:p>
          <a:p>
            <a:endParaRPr lang="en-US" dirty="0"/>
          </a:p>
          <a:p>
            <a:r>
              <a:rPr lang="en-US" dirty="0" smtClean="0"/>
              <a:t>Very briefly</a:t>
            </a:r>
            <a:r>
              <a:rPr lang="en-US" dirty="0"/>
              <a:t>, let’s start with the objectives of the study.</a:t>
            </a:r>
          </a:p>
          <a:p>
            <a:r>
              <a:rPr lang="en-US" dirty="0"/>
              <a:t>The primary objective was to determine relationship between weight and health related quality of life in a population sample of elementary school </a:t>
            </a:r>
            <a:r>
              <a:rPr lang="en-US" dirty="0" smtClean="0"/>
              <a:t>children</a:t>
            </a:r>
            <a:r>
              <a:rPr lang="en-US" baseline="0" dirty="0" smtClean="0"/>
              <a:t> in Australia.</a:t>
            </a:r>
            <a:endParaRPr lang="en-US" dirty="0"/>
          </a:p>
          <a:p>
            <a:r>
              <a:rPr lang="en-US" dirty="0"/>
              <a:t>The design was a random two-stage sampling design.  1569 children in Victoria Australia were weighed and measured in the year 2000.  The children and the parents completed questionnaires about physical, emotional, social and school functioning.</a:t>
            </a:r>
          </a:p>
          <a:p>
            <a:r>
              <a:rPr lang="en-US" dirty="0"/>
              <a:t>The questionnaire results showed that increasing child weight was associated with decreased quality of </a:t>
            </a:r>
            <a:r>
              <a:rPr lang="en-US" dirty="0" smtClean="0"/>
              <a:t>life</a:t>
            </a:r>
            <a:r>
              <a:rPr lang="en-US" baseline="0" dirty="0" smtClean="0"/>
              <a:t> in this population.  More results will be given near the end of this presentation.  </a:t>
            </a:r>
            <a:endParaRPr lang="en-US" dirty="0"/>
          </a:p>
          <a:p>
            <a:r>
              <a:rPr lang="en-US" dirty="0" smtClean="0"/>
              <a:t>Let’s look at the sampling design of</a:t>
            </a:r>
            <a:r>
              <a:rPr lang="en-US" baseline="0" dirty="0" smtClean="0"/>
              <a:t> this study and how it illustrates much of what we’ve learned (although I</a:t>
            </a:r>
            <a:r>
              <a:rPr lang="en-US" dirty="0" smtClean="0"/>
              <a:t> </a:t>
            </a:r>
            <a:r>
              <a:rPr lang="en-US" dirty="0"/>
              <a:t>may </a:t>
            </a:r>
            <a:r>
              <a:rPr lang="en-US" dirty="0" smtClean="0"/>
              <a:t>make/change some</a:t>
            </a:r>
            <a:r>
              <a:rPr lang="en-US" baseline="0" dirty="0" smtClean="0"/>
              <a:t> </a:t>
            </a:r>
            <a:r>
              <a:rPr lang="en-US" dirty="0" smtClean="0"/>
              <a:t>assumptions </a:t>
            </a:r>
            <a:r>
              <a:rPr lang="en-US" dirty="0"/>
              <a:t>about the original study or simplify the design to make a </a:t>
            </a:r>
            <a:r>
              <a:rPr lang="en-US" dirty="0" smtClean="0"/>
              <a:t>point</a:t>
            </a:r>
            <a:r>
              <a:rPr lang="en-US" baseline="0" dirty="0" smtClean="0"/>
              <a:t> about what we’ve talked about in sampling.)</a:t>
            </a:r>
            <a:endParaRPr lang="en-US" dirty="0"/>
          </a:p>
          <a:p>
            <a:endParaRPr lang="en-US" dirty="0"/>
          </a:p>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D22A20-3ACE-472E-BAE9-F59969AFFEB5}" type="slidenum">
              <a:rPr lang="en-US"/>
              <a:pPr/>
              <a:t>29</a:t>
            </a:fld>
            <a:endParaRPr lang="en-US"/>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p:txBody>
          <a:bodyPr/>
          <a:lstStyle/>
          <a:p>
            <a:r>
              <a:rPr lang="en-US" sz="1000" dirty="0"/>
              <a:t>A quote from the article…..</a:t>
            </a:r>
          </a:p>
          <a:p>
            <a:r>
              <a:rPr lang="en-US" sz="1000" dirty="0"/>
              <a:t>“A stratified two-stage design was employed to select 24 primary schools. First schools were selected within each educational sector (Government, Catholic or Independent) with a probability proportional to size. Second, an entire class at each year level was randomly sampled within each school.”</a:t>
            </a:r>
          </a:p>
          <a:p>
            <a:r>
              <a:rPr lang="en-US" sz="1000" dirty="0"/>
              <a:t>Let’s see if we can get a mental picture of this description.  Investigators obtained a sampling frame of all primary schools in Victoria.  The schools were categorized as either Government, Catholic or Independent.   These three categories were the strata.  Within each stratum, schools were selected for a total of 24 schools.  We cannot know from the information  that I’ve given so far how many schools were selected within each stratum – just that the total number of schools is 24. </a:t>
            </a:r>
            <a:r>
              <a:rPr lang="en-US" sz="1000" dirty="0" smtClean="0"/>
              <a:t>It </a:t>
            </a:r>
            <a:r>
              <a:rPr lang="en-US" sz="1000" dirty="0"/>
              <a:t>could be that eight schools were selected in each stratum, </a:t>
            </a:r>
            <a:r>
              <a:rPr lang="en-US" sz="1000" u="sng" dirty="0"/>
              <a:t>or not</a:t>
            </a:r>
            <a:r>
              <a:rPr lang="en-US" sz="1000" dirty="0"/>
              <a:t>.   In the diagram I show 8 school from each stratum, but we really don’t know this from the article….. </a:t>
            </a:r>
            <a:r>
              <a:rPr lang="en-US" sz="1000" dirty="0" smtClean="0"/>
              <a:t>We also don’t know how many schools were on the sampling frame.</a:t>
            </a:r>
            <a:r>
              <a:rPr lang="en-US" sz="1000" baseline="0" dirty="0" smtClean="0"/>
              <a:t> </a:t>
            </a:r>
            <a:r>
              <a:rPr lang="en-US" sz="1000" dirty="0" smtClean="0"/>
              <a:t>This is often the case in the real world – investigators</a:t>
            </a:r>
            <a:r>
              <a:rPr lang="en-US" sz="1000" baseline="0" dirty="0" smtClean="0"/>
              <a:t> are limited in the amount of information they can include in an article so the reader is left to wonder a bit. </a:t>
            </a:r>
            <a:endParaRPr lang="en-US" sz="1000" dirty="0"/>
          </a:p>
          <a:p>
            <a:r>
              <a:rPr lang="en-US" sz="1000" dirty="0"/>
              <a:t>So, we can </a:t>
            </a:r>
            <a:r>
              <a:rPr lang="en-US" sz="1000" dirty="0" smtClean="0"/>
              <a:t>see, so far, </a:t>
            </a:r>
            <a:r>
              <a:rPr lang="en-US" sz="1000" dirty="0"/>
              <a:t>this is a </a:t>
            </a:r>
            <a:r>
              <a:rPr lang="en-US" sz="1000" u="sng" dirty="0"/>
              <a:t>stratified</a:t>
            </a:r>
            <a:r>
              <a:rPr lang="en-US" sz="1000" dirty="0"/>
              <a:t> design.  </a:t>
            </a:r>
          </a:p>
          <a:p>
            <a:r>
              <a:rPr lang="en-US" sz="1000" dirty="0"/>
              <a:t>Also, we can see that the study is a multistage (2 stage) design.  First schools are selected (they are the PSU’s the primary sampling units).  The second stage is to select an entire class at each year level with in the  school.  So, classrooms are SSU (secondary sampling units).  </a:t>
            </a:r>
          </a:p>
          <a:p>
            <a:r>
              <a:rPr lang="en-US" sz="1000" dirty="0"/>
              <a:t>The description indicates schools were selected with a  “probability proportional to size”.    This means that clusters (schools) which are bigger have a greater probability of being selected and that probability is proportional to the size of the cluster (school).  </a:t>
            </a:r>
          </a:p>
          <a:p>
            <a:r>
              <a:rPr lang="en-US" sz="1000" dirty="0"/>
              <a:t>Some questions to think about so far….what are the sampling frames in this example?  Why did they use a multistage design?  Why did they use a stratified design?  What are the implications if a school did not participate?  Was that school replaced by another school in that stratum?  Did they use SRS to select classrooms within the schools? How many primary schools were in Victoria and is 24 a pretty good representation?  (We will of course talk about sample size more formally, but I also think it is helpful to just “ball park” it -  24 school were selected out of how many?)  How did they define ‘primary school’?  In reading an article, or designing a study yourself, careful consideration of questions like this can be helpful (instructive?).</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861BA12-4E4F-41E2-A8E6-BE3F8659DC52}" type="slidenum">
              <a:rPr lang="en-US"/>
              <a:pPr/>
              <a:t>30</a:t>
            </a:fld>
            <a:endParaRPr lang="en-US"/>
          </a:p>
        </p:txBody>
      </p:sp>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p:txBody>
          <a:bodyPr/>
          <a:lstStyle/>
          <a:p>
            <a:r>
              <a:rPr lang="en-US" dirty="0"/>
              <a:t>This is a review of how to select a SRS.</a:t>
            </a:r>
          </a:p>
          <a:p>
            <a:r>
              <a:rPr lang="en-US" dirty="0"/>
              <a:t>Let’s suppose investigators randomly selected </a:t>
            </a:r>
            <a:r>
              <a:rPr lang="en-US" dirty="0" smtClean="0"/>
              <a:t>a SRS of </a:t>
            </a:r>
            <a:r>
              <a:rPr lang="en-US" dirty="0"/>
              <a:t>independent schools from 72 independent schools. </a:t>
            </a:r>
          </a:p>
          <a:p>
            <a:r>
              <a:rPr lang="en-US" dirty="0"/>
              <a:t>[The actual study used probability proportional to size where bigger schools were more likely to be chosen-  but we’ll simplify that and use simple random sampling]</a:t>
            </a:r>
          </a:p>
          <a:p>
            <a:r>
              <a:rPr lang="en-US" dirty="0" smtClean="0"/>
              <a:t>Let’s list </a:t>
            </a:r>
            <a:r>
              <a:rPr lang="en-US" dirty="0"/>
              <a:t>the first 5 schools that would be selected, out of the total sample size  (like 8)</a:t>
            </a:r>
          </a:p>
          <a:p>
            <a:r>
              <a:rPr lang="en-US" dirty="0"/>
              <a:t>Once we got uniform random numbers from a random number table, we multiply the number by N and then take the next larger integer.</a:t>
            </a:r>
          </a:p>
          <a:p>
            <a:r>
              <a:rPr lang="en-US" dirty="0" smtClean="0"/>
              <a:t>The first</a:t>
            </a:r>
            <a:r>
              <a:rPr lang="en-US" baseline="0" dirty="0" smtClean="0"/>
              <a:t> 5 schools to be selected are </a:t>
            </a:r>
            <a:r>
              <a:rPr lang="en-US" dirty="0" smtClean="0"/>
              <a:t>{72,65,12,54,22,…}</a:t>
            </a: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fld id="{5421F17C-1CB9-426D-991F-5B47C9FE57F6}" type="datetime1">
              <a:rPr lang="en-US"/>
              <a:pPr/>
              <a:t>6/22/2010</a:t>
            </a:fld>
            <a:endParaRPr lang="en-US"/>
          </a:p>
        </p:txBody>
      </p:sp>
      <p:sp>
        <p:nvSpPr>
          <p:cNvPr id="7" name="Rectangle 7"/>
          <p:cNvSpPr>
            <a:spLocks noGrp="1" noChangeArrowheads="1"/>
          </p:cNvSpPr>
          <p:nvPr>
            <p:ph type="sldNum" sz="quarter" idx="5"/>
          </p:nvPr>
        </p:nvSpPr>
        <p:spPr>
          <a:ln/>
        </p:spPr>
        <p:txBody>
          <a:bodyPr/>
          <a:lstStyle/>
          <a:p>
            <a:fld id="{D0CE2F1D-F1CD-4EFE-80AD-711379440720}" type="slidenum">
              <a:rPr lang="en-US"/>
              <a:pPr/>
              <a:t>4</a:t>
            </a:fld>
            <a:endParaRPr lang="en-US"/>
          </a:p>
        </p:txBody>
      </p:sp>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p:txBody>
          <a:bodyPr/>
          <a:lstStyle/>
          <a:p>
            <a:pPr>
              <a:spcBef>
                <a:spcPct val="50000"/>
              </a:spcBef>
              <a:buFont typeface="Wingdings" pitchFamily="2" charset="2"/>
              <a:buNone/>
            </a:pPr>
            <a:r>
              <a:rPr lang="en-US" dirty="0"/>
              <a:t>The first method for selecting an SRS that we’ll discuss is to group digits in the random number table.</a:t>
            </a:r>
          </a:p>
          <a:p>
            <a:pPr>
              <a:spcBef>
                <a:spcPct val="50000"/>
              </a:spcBef>
              <a:buFont typeface="Wingdings" pitchFamily="2" charset="2"/>
              <a:buNone/>
            </a:pPr>
            <a:r>
              <a:rPr lang="en-US" dirty="0"/>
              <a:t>Here’s the method in general, and then we’ll look at in an example….</a:t>
            </a:r>
          </a:p>
          <a:p>
            <a:pPr>
              <a:spcBef>
                <a:spcPct val="50000"/>
              </a:spcBef>
              <a:buFont typeface="Wingdings" pitchFamily="2" charset="2"/>
              <a:buNone/>
            </a:pPr>
            <a:r>
              <a:rPr lang="en-US" dirty="0"/>
              <a:t>First, label units from 1 to </a:t>
            </a:r>
            <a:r>
              <a:rPr lang="en-US" i="1" dirty="0"/>
              <a:t>N</a:t>
            </a:r>
            <a:r>
              <a:rPr lang="en-US" dirty="0"/>
              <a:t> where “</a:t>
            </a:r>
            <a:r>
              <a:rPr lang="en-US" i="1" dirty="0"/>
              <a:t>N</a:t>
            </a:r>
            <a:r>
              <a:rPr lang="en-US" dirty="0"/>
              <a:t>” is the population size.</a:t>
            </a:r>
          </a:p>
          <a:p>
            <a:pPr>
              <a:spcBef>
                <a:spcPct val="50000"/>
              </a:spcBef>
              <a:buFont typeface="Wingdings" pitchFamily="2" charset="2"/>
              <a:buNone/>
            </a:pPr>
            <a:r>
              <a:rPr lang="en-US" dirty="0"/>
              <a:t>Then, select a row in random number table available in most introductory statistics text books (or random number book). (Can you imagine a more boring book than a random number book?  Yet …there is such a thing…)  You can select any row… we’ll talk more about that in a minute.</a:t>
            </a:r>
          </a:p>
          <a:p>
            <a:pPr>
              <a:spcBef>
                <a:spcPct val="50000"/>
              </a:spcBef>
              <a:buFont typeface="Wingdings" pitchFamily="2" charset="2"/>
              <a:buNone/>
            </a:pPr>
            <a:r>
              <a:rPr lang="en-US" dirty="0"/>
              <a:t>Then, group the digits in the table by the number of digits in </a:t>
            </a:r>
            <a:r>
              <a:rPr lang="en-US" i="1" dirty="0"/>
              <a:t>N</a:t>
            </a:r>
          </a:p>
          <a:p>
            <a:pPr>
              <a:spcBef>
                <a:spcPct val="0"/>
              </a:spcBef>
              <a:buFont typeface="Wingdings" pitchFamily="2" charset="2"/>
              <a:buNone/>
            </a:pPr>
            <a:r>
              <a:rPr lang="en-US" dirty="0"/>
              <a:t>   [</a:t>
            </a:r>
            <a:r>
              <a:rPr lang="en-US" i="1" dirty="0"/>
              <a:t>N</a:t>
            </a:r>
            <a:r>
              <a:rPr lang="en-US" dirty="0"/>
              <a:t>=9, group by 1 digit,  </a:t>
            </a:r>
            <a:r>
              <a:rPr lang="en-US" i="1" dirty="0"/>
              <a:t>N</a:t>
            </a:r>
            <a:r>
              <a:rPr lang="en-US" dirty="0"/>
              <a:t>=2500 group by 4 digits, </a:t>
            </a:r>
            <a:r>
              <a:rPr lang="en-US" i="1" dirty="0"/>
              <a:t>N</a:t>
            </a:r>
            <a:r>
              <a:rPr lang="en-US" dirty="0"/>
              <a:t>= 72 group by 2 digits….]</a:t>
            </a:r>
          </a:p>
          <a:p>
            <a:pPr>
              <a:spcBef>
                <a:spcPct val="50000"/>
              </a:spcBef>
              <a:buFont typeface="Wingdings" pitchFamily="2" charset="2"/>
              <a:buNone/>
            </a:pPr>
            <a:r>
              <a:rPr lang="en-US" dirty="0"/>
              <a:t>Finally, select units with labels of grouped digits, ignoring numbers greater than </a:t>
            </a:r>
            <a:r>
              <a:rPr lang="en-US" i="1" dirty="0"/>
              <a:t>N</a:t>
            </a:r>
            <a:r>
              <a:rPr lang="en-US" dirty="0"/>
              <a:t> and ignoring duplicates.</a:t>
            </a:r>
          </a:p>
          <a:p>
            <a:pPr>
              <a:spcBef>
                <a:spcPct val="50000"/>
              </a:spcBef>
              <a:buFont typeface="Wingdings" pitchFamily="2" charset="2"/>
              <a:buNone/>
            </a:pPr>
            <a:r>
              <a:rPr lang="en-US" dirty="0"/>
              <a:t>It sounds complicated when you write down the steps, </a:t>
            </a:r>
            <a:r>
              <a:rPr lang="en-US" dirty="0" smtClean="0"/>
              <a:t>but we’ve seen it </a:t>
            </a:r>
            <a:r>
              <a:rPr lang="en-US" dirty="0"/>
              <a:t>is pretty straightforward.</a:t>
            </a:r>
          </a:p>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5BCD23-5D58-43C8-B064-62173BFB5524}" type="slidenum">
              <a:rPr lang="en-US"/>
              <a:pPr/>
              <a:t>31</a:t>
            </a:fld>
            <a:endParaRPr lang="en-US"/>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p:txBody>
          <a:bodyPr/>
          <a:lstStyle/>
          <a:p>
            <a:r>
              <a:rPr lang="en-US" dirty="0"/>
              <a:t>Let’s talk a bit about statistics and parameters.</a:t>
            </a:r>
          </a:p>
          <a:p>
            <a:r>
              <a:rPr lang="en-US" dirty="0"/>
              <a:t>The article states</a:t>
            </a:r>
            <a:r>
              <a:rPr lang="en-US" dirty="0" smtClean="0"/>
              <a:t>: “</a:t>
            </a:r>
            <a:r>
              <a:rPr lang="en-US" dirty="0"/>
              <a:t>The achieved sample mirrored Victorian census data for age distribution, sex, ethnicity…”</a:t>
            </a:r>
          </a:p>
          <a:p>
            <a:r>
              <a:rPr lang="en-US" dirty="0"/>
              <a:t>Why is this important?  </a:t>
            </a:r>
            <a:r>
              <a:rPr lang="en-US" dirty="0" smtClean="0"/>
              <a:t>Why</a:t>
            </a:r>
            <a:r>
              <a:rPr lang="en-US" baseline="0" dirty="0" smtClean="0"/>
              <a:t> did the authors take the opportunity to tell the reader this? </a:t>
            </a:r>
            <a:r>
              <a:rPr lang="en-US" dirty="0" smtClean="0"/>
              <a:t>Well</a:t>
            </a:r>
            <a:r>
              <a:rPr lang="en-US" dirty="0"/>
              <a:t>, the authors want to show that </a:t>
            </a:r>
            <a:r>
              <a:rPr lang="en-US" dirty="0" smtClean="0"/>
              <a:t>their </a:t>
            </a:r>
            <a:r>
              <a:rPr lang="en-US" dirty="0"/>
              <a:t>sample is a good representation of the population of interest.  In other words, from the census we know the age distribution, sex and ethnicity distribution etc.”  If our sample is representative, we would expect the sample to have similar ages, genders and ethnic background as the population. </a:t>
            </a:r>
          </a:p>
          <a:p>
            <a:r>
              <a:rPr lang="en-US" dirty="0"/>
              <a:t>Suppose that:  </a:t>
            </a:r>
          </a:p>
          <a:p>
            <a:pPr>
              <a:spcBef>
                <a:spcPct val="20000"/>
              </a:spcBef>
            </a:pPr>
            <a:r>
              <a:rPr lang="en-US" dirty="0"/>
              <a:t>The percent female in from the final sample was 49.5%.</a:t>
            </a:r>
          </a:p>
          <a:p>
            <a:pPr>
              <a:spcBef>
                <a:spcPct val="10000"/>
              </a:spcBef>
            </a:pPr>
            <a:r>
              <a:rPr lang="en-US" dirty="0"/>
              <a:t>And suppose that the percent female in Victoria was 50.9% (from 2001 census).  </a:t>
            </a:r>
          </a:p>
          <a:p>
            <a:pPr>
              <a:spcBef>
                <a:spcPct val="10000"/>
              </a:spcBef>
            </a:pPr>
            <a:r>
              <a:rPr lang="en-US" dirty="0"/>
              <a:t>Here we are not using a statistic to estimate a parameter – the parameter is known.  We are using the statistic(s) to show that the sample is pretty representative. </a:t>
            </a:r>
          </a:p>
          <a:p>
            <a:pPr>
              <a:spcBef>
                <a:spcPct val="10000"/>
              </a:spcBef>
            </a:pPr>
            <a:r>
              <a:rPr lang="en-US" dirty="0"/>
              <a:t>The percent of overweight females in sample is 21.3% according to the article.</a:t>
            </a:r>
          </a:p>
          <a:p>
            <a:pPr>
              <a:spcBef>
                <a:spcPct val="10000"/>
              </a:spcBef>
            </a:pPr>
            <a:r>
              <a:rPr lang="en-US" dirty="0"/>
              <a:t>The percent of overweight females in population is unknown.</a:t>
            </a:r>
          </a:p>
          <a:p>
            <a:pPr>
              <a:spcBef>
                <a:spcPct val="10000"/>
              </a:spcBef>
            </a:pPr>
            <a:r>
              <a:rPr lang="en-US" dirty="0"/>
              <a:t>[ We can talk about whether 50.9% and 49.5% are statistically significant, but for now let’s just say that they appear to be pretty close.]</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8F4E62-5862-48EB-83B7-5024814B49AF}" type="slidenum">
              <a:rPr lang="en-US"/>
              <a:pPr/>
              <a:t>32</a:t>
            </a:fld>
            <a:endParaRPr lang="en-US"/>
          </a:p>
        </p:txBody>
      </p:sp>
      <p:sp>
        <p:nvSpPr>
          <p:cNvPr id="94210" name="Rectangle 2"/>
          <p:cNvSpPr>
            <a:spLocks noGrp="1" noRot="1" noChangeAspect="1" noChangeArrowheads="1" noTextEdit="1"/>
          </p:cNvSpPr>
          <p:nvPr>
            <p:ph type="sldImg"/>
          </p:nvPr>
        </p:nvSpPr>
        <p:spPr>
          <a:ln/>
        </p:spPr>
      </p:sp>
      <p:sp>
        <p:nvSpPr>
          <p:cNvPr id="94211" name="Rectangle 3"/>
          <p:cNvSpPr>
            <a:spLocks noGrp="1" noChangeArrowheads="1"/>
          </p:cNvSpPr>
          <p:nvPr>
            <p:ph type="body" idx="1"/>
          </p:nvPr>
        </p:nvSpPr>
        <p:spPr/>
        <p:txBody>
          <a:bodyPr/>
          <a:lstStyle/>
          <a:p>
            <a:r>
              <a:rPr lang="en-US" dirty="0"/>
              <a:t>So to drive this point home, let’s label them…</a:t>
            </a:r>
          </a:p>
          <a:p>
            <a:r>
              <a:rPr lang="en-US" dirty="0"/>
              <a:t>49.5 % female is a  statistic (from the sample)</a:t>
            </a:r>
          </a:p>
          <a:p>
            <a:r>
              <a:rPr lang="en-US" dirty="0"/>
              <a:t>50.9 % female is a parameter (from the population)</a:t>
            </a:r>
          </a:p>
          <a:p>
            <a:r>
              <a:rPr lang="en-US" dirty="0"/>
              <a:t>21.3% overweight (within the females in the sample) is a statistic – it is measurable and describes the sample.. It varies from sample to sample…</a:t>
            </a:r>
          </a:p>
          <a:p>
            <a:r>
              <a:rPr lang="en-US" dirty="0"/>
              <a:t>And the percentage overweight in the population of females is unknown -  this value is one of the values we wish to estimate.</a:t>
            </a:r>
          </a:p>
          <a:p>
            <a:r>
              <a:rPr lang="en-US" dirty="0"/>
              <a:t>Since the percent female in the sample is pretty close to the percent female in the population, we would like to think that the percent overweight in the sample is pretty close to the percent overweight in the population</a:t>
            </a:r>
            <a:r>
              <a:rPr lang="en-US" dirty="0" smtClean="0"/>
              <a:t>.  It is a good sign</a:t>
            </a:r>
            <a:r>
              <a:rPr lang="en-US" baseline="0" dirty="0" smtClean="0"/>
              <a:t> that our sample is representative of the population.</a:t>
            </a:r>
            <a:endParaRPr lang="en-US" dirty="0"/>
          </a:p>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A4C038C-32B5-4F83-8461-442A9DDBD905}" type="slidenum">
              <a:rPr lang="en-US"/>
              <a:pPr/>
              <a:t>33</a:t>
            </a:fld>
            <a:endParaRPr lang="en-US"/>
          </a:p>
        </p:txBody>
      </p:sp>
      <p:sp>
        <p:nvSpPr>
          <p:cNvPr id="82946" name="Rectangle 2"/>
          <p:cNvSpPr>
            <a:spLocks noGrp="1" noRot="1" noChangeAspect="1" noChangeArrowheads="1" noTextEdit="1"/>
          </p:cNvSpPr>
          <p:nvPr>
            <p:ph type="sldImg"/>
          </p:nvPr>
        </p:nvSpPr>
        <p:spPr>
          <a:ln/>
        </p:spPr>
      </p:sp>
      <p:sp>
        <p:nvSpPr>
          <p:cNvPr id="82947" name="Rectangle 3"/>
          <p:cNvSpPr>
            <a:spLocks noGrp="1" noChangeArrowheads="1"/>
          </p:cNvSpPr>
          <p:nvPr>
            <p:ph type="body" idx="1"/>
          </p:nvPr>
        </p:nvSpPr>
        <p:spPr/>
        <p:txBody>
          <a:bodyPr/>
          <a:lstStyle/>
          <a:p>
            <a:r>
              <a:rPr lang="en-US" sz="1000" dirty="0"/>
              <a:t>In conducting a sample, we want our sample to be representative of the population.  </a:t>
            </a:r>
          </a:p>
          <a:p>
            <a:r>
              <a:rPr lang="en-US" sz="1000" dirty="0"/>
              <a:t>Suppose the population only had 30 students and we are take a SRS of 10 students out of 30 students.</a:t>
            </a:r>
          </a:p>
          <a:p>
            <a:r>
              <a:rPr lang="en-US" sz="1000" dirty="0"/>
              <a:t>In this picture, consider the pink dots to be female subjects, the blue dots to be males subjects,  the big dots are overweight children and the small dots to be healthy weight children. </a:t>
            </a:r>
          </a:p>
          <a:p>
            <a:r>
              <a:rPr lang="en-US" sz="1000" dirty="0"/>
              <a:t>There are 15 boys and 15 girls in the population.  Go ahead and count the dots. Make sure I’m right!   So in this (small) population there are 50% girls and 50% boys.  </a:t>
            </a:r>
          </a:p>
          <a:p>
            <a:r>
              <a:rPr lang="en-US" sz="1000" dirty="0"/>
              <a:t>If we’ve taken a representative sample then we’d expect our sample to have about the same proportions.  Let’s check.. In the sample (inside the ring), what is the percent of girls?  (5 out of 10 or 50%)  and the percentage of boys is 5 out of 10 or 50%.  So the sample has the same gender distribution as the population.  Our sample appears to be representative.  Good!</a:t>
            </a:r>
          </a:p>
          <a:p>
            <a:r>
              <a:rPr lang="en-US" sz="1000" dirty="0"/>
              <a:t>Convince yourself that the proportion of overweight females in the sample is 1 out of 5 (20%).  You’ll probably need to pause the slide show at this point.  In the sample, there are 5 females and one is overweight…. The statistic is 20% of females in the sample are overweight.  In the population we can see that 3 out of 15 females are overweight (=20%).</a:t>
            </a:r>
          </a:p>
          <a:p>
            <a:r>
              <a:rPr lang="en-US" sz="1000" dirty="0"/>
              <a:t>Turning our attention to the </a:t>
            </a:r>
            <a:r>
              <a:rPr lang="en-US" sz="1000" dirty="0" err="1"/>
              <a:t>fellas</a:t>
            </a:r>
            <a:r>
              <a:rPr lang="en-US" sz="1000" dirty="0"/>
              <a:t>… 2 out of 5 in the sample are overweight (40%)… 6 out of 15 in the population are overweight (again 40%). </a:t>
            </a:r>
          </a:p>
          <a:p>
            <a:r>
              <a:rPr lang="en-US" sz="1000" dirty="0"/>
              <a:t>You can also convince yourself that the proportion overweight in the sample (3 out of 10) is the same as the proportion overweight in the population (9 out of 30).  </a:t>
            </a:r>
          </a:p>
          <a:p>
            <a:r>
              <a:rPr lang="en-US" sz="1000" dirty="0"/>
              <a:t>This diagram is to show visually how a SRS should “look like” the population in the variable of interest.  The sample should be representative of the population.</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B4EC1EB-346F-44E0-9676-2A3E7620BE13}" type="slidenum">
              <a:rPr lang="en-US"/>
              <a:pPr/>
              <a:t>34</a:t>
            </a:fld>
            <a:endParaRPr lang="en-US"/>
          </a:p>
        </p:txBody>
      </p:sp>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p:txBody>
          <a:bodyPr/>
          <a:lstStyle/>
          <a:p>
            <a:r>
              <a:rPr lang="en-US" dirty="0"/>
              <a:t>Returning to the original study….</a:t>
            </a:r>
          </a:p>
          <a:p>
            <a:r>
              <a:rPr lang="en-US" dirty="0"/>
              <a:t>There are sources of error, let’s look at a couple:</a:t>
            </a:r>
          </a:p>
          <a:p>
            <a:r>
              <a:rPr lang="en-US" dirty="0"/>
              <a:t>Out of 2336 students identified, 1943 completed the questionnaire. Suppose females were less likely to complete the questionnaire than males. What type of error may occur? – </a:t>
            </a:r>
            <a:r>
              <a:rPr lang="en-US" dirty="0" err="1"/>
              <a:t>nonresponse</a:t>
            </a:r>
            <a:r>
              <a:rPr lang="en-US" dirty="0"/>
              <a:t> error</a:t>
            </a:r>
          </a:p>
          <a:p>
            <a:r>
              <a:rPr lang="en-US" dirty="0"/>
              <a:t> Suppose the list of schools from which the sample was taken omitted two schools within the Victoria area and included one school outside the Victoria. This type of error is best described as what type of error?- frame error</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B2DCFE-03FE-4140-B17D-CBAE36B612E0}" type="slidenum">
              <a:rPr lang="en-US"/>
              <a:pPr/>
              <a:t>35</a:t>
            </a:fld>
            <a:endParaRPr lang="en-US"/>
          </a:p>
        </p:txBody>
      </p:sp>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r>
              <a:rPr lang="en-US"/>
              <a:t>Let’s go back to the study design</a:t>
            </a:r>
          </a:p>
          <a:p>
            <a:r>
              <a:rPr lang="en-US"/>
              <a:t>“A stratified two stage design was employed to select 24 primary schools. First schools were selected within each educational sector [Government, Catholic or independent] with a probability proportional to size. Second, an entire class at each level was randomly selected within each school.”</a:t>
            </a:r>
          </a:p>
          <a:p>
            <a:r>
              <a:rPr lang="en-US"/>
              <a:t>Recall the 1</a:t>
            </a:r>
            <a:r>
              <a:rPr lang="en-US" baseline="30000"/>
              <a:t>st</a:t>
            </a:r>
            <a:r>
              <a:rPr lang="en-US"/>
              <a:t> stage  -- select a school</a:t>
            </a:r>
          </a:p>
          <a:p>
            <a:r>
              <a:rPr lang="en-US"/>
              <a:t>The second stage is selecting a classroom within each grade level from the schools which we selected.</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90F21A6-27A3-44A5-A463-864D9C0173E0}" type="slidenum">
              <a:rPr lang="en-US"/>
              <a:pPr/>
              <a:t>36</a:t>
            </a:fld>
            <a:endParaRPr lang="en-US"/>
          </a:p>
        </p:txBody>
      </p:sp>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p:txBody>
          <a:bodyPr/>
          <a:lstStyle/>
          <a:p>
            <a:r>
              <a:rPr lang="en-US" dirty="0"/>
              <a:t>I asked these questions earlier,  now let’s answer them.</a:t>
            </a:r>
          </a:p>
          <a:p>
            <a:endParaRPr lang="en-US" dirty="0"/>
          </a:p>
          <a:p>
            <a:r>
              <a:rPr lang="en-US" dirty="0"/>
              <a:t>Why do </a:t>
            </a:r>
            <a:r>
              <a:rPr lang="en-US" dirty="0" smtClean="0"/>
              <a:t>the investigators </a:t>
            </a:r>
            <a:r>
              <a:rPr lang="en-US" dirty="0"/>
              <a:t>use multistage design?</a:t>
            </a:r>
          </a:p>
          <a:p>
            <a:pPr>
              <a:spcBef>
                <a:spcPct val="10000"/>
              </a:spcBef>
              <a:buFont typeface="Wingdings" pitchFamily="2" charset="2"/>
              <a:buNone/>
            </a:pPr>
            <a:r>
              <a:rPr lang="en-US" dirty="0"/>
              <a:t>	It eliminates need to list all students in Victoria.</a:t>
            </a:r>
          </a:p>
          <a:p>
            <a:pPr>
              <a:spcBef>
                <a:spcPct val="10000"/>
              </a:spcBef>
              <a:buFont typeface="Wingdings" pitchFamily="2" charset="2"/>
              <a:buNone/>
            </a:pPr>
            <a:r>
              <a:rPr lang="en-US" dirty="0"/>
              <a:t>	It is more efficient to administer questionnaire to entire classroom.</a:t>
            </a:r>
          </a:p>
          <a:p>
            <a:pPr>
              <a:spcBef>
                <a:spcPct val="10000"/>
              </a:spcBef>
              <a:buFont typeface="Wingdings" pitchFamily="2" charset="2"/>
              <a:buNone/>
            </a:pPr>
            <a:r>
              <a:rPr lang="en-US" dirty="0"/>
              <a:t>Why do </a:t>
            </a:r>
            <a:r>
              <a:rPr lang="en-US" dirty="0" smtClean="0"/>
              <a:t>the investigators </a:t>
            </a:r>
            <a:r>
              <a:rPr lang="en-US" dirty="0"/>
              <a:t>use a stratified design?</a:t>
            </a:r>
          </a:p>
          <a:p>
            <a:pPr>
              <a:spcBef>
                <a:spcPct val="10000"/>
              </a:spcBef>
              <a:buFont typeface="Wingdings" pitchFamily="2" charset="2"/>
              <a:buNone/>
            </a:pPr>
            <a:r>
              <a:rPr lang="en-US" dirty="0"/>
              <a:t>	In order to assure selection within each subgroup.</a:t>
            </a:r>
          </a:p>
          <a:p>
            <a:pPr>
              <a:spcBef>
                <a:spcPct val="10000"/>
              </a:spcBef>
              <a:buFont typeface="Wingdings" pitchFamily="2" charset="2"/>
              <a:buNone/>
            </a:pPr>
            <a:r>
              <a:rPr lang="en-US" dirty="0"/>
              <a:t>	It can provide a adequate sample size for subgroup (school type) analysis.</a:t>
            </a:r>
          </a:p>
          <a:p>
            <a:pPr>
              <a:spcBef>
                <a:spcPct val="10000"/>
              </a:spcBef>
              <a:buFont typeface="Wingdings" pitchFamily="2" charset="2"/>
              <a:buNone/>
            </a:pPr>
            <a:r>
              <a:rPr lang="en-US" dirty="0"/>
              <a:t>	It allows for under or over sampling within the strata.</a:t>
            </a:r>
          </a:p>
          <a:p>
            <a:pPr>
              <a:spcBef>
                <a:spcPct val="10000"/>
              </a:spcBef>
              <a:buFont typeface="Wingdings" pitchFamily="2" charset="2"/>
              <a:buNone/>
            </a:pPr>
            <a:r>
              <a:rPr lang="en-US" dirty="0"/>
              <a:t>	We can increase efficiency if the strata are homogeneous.  You’ll just have to trust me on that.</a:t>
            </a:r>
          </a:p>
          <a:p>
            <a:pPr>
              <a:spcBef>
                <a:spcPct val="10000"/>
              </a:spcBef>
              <a:buFont typeface="Wingdings" pitchFamily="2" charset="2"/>
              <a:buNone/>
            </a:pPr>
            <a:endParaRPr lang="en-US" dirty="0"/>
          </a:p>
          <a:p>
            <a:pPr>
              <a:spcBef>
                <a:spcPct val="10000"/>
              </a:spcBef>
              <a:buFont typeface="Wingdings" pitchFamily="2" charset="2"/>
              <a:buNone/>
            </a:pPr>
            <a:r>
              <a:rPr lang="en-US" dirty="0"/>
              <a:t>There are downsides, of course.   The analysis is more difficult.  Also with this clustered (multistage) design a bigger sample size is usually needed.  Again, we haven’t gotten into the reasoning… just be aware there is “no free lunch”…. In statistics, as in most things, there are tradeoffs.</a:t>
            </a:r>
          </a:p>
          <a:p>
            <a:pPr>
              <a:spcBef>
                <a:spcPct val="10000"/>
              </a:spcBef>
              <a:buFont typeface="Wingdings" pitchFamily="2" charset="2"/>
              <a:buNone/>
            </a:pPr>
            <a:endParaRPr lang="en-US" dirty="0"/>
          </a:p>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93B981-A3A3-4CCA-8D29-4CAB072F5ABF}" type="slidenum">
              <a:rPr lang="en-US"/>
              <a:pPr/>
              <a:t>37</a:t>
            </a:fld>
            <a:endParaRPr lang="en-US"/>
          </a:p>
        </p:txBody>
      </p:sp>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p:txBody>
          <a:bodyPr/>
          <a:lstStyle/>
          <a:p>
            <a:pPr>
              <a:lnSpc>
                <a:spcPct val="90000"/>
              </a:lnSpc>
            </a:pPr>
            <a:r>
              <a:rPr lang="en-US" sz="1000" dirty="0" smtClean="0"/>
              <a:t>Let’s </a:t>
            </a:r>
            <a:r>
              <a:rPr lang="en-US" sz="1000" dirty="0"/>
              <a:t>have some more fun with this </a:t>
            </a:r>
            <a:r>
              <a:rPr lang="en-US" sz="1000" dirty="0" smtClean="0"/>
              <a:t>example by</a:t>
            </a:r>
            <a:r>
              <a:rPr lang="en-US" sz="1000" baseline="0" dirty="0" smtClean="0"/>
              <a:t> making some assumptions…</a:t>
            </a:r>
            <a:endParaRPr lang="en-US" sz="1000" dirty="0"/>
          </a:p>
          <a:p>
            <a:pPr>
              <a:lnSpc>
                <a:spcPct val="90000"/>
              </a:lnSpc>
            </a:pPr>
            <a:endParaRPr lang="en-US" sz="1000" dirty="0"/>
          </a:p>
          <a:p>
            <a:pPr>
              <a:lnSpc>
                <a:spcPct val="90000"/>
              </a:lnSpc>
            </a:pPr>
            <a:r>
              <a:rPr lang="en-US" sz="1000" dirty="0" smtClean="0"/>
              <a:t>Let’s simplify this </a:t>
            </a:r>
            <a:r>
              <a:rPr lang="en-US" sz="1000" dirty="0"/>
              <a:t>example </a:t>
            </a:r>
            <a:r>
              <a:rPr lang="en-US" sz="1000" dirty="0" smtClean="0"/>
              <a:t>in order to practice </a:t>
            </a:r>
            <a:r>
              <a:rPr lang="en-US" sz="1000" dirty="0"/>
              <a:t>some of the material we’ve learned.</a:t>
            </a:r>
          </a:p>
          <a:p>
            <a:pPr>
              <a:lnSpc>
                <a:spcPct val="90000"/>
              </a:lnSpc>
            </a:pPr>
            <a:r>
              <a:rPr lang="en-US" sz="1000" dirty="0"/>
              <a:t>Let’s just look at the first part of the design the stratification.  We’ll just consider this as a stratified design– with the strata being school type.  The investigators pick schools from each stratum (Government, Catholic, Independent). </a:t>
            </a:r>
          </a:p>
          <a:p>
            <a:pPr>
              <a:lnSpc>
                <a:spcPct val="90000"/>
              </a:lnSpc>
            </a:pPr>
            <a:endParaRPr lang="en-US" sz="1000" dirty="0"/>
          </a:p>
          <a:p>
            <a:pPr>
              <a:lnSpc>
                <a:spcPct val="90000"/>
              </a:lnSpc>
            </a:pPr>
            <a:r>
              <a:rPr lang="en-US" sz="1000" dirty="0"/>
              <a:t>Further, for simplicity, let’s suppose there are 100 schools in the ‘ population’  of schools – it is nice round number.  100 primary schools in Victoria to choose from.  We are going to select 24 schools out of 100 possible schools.</a:t>
            </a:r>
          </a:p>
          <a:p>
            <a:pPr lvl="1">
              <a:lnSpc>
                <a:spcPct val="90000"/>
              </a:lnSpc>
            </a:pPr>
            <a:r>
              <a:rPr lang="en-US" sz="1000" dirty="0"/>
              <a:t>Also, assume that there are 60 Government, 30 Catholic, 10 </a:t>
            </a:r>
            <a:r>
              <a:rPr lang="en-US" sz="1000" dirty="0" smtClean="0"/>
              <a:t>Independent (we don’t actually</a:t>
            </a:r>
            <a:r>
              <a:rPr lang="en-US" sz="1000" baseline="0" dirty="0" smtClean="0"/>
              <a:t> know this number, but suppose this is the breakdown for conversation sake)</a:t>
            </a:r>
            <a:endParaRPr lang="en-US" sz="1000" dirty="0"/>
          </a:p>
          <a:p>
            <a:pPr lvl="1">
              <a:lnSpc>
                <a:spcPct val="90000"/>
              </a:lnSpc>
            </a:pPr>
            <a:r>
              <a:rPr lang="en-US" sz="1000" dirty="0"/>
              <a:t>(You can think of the as proportions (0.6 Government, 0.3 catholic and 0.1 independent) or percentages (60% </a:t>
            </a:r>
            <a:r>
              <a:rPr lang="en-US" sz="1000" dirty="0" err="1"/>
              <a:t>Gov’t</a:t>
            </a:r>
            <a:r>
              <a:rPr lang="en-US" sz="1000" dirty="0"/>
              <a:t>, 30% Catholic and 10% Independent).</a:t>
            </a:r>
          </a:p>
          <a:p>
            <a:pPr lvl="1">
              <a:lnSpc>
                <a:spcPct val="90000"/>
              </a:lnSpc>
            </a:pPr>
            <a:endParaRPr lang="en-US" sz="1000" dirty="0"/>
          </a:p>
          <a:p>
            <a:pPr>
              <a:lnSpc>
                <a:spcPct val="90000"/>
              </a:lnSpc>
            </a:pPr>
            <a:r>
              <a:rPr lang="en-US" sz="1000" dirty="0"/>
              <a:t>Suppose we select 8 schools in each stratum.  We’ve talked about previously how often investigators will make the sample size in each stratum be equal rather than the sampling fraction. </a:t>
            </a:r>
            <a:endParaRPr lang="en-US" sz="1000" dirty="0" smtClean="0"/>
          </a:p>
          <a:p>
            <a:pPr>
              <a:lnSpc>
                <a:spcPct val="90000"/>
              </a:lnSpc>
            </a:pPr>
            <a:r>
              <a:rPr lang="en-US" sz="1000" dirty="0" smtClean="0"/>
              <a:t>That </a:t>
            </a:r>
            <a:r>
              <a:rPr lang="en-US" sz="1000" dirty="0"/>
              <a:t>brings up an interesting question… what are the sampling </a:t>
            </a:r>
            <a:r>
              <a:rPr lang="en-US" sz="1000" dirty="0" smtClean="0"/>
              <a:t>fractions?</a:t>
            </a:r>
          </a:p>
          <a:p>
            <a:pPr>
              <a:lnSpc>
                <a:spcPct val="90000"/>
              </a:lnSpc>
            </a:pPr>
            <a:r>
              <a:rPr lang="en-US" sz="1000" dirty="0" smtClean="0"/>
              <a:t>Are </a:t>
            </a:r>
            <a:r>
              <a:rPr lang="en-US" sz="1000" dirty="0"/>
              <a:t>there strata which are under or over </a:t>
            </a:r>
            <a:r>
              <a:rPr lang="en-US" sz="1000" dirty="0" smtClean="0"/>
              <a:t>sampled?</a:t>
            </a:r>
            <a:r>
              <a:rPr lang="en-US" sz="1000" baseline="0" dirty="0" smtClean="0"/>
              <a:t> </a:t>
            </a:r>
            <a:r>
              <a:rPr lang="en-US" sz="1000" dirty="0" smtClean="0"/>
              <a:t>Are </a:t>
            </a:r>
            <a:r>
              <a:rPr lang="en-US" sz="1000" dirty="0"/>
              <a:t>we all comfortable with the notation so </a:t>
            </a:r>
            <a:r>
              <a:rPr lang="en-US" sz="1000" dirty="0" smtClean="0"/>
              <a:t>far?</a:t>
            </a:r>
            <a:r>
              <a:rPr lang="en-US" sz="1000" baseline="0" dirty="0" smtClean="0"/>
              <a:t>  </a:t>
            </a:r>
            <a:r>
              <a:rPr lang="en-US" sz="1000" dirty="0" smtClean="0"/>
              <a:t>Try </a:t>
            </a:r>
            <a:r>
              <a:rPr lang="en-US" sz="1000" dirty="0"/>
              <a:t>these questions on your own first and then I’ll address them on the next slide.</a:t>
            </a:r>
          </a:p>
          <a:p>
            <a:pPr lvl="1">
              <a:lnSpc>
                <a:spcPct val="90000"/>
              </a:lnSpc>
            </a:pPr>
            <a:endParaRPr lang="en-US" sz="1000"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DF6FA62-8CEA-4B07-9429-5FD5423B13B5}" type="slidenum">
              <a:rPr lang="en-US"/>
              <a:pPr/>
              <a:t>38</a:t>
            </a:fld>
            <a:endParaRPr lang="en-US"/>
          </a:p>
        </p:txBody>
      </p:sp>
      <p:sp>
        <p:nvSpPr>
          <p:cNvPr id="86018" name="Rectangle 2"/>
          <p:cNvSpPr>
            <a:spLocks noGrp="1" noRot="1" noChangeAspect="1" noChangeArrowheads="1" noTextEdit="1"/>
          </p:cNvSpPr>
          <p:nvPr>
            <p:ph type="sldImg"/>
          </p:nvPr>
        </p:nvSpPr>
        <p:spPr>
          <a:ln/>
        </p:spPr>
      </p:sp>
      <p:sp>
        <p:nvSpPr>
          <p:cNvPr id="86019" name="Rectangle 3"/>
          <p:cNvSpPr>
            <a:spLocks noGrp="1" noChangeArrowheads="1"/>
          </p:cNvSpPr>
          <p:nvPr>
            <p:ph type="body" idx="1"/>
          </p:nvPr>
        </p:nvSpPr>
        <p:spPr/>
        <p:txBody>
          <a:bodyPr/>
          <a:lstStyle/>
          <a:p>
            <a:pPr lvl="1"/>
            <a:r>
              <a:rPr lang="en-US" dirty="0"/>
              <a:t>Let’s compute the stratum specific sampling fractions. </a:t>
            </a:r>
            <a:r>
              <a:rPr lang="en-US" dirty="0" smtClean="0"/>
              <a:t>We </a:t>
            </a:r>
            <a:r>
              <a:rPr lang="en-US" dirty="0"/>
              <a:t>are going to calculate the sampling fraction within each group. </a:t>
            </a:r>
            <a:r>
              <a:rPr lang="en-US" dirty="0" smtClean="0"/>
              <a:t>….“</a:t>
            </a:r>
            <a:r>
              <a:rPr lang="en-US" dirty="0"/>
              <a:t>stratum specific” means for each stratum (each group) sampling fraction (recall the sampling fraction is sample size/ population size or n/N).  </a:t>
            </a:r>
          </a:p>
          <a:p>
            <a:pPr lvl="1"/>
            <a:r>
              <a:rPr lang="en-US" dirty="0" smtClean="0"/>
              <a:t>For </a:t>
            </a:r>
            <a:r>
              <a:rPr lang="en-US" dirty="0"/>
              <a:t>the </a:t>
            </a:r>
            <a:r>
              <a:rPr lang="en-US" dirty="0" err="1"/>
              <a:t>gov’t</a:t>
            </a:r>
            <a:r>
              <a:rPr lang="en-US" dirty="0"/>
              <a:t> schools the sampling fraction is 8/60 = 0.13 (13%).</a:t>
            </a:r>
          </a:p>
          <a:p>
            <a:pPr lvl="1"/>
            <a:r>
              <a:rPr lang="en-US" dirty="0"/>
              <a:t>For the Catholic schools the sampling fraction is 8/30 or 26% and the independent schools have a sampling fraction of 0.8.  The overall sampling fraction is 24/100 or 0.24.</a:t>
            </a:r>
          </a:p>
          <a:p>
            <a:pPr lvl="1"/>
            <a:endParaRPr lang="en-US" dirty="0"/>
          </a:p>
          <a:p>
            <a:pPr lvl="1"/>
            <a:r>
              <a:rPr lang="en-US" dirty="0"/>
              <a:t>The Government schools are </a:t>
            </a:r>
            <a:r>
              <a:rPr lang="en-US" dirty="0" err="1"/>
              <a:t>undersampled</a:t>
            </a:r>
            <a:r>
              <a:rPr lang="en-US" dirty="0"/>
              <a:t> (because </a:t>
            </a:r>
            <a:r>
              <a:rPr lang="en-US" dirty="0" smtClean="0"/>
              <a:t>their </a:t>
            </a:r>
            <a:r>
              <a:rPr lang="en-US" dirty="0"/>
              <a:t>sampling fraction is less than 0.24.  The independent schools are greatly oversampled  -their sampling fraction is 0.8 much greater than 0.24.</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C2BA1D6-F378-4793-899F-B3A12FAA84B3}" type="slidenum">
              <a:rPr lang="en-US"/>
              <a:pPr/>
              <a:t>39</a:t>
            </a:fld>
            <a:endParaRPr lang="en-US"/>
          </a:p>
        </p:txBody>
      </p:sp>
      <p:sp>
        <p:nvSpPr>
          <p:cNvPr id="88066" name="Rectangle 2"/>
          <p:cNvSpPr>
            <a:spLocks noGrp="1" noRot="1" noChangeAspect="1" noChangeArrowheads="1" noTextEdit="1"/>
          </p:cNvSpPr>
          <p:nvPr>
            <p:ph type="sldImg"/>
          </p:nvPr>
        </p:nvSpPr>
        <p:spPr>
          <a:ln/>
        </p:spPr>
      </p:sp>
      <p:sp>
        <p:nvSpPr>
          <p:cNvPr id="88067" name="Rectangle 3"/>
          <p:cNvSpPr>
            <a:spLocks noGrp="1" noChangeArrowheads="1"/>
          </p:cNvSpPr>
          <p:nvPr>
            <p:ph type="body" idx="1"/>
          </p:nvPr>
        </p:nvSpPr>
        <p:spPr/>
        <p:txBody>
          <a:bodyPr/>
          <a:lstStyle/>
          <a:p>
            <a:pPr lvl="1"/>
            <a:r>
              <a:rPr lang="en-US" dirty="0"/>
              <a:t>Further, </a:t>
            </a:r>
            <a:r>
              <a:rPr lang="en-US" dirty="0" smtClean="0"/>
              <a:t>suppose may we </a:t>
            </a:r>
            <a:r>
              <a:rPr lang="en-US" dirty="0"/>
              <a:t>collect data </a:t>
            </a:r>
            <a:r>
              <a:rPr lang="en-US" dirty="0" smtClean="0"/>
              <a:t>at </a:t>
            </a:r>
            <a:r>
              <a:rPr lang="en-US" dirty="0"/>
              <a:t>the </a:t>
            </a:r>
            <a:r>
              <a:rPr lang="en-US" dirty="0" smtClean="0"/>
              <a:t>school</a:t>
            </a:r>
            <a:r>
              <a:rPr lang="en-US" baseline="0" dirty="0" smtClean="0"/>
              <a:t> level.</a:t>
            </a:r>
            <a:r>
              <a:rPr lang="en-US" dirty="0" smtClean="0"/>
              <a:t>  Let’s review</a:t>
            </a:r>
            <a:r>
              <a:rPr lang="en-US" baseline="0" dirty="0" smtClean="0"/>
              <a:t> calculating an unbiased estimate for a proportion in a stratified sample. </a:t>
            </a:r>
            <a:endParaRPr lang="en-US" dirty="0" smtClean="0"/>
          </a:p>
          <a:p>
            <a:pPr lvl="1"/>
            <a:r>
              <a:rPr lang="en-US" dirty="0" smtClean="0"/>
              <a:t>We may ask </a:t>
            </a:r>
            <a:r>
              <a:rPr lang="en-US" dirty="0"/>
              <a:t>them </a:t>
            </a:r>
            <a:r>
              <a:rPr lang="en-US" dirty="0" smtClean="0"/>
              <a:t>“Does</a:t>
            </a:r>
            <a:r>
              <a:rPr lang="en-US" baseline="0" dirty="0" smtClean="0"/>
              <a:t> your school provide greater than 2 hours of Physical Education for students per week</a:t>
            </a:r>
            <a:r>
              <a:rPr lang="en-US" dirty="0" smtClean="0"/>
              <a:t>?”  </a:t>
            </a:r>
          </a:p>
          <a:p>
            <a:pPr lvl="1"/>
            <a:r>
              <a:rPr lang="en-US" dirty="0" smtClean="0"/>
              <a:t>Let </a:t>
            </a:r>
            <a:r>
              <a:rPr lang="en-US" i="1" dirty="0"/>
              <a:t>mi</a:t>
            </a:r>
            <a:r>
              <a:rPr lang="en-US" dirty="0"/>
              <a:t> be the number of schools in the </a:t>
            </a:r>
            <a:r>
              <a:rPr lang="en-US" i="1" dirty="0" err="1"/>
              <a:t>ith</a:t>
            </a:r>
            <a:r>
              <a:rPr lang="en-US" i="1" dirty="0"/>
              <a:t> </a:t>
            </a:r>
            <a:r>
              <a:rPr lang="en-US" dirty="0"/>
              <a:t>stratum in the sample that </a:t>
            </a:r>
            <a:r>
              <a:rPr lang="en-US" dirty="0" smtClean="0"/>
              <a:t>provide 2 hours of PE</a:t>
            </a:r>
            <a:r>
              <a:rPr lang="en-US" baseline="0" dirty="0" smtClean="0"/>
              <a:t> for student per week. </a:t>
            </a:r>
            <a:endParaRPr lang="en-US" dirty="0"/>
          </a:p>
          <a:p>
            <a:pPr lvl="1"/>
            <a:r>
              <a:rPr lang="en-US" dirty="0"/>
              <a:t>So in the government sample of 8 schools we </a:t>
            </a:r>
            <a:r>
              <a:rPr lang="en-US" dirty="0" smtClean="0"/>
              <a:t>might find </a:t>
            </a:r>
            <a:r>
              <a:rPr lang="en-US" dirty="0"/>
              <a:t>that 2 schools </a:t>
            </a:r>
            <a:r>
              <a:rPr lang="en-US" dirty="0" smtClean="0"/>
              <a:t>provide</a:t>
            </a:r>
            <a:r>
              <a:rPr lang="en-US" baseline="0" dirty="0" smtClean="0"/>
              <a:t> this level PE </a:t>
            </a:r>
            <a:r>
              <a:rPr lang="en-US" dirty="0" smtClean="0"/>
              <a:t>(0.25</a:t>
            </a:r>
            <a:r>
              <a:rPr lang="en-US" dirty="0"/>
              <a:t>)</a:t>
            </a:r>
          </a:p>
          <a:p>
            <a:pPr lvl="1"/>
            <a:r>
              <a:rPr lang="en-US" dirty="0"/>
              <a:t>In the Catholic schools in the sample, also 2 schools out of 8 </a:t>
            </a:r>
            <a:r>
              <a:rPr lang="en-US" dirty="0" smtClean="0"/>
              <a:t>provide &gt; 2 hours of PE (0.25</a:t>
            </a:r>
            <a:r>
              <a:rPr lang="en-US" dirty="0"/>
              <a:t>)</a:t>
            </a:r>
          </a:p>
          <a:p>
            <a:pPr lvl="1"/>
            <a:r>
              <a:rPr lang="en-US" dirty="0"/>
              <a:t>And among the 8 independent schools, 4 </a:t>
            </a:r>
            <a:r>
              <a:rPr lang="en-US" dirty="0" smtClean="0"/>
              <a:t>provide that level of PE (0.5</a:t>
            </a:r>
            <a:r>
              <a:rPr lang="en-US" dirty="0"/>
              <a:t>)</a:t>
            </a:r>
          </a:p>
          <a:p>
            <a:pPr lvl="1"/>
            <a:endParaRPr lang="en-US" dirty="0"/>
          </a:p>
          <a:p>
            <a:pPr lvl="1"/>
            <a:r>
              <a:rPr lang="en-US" dirty="0"/>
              <a:t>Next we want to calculate an unbiased estimate of the proportion of schools in the population </a:t>
            </a:r>
            <a:r>
              <a:rPr lang="en-US" dirty="0" smtClean="0"/>
              <a:t>providing</a:t>
            </a:r>
            <a:r>
              <a:rPr lang="en-US" baseline="0" dirty="0" smtClean="0"/>
              <a:t> that level of PE</a:t>
            </a:r>
            <a:r>
              <a:rPr lang="en-US" dirty="0" smtClean="0"/>
              <a:t>.  </a:t>
            </a:r>
            <a:r>
              <a:rPr lang="en-US" dirty="0"/>
              <a:t>We know the proportion in the sample 8 out of 24.  We want to know about the population of 100 schools…</a:t>
            </a:r>
          </a:p>
          <a:p>
            <a:pPr lvl="1"/>
            <a:r>
              <a:rPr lang="en-US" dirty="0"/>
              <a:t>Recall we weight stratum specific use of the program by the stratum specific sampling fractions.  In English, we want to weight those values, 0.25 0.25 and 0.5 by the proportion in each stratum in the population.</a:t>
            </a:r>
          </a:p>
          <a:p>
            <a:pPr lvl="1"/>
            <a:r>
              <a:rPr lang="en-US" dirty="0"/>
              <a:t>0.25(0.6) + 0.25 (0.30) + 0.5 (0.1) = 0.15 +0.075 + 0.05 = 0.275</a:t>
            </a:r>
          </a:p>
          <a:p>
            <a:pPr lvl="1"/>
            <a:r>
              <a:rPr lang="en-US" dirty="0"/>
              <a:t>What does this mean… in the population of 100 schools, we’d expect 0.275 of </a:t>
            </a:r>
            <a:r>
              <a:rPr lang="en-US" dirty="0" smtClean="0"/>
              <a:t>the</a:t>
            </a:r>
            <a:r>
              <a:rPr lang="en-US" baseline="0" dirty="0" smtClean="0"/>
              <a:t> schools</a:t>
            </a:r>
            <a:r>
              <a:rPr lang="en-US" dirty="0" smtClean="0"/>
              <a:t> </a:t>
            </a:r>
            <a:r>
              <a:rPr lang="en-US" dirty="0"/>
              <a:t>to be </a:t>
            </a:r>
            <a:r>
              <a:rPr lang="en-US" dirty="0" smtClean="0"/>
              <a:t>providing &gt; 2 hrs of PE… </a:t>
            </a:r>
            <a:r>
              <a:rPr lang="en-US" dirty="0"/>
              <a:t>or approximately 28 schools out of 100.</a:t>
            </a:r>
          </a:p>
          <a:p>
            <a:pPr lvl="1"/>
            <a:endParaRPr lang="en-US" dirty="0"/>
          </a:p>
          <a:p>
            <a:pPr lvl="1"/>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 what did  this</a:t>
            </a:r>
            <a:r>
              <a:rPr lang="en-US" baseline="0" dirty="0" smtClean="0"/>
              <a:t> actual stratified, 2 stage sampling design tell us about the Quality of Life and Obesity among Children in Australia?</a:t>
            </a:r>
          </a:p>
          <a:p>
            <a:endParaRPr lang="en-US" baseline="0" dirty="0" smtClean="0"/>
          </a:p>
          <a:p>
            <a:r>
              <a:rPr lang="en-US" baseline="0" dirty="0" smtClean="0"/>
              <a:t>Both the children and parents were given a survey called the </a:t>
            </a:r>
            <a:r>
              <a:rPr lang="en-US" baseline="0" dirty="0" err="1" smtClean="0"/>
              <a:t>PedsQL</a:t>
            </a:r>
            <a:r>
              <a:rPr lang="en-US" baseline="0" dirty="0" smtClean="0"/>
              <a:t> which measured physical, emotional, social and school functioning.  The 1,456 children who participated in the survey were primarily 9- to 12- years old. </a:t>
            </a:r>
          </a:p>
          <a:p>
            <a:r>
              <a:rPr lang="en-US" baseline="0" dirty="0" smtClean="0"/>
              <a:t>Approximately 20.2% of children in the sample were classified as overweight, 4.3% were classified as obese.  </a:t>
            </a:r>
          </a:p>
          <a:p>
            <a:r>
              <a:rPr lang="en-US" u="sng" baseline="0" dirty="0" smtClean="0"/>
              <a:t>Obesity is not just a US problem </a:t>
            </a:r>
            <a:r>
              <a:rPr lang="en-US" baseline="0" dirty="0" smtClean="0"/>
              <a:t>but is an issue in other countries, particularly developed countries,  as well.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 The paper reports</a:t>
            </a:r>
            <a:r>
              <a:rPr lang="en-US" sz="1200" baseline="0" dirty="0" smtClean="0"/>
              <a:t> that  </a:t>
            </a:r>
            <a:r>
              <a:rPr lang="en-US" sz="1200" dirty="0" smtClean="0"/>
              <a:t>“Parent and child perceptions were strikingly similar with obese children having the lowest summary and subscale scores.” Quality of Life</a:t>
            </a:r>
            <a:r>
              <a:rPr lang="en-US" sz="1200" baseline="0" dirty="0" smtClean="0"/>
              <a:t> </a:t>
            </a:r>
            <a:r>
              <a:rPr lang="en-US" sz="1200" dirty="0" smtClean="0"/>
              <a:t>Scores decreased (both parent- and child- reported) with increasing weight category for total score, physical, social, school and emotional functioning (although not all decreases were statistically significant.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Health related quality of life ( as measured</a:t>
            </a:r>
            <a:r>
              <a:rPr lang="en-US" sz="1200" baseline="0" dirty="0" smtClean="0"/>
              <a:t> by the </a:t>
            </a:r>
            <a:r>
              <a:rPr lang="en-US" sz="1200" baseline="0" dirty="0" err="1" smtClean="0"/>
              <a:t>PedsQL</a:t>
            </a:r>
            <a:r>
              <a:rPr lang="en-US" sz="1200" baseline="0" dirty="0" smtClean="0"/>
              <a:t> instrument) was lower for children in the heavier weight categories with the obese children in general having the lowest scores in each of the subcategories.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t>So childhood obesity (outside the US) is an important public health issue not only for the physical impact on the child’s health but also for the emotional and psychological toll that associated with being overweight.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t>The sampling methods we’ve learned are used in many studies – such as this one with global impact – to select subjects in sample to tell us about associations in the population we are interested in.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[Williams, J., “Health Related Quality of Life of Overweight and Obese Children” JAMA,  January 5 2005, 293 -1 (pp. 70-76).]</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39CAE3F3-8509-404B-A96D-9AC3D7C34790}" type="slidenum">
              <a:rPr lang="en-US" smtClean="0"/>
              <a:pPr/>
              <a:t>40</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fld id="{F02B3829-CE24-4AEF-BB3D-BE350D6E1C5B}" type="datetime1">
              <a:rPr lang="en-US"/>
              <a:pPr/>
              <a:t>6/22/2010</a:t>
            </a:fld>
            <a:endParaRPr lang="en-US"/>
          </a:p>
        </p:txBody>
      </p:sp>
      <p:sp>
        <p:nvSpPr>
          <p:cNvPr id="7" name="Rectangle 7"/>
          <p:cNvSpPr>
            <a:spLocks noGrp="1" noChangeArrowheads="1"/>
          </p:cNvSpPr>
          <p:nvPr>
            <p:ph type="sldNum" sz="quarter" idx="5"/>
          </p:nvPr>
        </p:nvSpPr>
        <p:spPr>
          <a:ln/>
        </p:spPr>
        <p:txBody>
          <a:bodyPr/>
          <a:lstStyle/>
          <a:p>
            <a:fld id="{C69A59A7-C4F0-4629-A7F3-A7EDE39BABAA}" type="slidenum">
              <a:rPr lang="en-US"/>
              <a:pPr/>
              <a:t>5</a:t>
            </a:fld>
            <a:endParaRPr lang="en-US"/>
          </a:p>
        </p:txBody>
      </p:sp>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p:txBody>
          <a:bodyPr/>
          <a:lstStyle/>
          <a:p>
            <a:endParaRPr lang="en-US" dirty="0"/>
          </a:p>
          <a:p>
            <a:r>
              <a:rPr lang="en-US" dirty="0"/>
              <a:t>The next method uses multiplication by the uniform random numbers.</a:t>
            </a:r>
          </a:p>
          <a:p>
            <a:endParaRPr lang="en-US" dirty="0"/>
          </a:p>
          <a:p>
            <a:r>
              <a:rPr lang="en-US" dirty="0"/>
              <a:t>Like the previous method,  you start by numbering the members of the population from 1 to </a:t>
            </a:r>
            <a:r>
              <a:rPr lang="en-US" i="1" dirty="0"/>
              <a:t>N</a:t>
            </a:r>
            <a:r>
              <a:rPr lang="en-US" dirty="0"/>
              <a:t>.  Next you select a row in the random number table.  </a:t>
            </a:r>
          </a:p>
          <a:p>
            <a:r>
              <a:rPr lang="en-US" dirty="0"/>
              <a:t>You then insert a decimal </a:t>
            </a:r>
            <a:r>
              <a:rPr lang="en-US" dirty="0" smtClean="0"/>
              <a:t>before the first digit,</a:t>
            </a:r>
            <a:r>
              <a:rPr lang="en-US" baseline="0" dirty="0" smtClean="0"/>
              <a:t> </a:t>
            </a:r>
            <a:r>
              <a:rPr lang="en-US" dirty="0" smtClean="0"/>
              <a:t>to </a:t>
            </a:r>
            <a:r>
              <a:rPr lang="en-US" dirty="0"/>
              <a:t>view the random number as a number between 0 and 1.  </a:t>
            </a:r>
          </a:p>
          <a:p>
            <a:r>
              <a:rPr lang="en-US" dirty="0"/>
              <a:t>This value is called a uniform random number (URN).  </a:t>
            </a:r>
          </a:p>
          <a:p>
            <a:r>
              <a:rPr lang="en-US" dirty="0"/>
              <a:t>You will multiply the random number (between 0 and 1) by </a:t>
            </a:r>
            <a:r>
              <a:rPr lang="en-US" i="1" dirty="0"/>
              <a:t>N</a:t>
            </a:r>
            <a:r>
              <a:rPr lang="en-US" dirty="0"/>
              <a:t>, the population size.  Take the next largest integer (in other words, round up).  Select this unit of the population.</a:t>
            </a:r>
          </a:p>
          <a:p>
            <a:endParaRPr lang="en-US" dirty="0"/>
          </a:p>
          <a:p>
            <a:r>
              <a:rPr lang="en-US" dirty="0"/>
              <a:t>Repeat these steps, ignoring duplicates until you have selected </a:t>
            </a:r>
            <a:r>
              <a:rPr lang="en-US" i="1" dirty="0"/>
              <a:t>n</a:t>
            </a:r>
            <a:r>
              <a:rPr lang="en-US" dirty="0"/>
              <a:t> units for the sample.</a:t>
            </a:r>
          </a:p>
          <a:p>
            <a:r>
              <a:rPr lang="en-US" dirty="0"/>
              <a:t>Again, when you just read the steps, it looks confusing and hard, but it is not hard in </a:t>
            </a:r>
            <a:r>
              <a:rPr lang="en-US" dirty="0" smtClean="0"/>
              <a:t>practice.</a:t>
            </a:r>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29F4F9F-DD41-4ECF-87C4-6C24FDE9C177}" type="slidenum">
              <a:rPr lang="en-US"/>
              <a:pPr/>
              <a:t>42</a:t>
            </a:fld>
            <a:endParaRPr lang="en-US"/>
          </a:p>
        </p:txBody>
      </p:sp>
      <p:sp>
        <p:nvSpPr>
          <p:cNvPr id="70658" name="Rectangle 2"/>
          <p:cNvSpPr>
            <a:spLocks noGrp="1" noRot="1" noChangeAspect="1" noChangeArrowheads="1" noTextEdit="1"/>
          </p:cNvSpPr>
          <p:nvPr>
            <p:ph type="sldImg"/>
          </p:nvPr>
        </p:nvSpPr>
        <p:spPr>
          <a:ln/>
        </p:spPr>
      </p:sp>
      <p:sp>
        <p:nvSpPr>
          <p:cNvPr id="70659" name="Rectangle 3"/>
          <p:cNvSpPr>
            <a:spLocks noGrp="1" noChangeArrowheads="1"/>
          </p:cNvSpPr>
          <p:nvPr>
            <p:ph type="body" idx="1"/>
          </p:nvPr>
        </p:nvSpPr>
        <p:spPr>
          <a:xfrm>
            <a:off x="914089" y="4342892"/>
            <a:ext cx="5029823" cy="4114565"/>
          </a:xfrm>
        </p:spPr>
        <p:txBody>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402A09A-6DE5-477C-A625-BB1CF0533952}" type="slidenum">
              <a:rPr lang="en-US"/>
              <a:pPr/>
              <a:t>43</a:t>
            </a:fld>
            <a:endParaRPr lang="en-US"/>
          </a:p>
        </p:txBody>
      </p:sp>
      <p:sp>
        <p:nvSpPr>
          <p:cNvPr id="80898" name="Rectangle 2"/>
          <p:cNvSpPr>
            <a:spLocks noGrp="1" noRot="1" noChangeAspect="1" noChangeArrowheads="1" noTextEdit="1"/>
          </p:cNvSpPr>
          <p:nvPr>
            <p:ph type="sldImg"/>
          </p:nvPr>
        </p:nvSpPr>
        <p:spPr>
          <a:ln/>
        </p:spPr>
      </p:sp>
      <p:sp>
        <p:nvSpPr>
          <p:cNvPr id="80899" name="Rectangle 3"/>
          <p:cNvSpPr>
            <a:spLocks noGrp="1" noChangeArrowheads="1"/>
          </p:cNvSpPr>
          <p:nvPr>
            <p:ph type="body" idx="1"/>
          </p:nvPr>
        </p:nvSpPr>
        <p:spPr/>
        <p:txBody>
          <a:bodyPr/>
          <a:lstStyle/>
          <a:p>
            <a:r>
              <a:rPr lang="en-US"/>
              <a:t>The notation here is </a:t>
            </a:r>
            <a:r>
              <a:rPr lang="en-US" b="1" i="1"/>
              <a:t>Mj </a:t>
            </a:r>
            <a:r>
              <a:rPr lang="en-US"/>
              <a:t> the number of ‘successes’ expected in the jth stratum for the population.  Success is an event of interest… perhaps reaching target weight.  “success” is not necessarily a positive event.</a:t>
            </a:r>
          </a:p>
          <a:p>
            <a:r>
              <a:rPr lang="en-US"/>
              <a:t>	</a:t>
            </a:r>
            <a:r>
              <a:rPr lang="en-US" b="1" i="1"/>
              <a:t> M</a:t>
            </a:r>
            <a:r>
              <a:rPr lang="en-US" b="1" i="1" baseline="-25000"/>
              <a:t>1</a:t>
            </a:r>
            <a:r>
              <a:rPr lang="en-US" b="1"/>
              <a:t> </a:t>
            </a:r>
            <a:r>
              <a:rPr lang="en-US"/>
              <a:t>is, as we just said, the number of diabetics reaching their target weight the population</a:t>
            </a:r>
          </a:p>
          <a:p>
            <a:r>
              <a:rPr lang="en-US" b="1"/>
              <a:t>	</a:t>
            </a:r>
            <a:r>
              <a:rPr lang="en-US" b="1" i="1"/>
              <a:t>M</a:t>
            </a:r>
            <a:r>
              <a:rPr lang="en-US" b="1" i="1" baseline="-25000"/>
              <a:t>2 </a:t>
            </a:r>
            <a:r>
              <a:rPr lang="en-US"/>
              <a:t>is the number of nondiabetics reaching their target weight in the population</a:t>
            </a:r>
          </a:p>
          <a:p>
            <a:r>
              <a:rPr lang="en-US"/>
              <a:t>As before our unbiased estimate for the population is 0.43 or about 43%.</a:t>
            </a:r>
            <a:endParaRPr lang="en-US" i="1" baseline="-2500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C72A377-20D8-4279-AECF-859AFA1B58B4}" type="slidenum">
              <a:rPr lang="en-US"/>
              <a:pPr/>
              <a:t>44</a:t>
            </a:fld>
            <a:endParaRPr lang="en-US"/>
          </a:p>
        </p:txBody>
      </p:sp>
      <p:sp>
        <p:nvSpPr>
          <p:cNvPr id="79874" name="Rectangle 2"/>
          <p:cNvSpPr>
            <a:spLocks noGrp="1" noRot="1" noChangeAspect="1" noChangeArrowheads="1" noTextEdit="1"/>
          </p:cNvSpPr>
          <p:nvPr>
            <p:ph type="sldImg"/>
          </p:nvPr>
        </p:nvSpPr>
        <p:spPr>
          <a:ln/>
        </p:spPr>
      </p:sp>
      <p:sp>
        <p:nvSpPr>
          <p:cNvPr id="79875" name="Rectangle 3"/>
          <p:cNvSpPr>
            <a:spLocks noGrp="1" noChangeArrowheads="1"/>
          </p:cNvSpPr>
          <p:nvPr>
            <p:ph type="body" idx="1"/>
          </p:nvPr>
        </p:nvSpPr>
        <p:spPr/>
        <p:txBody>
          <a:bodyPr/>
          <a:lstStyle/>
          <a:p>
            <a:r>
              <a:rPr lang="en-US" dirty="0"/>
              <a:t>Another way to  think about the unbiased estimate in the population is the following:</a:t>
            </a:r>
          </a:p>
          <a:p>
            <a:r>
              <a:rPr lang="en-US" dirty="0"/>
              <a:t>First calculate the number of diabetics, out of 200, we’d expect to reach their target weight.  This would be 28% of 200 which is equal to 57 people</a:t>
            </a:r>
          </a:p>
          <a:p>
            <a:r>
              <a:rPr lang="en-US" dirty="0"/>
              <a:t>How many </a:t>
            </a:r>
            <a:r>
              <a:rPr lang="en-US" dirty="0" err="1"/>
              <a:t>nondiabetics</a:t>
            </a:r>
            <a:r>
              <a:rPr lang="en-US" dirty="0"/>
              <a:t> would we expect to reach their target weight?  Calculate 46% of 800 </a:t>
            </a:r>
            <a:r>
              <a:rPr lang="en-US" dirty="0" err="1"/>
              <a:t>nondiabetics</a:t>
            </a:r>
            <a:r>
              <a:rPr lang="en-US" dirty="0"/>
              <a:t>.  We expect about 370 people to reach their target weight in this group.</a:t>
            </a:r>
          </a:p>
          <a:p>
            <a:endParaRPr lang="en-US" dirty="0" smtClean="0"/>
          </a:p>
          <a:p>
            <a:r>
              <a:rPr lang="en-US" dirty="0" smtClean="0"/>
              <a:t>Finally </a:t>
            </a:r>
            <a:r>
              <a:rPr lang="en-US" dirty="0"/>
              <a:t>how many total in the population might we expect to meet their target weight… 427 people out of 1000 which is 43%.</a:t>
            </a:r>
          </a:p>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fld id="{075BC77A-3174-4738-A479-E8E1505FE308}" type="datetime1">
              <a:rPr lang="en-US"/>
              <a:pPr/>
              <a:t>6/22/2010</a:t>
            </a:fld>
            <a:endParaRPr lang="en-US"/>
          </a:p>
        </p:txBody>
      </p:sp>
      <p:sp>
        <p:nvSpPr>
          <p:cNvPr id="7" name="Rectangle 7"/>
          <p:cNvSpPr>
            <a:spLocks noGrp="1" noChangeArrowheads="1"/>
          </p:cNvSpPr>
          <p:nvPr>
            <p:ph type="sldNum" sz="quarter" idx="5"/>
          </p:nvPr>
        </p:nvSpPr>
        <p:spPr>
          <a:ln/>
        </p:spPr>
        <p:txBody>
          <a:bodyPr/>
          <a:lstStyle/>
          <a:p>
            <a:fld id="{4F76D263-8154-40A7-ADB6-254182B84939}" type="slidenum">
              <a:rPr lang="en-US"/>
              <a:pPr/>
              <a:t>6</a:t>
            </a:fld>
            <a:endParaRPr lang="en-US"/>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p:txBody>
          <a:bodyPr/>
          <a:lstStyle/>
          <a:p>
            <a:r>
              <a:rPr lang="en-US" dirty="0" smtClean="0"/>
              <a:t>Do </a:t>
            </a:r>
            <a:r>
              <a:rPr lang="en-US" dirty="0"/>
              <a:t>we get same simple random samples </a:t>
            </a:r>
            <a:r>
              <a:rPr lang="en-US" dirty="0" smtClean="0"/>
              <a:t>using</a:t>
            </a:r>
            <a:r>
              <a:rPr lang="en-US" baseline="0" dirty="0" smtClean="0"/>
              <a:t> these methods?  In general, no - </a:t>
            </a:r>
            <a:endParaRPr lang="en-US" dirty="0"/>
          </a:p>
          <a:p>
            <a:r>
              <a:rPr lang="en-US" dirty="0" smtClean="0"/>
              <a:t>There </a:t>
            </a:r>
            <a:r>
              <a:rPr lang="en-US" dirty="0"/>
              <a:t>is no one correct SRS. The </a:t>
            </a:r>
            <a:r>
              <a:rPr lang="en-US" dirty="0" smtClean="0"/>
              <a:t>SRS will </a:t>
            </a:r>
            <a:r>
              <a:rPr lang="en-US" dirty="0"/>
              <a:t>depend on, among other things, the way you originally ordered/labeled the population, the  </a:t>
            </a:r>
            <a:r>
              <a:rPr lang="en-US" dirty="0" smtClean="0"/>
              <a:t>method you use, </a:t>
            </a:r>
            <a:r>
              <a:rPr lang="en-US" dirty="0"/>
              <a:t>the row you </a:t>
            </a:r>
            <a:r>
              <a:rPr lang="en-US" dirty="0" smtClean="0"/>
              <a:t>happen</a:t>
            </a:r>
            <a:r>
              <a:rPr lang="en-US" baseline="0" dirty="0" smtClean="0"/>
              <a:t> to </a:t>
            </a:r>
            <a:r>
              <a:rPr lang="en-US" dirty="0" smtClean="0"/>
              <a:t>select </a:t>
            </a:r>
            <a:r>
              <a:rPr lang="en-US" dirty="0"/>
              <a:t>in random table, </a:t>
            </a:r>
            <a:r>
              <a:rPr lang="en-US" dirty="0" smtClean="0"/>
              <a:t>….</a:t>
            </a:r>
          </a:p>
          <a:p>
            <a:r>
              <a:rPr lang="en-US" dirty="0" smtClean="0"/>
              <a:t>So there are</a:t>
            </a:r>
            <a:r>
              <a:rPr lang="en-US" baseline="0" dirty="0" smtClean="0"/>
              <a:t> lots of possible valid SRSs from a given population. </a:t>
            </a:r>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fld id="{BBC010F7-E18F-400F-956F-ECC3382A3B04}" type="datetime1">
              <a:rPr lang="en-US"/>
              <a:pPr/>
              <a:t>6/22/2010</a:t>
            </a:fld>
            <a:endParaRPr lang="en-US"/>
          </a:p>
        </p:txBody>
      </p:sp>
      <p:sp>
        <p:nvSpPr>
          <p:cNvPr id="7" name="Rectangle 7"/>
          <p:cNvSpPr>
            <a:spLocks noGrp="1" noChangeArrowheads="1"/>
          </p:cNvSpPr>
          <p:nvPr>
            <p:ph type="sldNum" sz="quarter" idx="5"/>
          </p:nvPr>
        </p:nvSpPr>
        <p:spPr>
          <a:ln/>
        </p:spPr>
        <p:txBody>
          <a:bodyPr/>
          <a:lstStyle/>
          <a:p>
            <a:fld id="{0AD5CC86-2339-42FB-B5FF-C2ABAA57D9BD}" type="slidenum">
              <a:rPr lang="en-US"/>
              <a:pPr/>
              <a:t>7</a:t>
            </a:fld>
            <a:endParaRPr lang="en-US"/>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p:txBody>
          <a:bodyPr/>
          <a:lstStyle/>
          <a:p>
            <a:r>
              <a:rPr lang="en-US" dirty="0"/>
              <a:t>The most common method of selecting a SRS in practice is computer-generated.  </a:t>
            </a:r>
            <a:r>
              <a:rPr lang="en-US" dirty="0" smtClean="0"/>
              <a:t>So instead of using a random number table, you use</a:t>
            </a:r>
            <a:r>
              <a:rPr lang="en-US" baseline="0" dirty="0" smtClean="0"/>
              <a:t> a computer to generate the random numbers.</a:t>
            </a:r>
            <a:endParaRPr lang="en-US" dirty="0"/>
          </a:p>
          <a:p>
            <a:r>
              <a:rPr lang="en-US" dirty="0" smtClean="0"/>
              <a:t>This </a:t>
            </a:r>
            <a:r>
              <a:rPr lang="en-US" dirty="0"/>
              <a:t>computer method is almost the same as Method 2… In this method, you let the computer or calculator generate the uniform random numbers between 0 and 1.   Any statistical software and lots of calculators have this feature.  Then, you multiply the uniform random number by </a:t>
            </a:r>
            <a:r>
              <a:rPr lang="en-US" i="1" dirty="0"/>
              <a:t>N</a:t>
            </a:r>
            <a:r>
              <a:rPr lang="en-US" dirty="0"/>
              <a:t> ( population size) and take next larger integer, as in method 2.  </a:t>
            </a:r>
          </a:p>
          <a:p>
            <a:r>
              <a:rPr lang="en-US" dirty="0"/>
              <a:t>With a little programming, you can set up a loop to select even big sample very quickly</a:t>
            </a:r>
            <a:r>
              <a:rPr lang="en-US" dirty="0" smtClean="0"/>
              <a:t>.</a:t>
            </a:r>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fld id="{216E9EAD-79F4-4669-B91D-C8CFC5BC90AE}" type="datetime1">
              <a:rPr lang="en-US"/>
              <a:pPr/>
              <a:t>6/22/2010</a:t>
            </a:fld>
            <a:endParaRPr lang="en-US"/>
          </a:p>
        </p:txBody>
      </p:sp>
      <p:sp>
        <p:nvSpPr>
          <p:cNvPr id="7" name="Rectangle 7"/>
          <p:cNvSpPr>
            <a:spLocks noGrp="1" noChangeArrowheads="1"/>
          </p:cNvSpPr>
          <p:nvPr>
            <p:ph type="sldNum" sz="quarter" idx="5"/>
          </p:nvPr>
        </p:nvSpPr>
        <p:spPr>
          <a:ln/>
        </p:spPr>
        <p:txBody>
          <a:bodyPr/>
          <a:lstStyle/>
          <a:p>
            <a:fld id="{E9158420-2298-4207-A7D2-90DF39570A24}" type="slidenum">
              <a:rPr lang="en-US"/>
              <a:pPr/>
              <a:t>8</a:t>
            </a:fld>
            <a:endParaRPr lang="en-US"/>
          </a:p>
        </p:txBody>
      </p:sp>
      <p:sp>
        <p:nvSpPr>
          <p:cNvPr id="74754" name="Rectangle 2"/>
          <p:cNvSpPr>
            <a:spLocks noGrp="1" noRot="1" noChangeAspect="1" noChangeArrowheads="1" noTextEdit="1"/>
          </p:cNvSpPr>
          <p:nvPr>
            <p:ph type="sldImg"/>
          </p:nvPr>
        </p:nvSpPr>
        <p:spPr>
          <a:ln/>
        </p:spPr>
      </p:sp>
      <p:sp>
        <p:nvSpPr>
          <p:cNvPr id="74755" name="Rectangle 3"/>
          <p:cNvSpPr>
            <a:spLocks noGrp="1" noChangeArrowheads="1"/>
          </p:cNvSpPr>
          <p:nvPr>
            <p:ph type="body" idx="1"/>
          </p:nvPr>
        </p:nvSpPr>
        <p:spPr/>
        <p:txBody>
          <a:bodyPr/>
          <a:lstStyle/>
          <a:p>
            <a:r>
              <a:rPr lang="en-US" sz="1000" dirty="0"/>
              <a:t>A couple of general notes about SRSs:   </a:t>
            </a:r>
          </a:p>
          <a:p>
            <a:r>
              <a:rPr lang="en-US" sz="1000" dirty="0"/>
              <a:t>1:  One big disadvantage of the selecting a SRS in general is that you must be able to list all the units in the population.  This is a pretty big disadvantage which will be addressed in future lessons with multi-stage sampling.</a:t>
            </a:r>
          </a:p>
          <a:p>
            <a:r>
              <a:rPr lang="en-US" sz="1000" dirty="0"/>
              <a:t>2: Remember to make sure that you record how </a:t>
            </a:r>
            <a:r>
              <a:rPr lang="en-US" sz="1000" dirty="0" smtClean="0"/>
              <a:t>you selected your </a:t>
            </a:r>
            <a:r>
              <a:rPr lang="en-US" sz="1000" dirty="0"/>
              <a:t>sample- in other words how you found the random number(s).  For example, if you are using the tables, record the row number.  If using the computer, record the “Seed”. </a:t>
            </a:r>
            <a:r>
              <a:rPr lang="en-US" sz="1000" dirty="0" smtClean="0"/>
              <a:t>-  So you can</a:t>
            </a:r>
            <a:r>
              <a:rPr lang="en-US" sz="1000" baseline="0" dirty="0" smtClean="0"/>
              <a:t> reproduce the sample, if necessary. </a:t>
            </a:r>
            <a:endParaRPr lang="en-US" sz="1000" dirty="0"/>
          </a:p>
          <a:p>
            <a:r>
              <a:rPr lang="en-US" sz="1000" dirty="0"/>
              <a:t>3:  I noted previously that you can’t tell by looking at a sample whether it is selected at random.  This is true.</a:t>
            </a:r>
          </a:p>
          <a:p>
            <a:r>
              <a:rPr lang="en-US" sz="1000" dirty="0"/>
              <a:t>However, I sometimes do an exercise in a residential class that shows that selection at random may seem like it has a pattern.  I have half the class get together and use one of the methods with a random number table to select a sample.  Then, I ask the other half of the class to  gather and select a sample by selecting sample which “looks” random to them.  They write down IDs so that the IDs look random.  I leave the room while they complete the task.  </a:t>
            </a:r>
          </a:p>
          <a:p>
            <a:r>
              <a:rPr lang="en-US" sz="1000" dirty="0"/>
              <a:t>When I return, I try to guess which sample was chosen truly at random (using a table) and which was created to look random.  Usually I am able to do it – the truly random sample may look like it has anomalies… IDs selected in a row (like 5,6,7), or many more even numbers in a row,  or have big gaps,  for example.</a:t>
            </a:r>
          </a:p>
          <a:p>
            <a:r>
              <a:rPr lang="en-US" sz="1000" dirty="0"/>
              <a:t>I recently read a Newsweek article that lots of people think their iPods have favorites – when the iPod is  supposed to shuffle the tunes at random, it may seem repeat one artist or music type while ignoring a particular tune for what seems like forever.   I digress… but the point is… use truly random numbers from a table or computer.  Even if your sample seems to have a pattern, that is OK.  True random sampling, like random shuffling on an iPod, may ‘feel’ like it plays favorites.</a:t>
            </a:r>
          </a:p>
          <a:p>
            <a:endParaRPr lang="en-US" sz="1000"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Sometimes,</a:t>
            </a:r>
            <a:r>
              <a:rPr lang="en-US" baseline="0" dirty="0" smtClean="0"/>
              <a:t> our study calls for a more complicated sampling scheme than SRS.  </a:t>
            </a:r>
          </a:p>
          <a:p>
            <a:r>
              <a:rPr lang="en-US" baseline="0" dirty="0" smtClean="0"/>
              <a:t>One such scheme is Stratified Random Sampling. </a:t>
            </a:r>
            <a:endParaRPr lang="en-US" dirty="0"/>
          </a:p>
        </p:txBody>
      </p:sp>
      <p:sp>
        <p:nvSpPr>
          <p:cNvPr id="4" name="Slide Number Placeholder 3"/>
          <p:cNvSpPr>
            <a:spLocks noGrp="1"/>
          </p:cNvSpPr>
          <p:nvPr>
            <p:ph type="sldNum" sz="quarter" idx="10"/>
          </p:nvPr>
        </p:nvSpPr>
        <p:spPr/>
        <p:txBody>
          <a:bodyPr/>
          <a:lstStyle/>
          <a:p>
            <a:fld id="{39CAE3F3-8509-404B-A96D-9AC3D7C34790}"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FFA6864-7204-424B-A9D8-27C01A84F7BE}" type="slidenum">
              <a:rPr lang="en-US"/>
              <a:pPr/>
              <a:t>10</a:t>
            </a:fld>
            <a:endParaRPr lang="en-US"/>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p:txBody>
          <a:bodyPr/>
          <a:lstStyle/>
          <a:p>
            <a:r>
              <a:rPr lang="en-US" dirty="0"/>
              <a:t>In a stratified random sample, we divide the population into strata (or groups).  These groups are similar in some characteristic… some common examples are to stratify by ethnicity, age, geographic region, etc.</a:t>
            </a:r>
          </a:p>
          <a:p>
            <a:r>
              <a:rPr lang="en-US" dirty="0"/>
              <a:t>Within each stratum, we select a sample (usually a SRS).</a:t>
            </a:r>
          </a:p>
          <a:p>
            <a:r>
              <a:rPr lang="en-US" dirty="0"/>
              <a:t>Then, we combine these samples from each stratum to form our final sample</a:t>
            </a:r>
            <a:r>
              <a:rPr lang="en-US" dirty="0" smtClean="0"/>
              <a:t>.</a:t>
            </a:r>
          </a:p>
          <a:p>
            <a:endParaRPr lang="en-US" dirty="0"/>
          </a:p>
          <a:p>
            <a:r>
              <a:rPr lang="en-US" dirty="0" smtClean="0"/>
              <a:t> Recall that with</a:t>
            </a:r>
            <a:r>
              <a:rPr lang="en-US" baseline="0" dirty="0" smtClean="0"/>
              <a:t> a stratified sample, we are not selecting a subset of the strata – we are selecting observations WITHIN each the strata.  In other words, if we stratify on ethnicity (5 groups) we don’t, say, select 2 out 5 ethnicity, rather we select observations within each of the 5 ethnicities.   But we can have some flexibility about how we select within each different ethnicity/strata.  </a:t>
            </a: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FE5ED593-5799-436B-82FC-E56E492D9A69}" type="datetime1">
              <a:rPr lang="en-US" smtClean="0"/>
              <a:pPr>
                <a:defRPr/>
              </a:pPr>
              <a:t>6/22/2010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D942089-F521-456F-96FA-7B9366BBD6AB}"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3B7A60C-8671-446B-903C-590AE5EDF3E3}" type="datetime1">
              <a:rPr lang="en-US" smtClean="0"/>
              <a:pPr>
                <a:defRPr/>
              </a:pPr>
              <a:t>6/22/2010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1A3595F-390A-4459-AD96-39D1CB499F2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CEF6D79-AF13-4369-AAF1-5C74A44B5EFC}" type="datetime1">
              <a:rPr lang="en-US" smtClean="0"/>
              <a:pPr>
                <a:defRPr/>
              </a:pPr>
              <a:t>6/22/2010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B1EE32B-16E7-4908-95BC-B936E0E4A6DB}"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533400"/>
            <a:ext cx="7434263" cy="381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14400" y="1295400"/>
            <a:ext cx="36957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2500" y="1295400"/>
            <a:ext cx="36957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0" y="6381750"/>
            <a:ext cx="2133600" cy="476250"/>
          </a:xfrm>
        </p:spPr>
        <p:txBody>
          <a:bodyPr/>
          <a:lstStyle>
            <a:lvl1pPr>
              <a:defRPr/>
            </a:lvl1pPr>
          </a:lstStyle>
          <a:p>
            <a:fld id="{81C9E959-0ABD-4D27-8B74-BE4BA882C641}" type="datetime1">
              <a:rPr lang="en-US" smtClean="0"/>
              <a:pPr/>
              <a:t>6/22/2010</a:t>
            </a:fld>
            <a:endParaRPr lang="en-US"/>
          </a:p>
        </p:txBody>
      </p:sp>
      <p:sp>
        <p:nvSpPr>
          <p:cNvPr id="6" name="Footer Placeholder 5"/>
          <p:cNvSpPr>
            <a:spLocks noGrp="1"/>
          </p:cNvSpPr>
          <p:nvPr>
            <p:ph type="ftr" sz="quarter" idx="11"/>
          </p:nvPr>
        </p:nvSpPr>
        <p:spPr>
          <a:xfrm>
            <a:off x="3124200" y="6381750"/>
            <a:ext cx="2895600" cy="476250"/>
          </a:xfrm>
        </p:spPr>
        <p:txBody>
          <a:bodyPr/>
          <a:lstStyle>
            <a:lvl1pPr>
              <a:defRPr/>
            </a:lvl1pPr>
          </a:lstStyle>
          <a:p>
            <a:endParaRPr lang="en-US" dirty="0"/>
          </a:p>
        </p:txBody>
      </p:sp>
      <p:sp>
        <p:nvSpPr>
          <p:cNvPr id="7" name="Slide Number Placeholder 6"/>
          <p:cNvSpPr>
            <a:spLocks noGrp="1"/>
          </p:cNvSpPr>
          <p:nvPr>
            <p:ph type="sldNum" sz="quarter" idx="12"/>
          </p:nvPr>
        </p:nvSpPr>
        <p:spPr>
          <a:xfrm>
            <a:off x="7010400" y="6381750"/>
            <a:ext cx="2133600" cy="476250"/>
          </a:xfrm>
        </p:spPr>
        <p:txBody>
          <a:bodyPr/>
          <a:lstStyle>
            <a:lvl1pPr>
              <a:defRPr/>
            </a:lvl1pPr>
          </a:lstStyle>
          <a:p>
            <a:fld id="{A2513E17-7268-46FA-96B2-5B0F520B98BA}" type="slidenum">
              <a:rPr lang="en-US"/>
              <a:pPr/>
              <a:t>‹#›</a:t>
            </a:fld>
            <a:endParaRPr lang="en-US"/>
          </a:p>
        </p:txBody>
      </p:sp>
    </p:spTree>
  </p:cSld>
  <p:clrMapOvr>
    <a:masterClrMapping/>
  </p:clrMapOvr>
  <p:transition spd="med">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7FD445C-AB55-41C4-91B7-A41B9C95DF03}" type="datetime1">
              <a:rPr lang="en-US" smtClean="0"/>
              <a:pPr>
                <a:defRPr/>
              </a:pPr>
              <a:t>6/22/2010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D635825-7B2D-45C0-83C6-D57448230EE0}" type="slidenum">
              <a:rPr lang="en-US" smtClean="0"/>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D1C7656-6453-471A-94C5-031C769E9E03}" type="datetime1">
              <a:rPr lang="en-US" smtClean="0"/>
              <a:pPr>
                <a:defRPr/>
              </a:pPr>
              <a:t>6/22/2010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776B00C-840B-45E8-ADDD-78C005930DC2}"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3C473444-5B8E-470B-B6CB-2B0CC96A8047}" type="datetime1">
              <a:rPr lang="en-US" smtClean="0"/>
              <a:pPr>
                <a:defRPr/>
              </a:pPr>
              <a:t>6/22/2010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CB7A75A-A6B0-4275-BFF6-1784FD058DF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C16101F0-366B-4869-AFC2-76D1564AB0AC}" type="datetime1">
              <a:rPr lang="en-US" smtClean="0"/>
              <a:pPr>
                <a:defRPr/>
              </a:pPr>
              <a:t>6/22/2010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AC2EE1F6-DEA0-4D37-98A8-BA9675DCD079}"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FDEA7FB0-840B-4351-968F-09B69BBA9B2E}" type="datetime1">
              <a:rPr lang="en-US" smtClean="0"/>
              <a:pPr>
                <a:defRPr/>
              </a:pPr>
              <a:t>6/22/2010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50C80C31-36B0-4BA1-89E1-85B266B939C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07EE983-E789-4215-9DF1-4DA5E990F105}" type="datetime1">
              <a:rPr lang="en-US" smtClean="0"/>
              <a:pPr>
                <a:defRPr/>
              </a:pPr>
              <a:t>6/22/2010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D628B263-197B-4A9C-BB84-C484B24553F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13CD1AD-88B5-4D4E-9FC0-26E44139E7C5}" type="datetime1">
              <a:rPr lang="en-US" smtClean="0"/>
              <a:pPr>
                <a:defRPr/>
              </a:pPr>
              <a:t>6/22/2010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2375C46-6575-4C09-B508-445339DE2FE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F28A19E-B7A0-42BB-8505-5FE2BDBF24A1}" type="datetime1">
              <a:rPr lang="en-US" smtClean="0"/>
              <a:pPr>
                <a:defRPr/>
              </a:pPr>
              <a:t>6/22/2010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3AC79FA-175A-420A-AE92-9A1AEB62663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5"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CBCD426B-AD68-4848-AA3C-06E3EDEC4AD9}" type="datetime1">
              <a:rPr lang="en-US" smtClean="0"/>
              <a:pPr>
                <a:defRPr/>
              </a:pPr>
              <a:t>6/22/2010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8FA1AC7C-C061-475F-9B7D-DF950EA9969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83" r:id="rId12"/>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122" name="Title 1"/>
          <p:cNvSpPr>
            <a:spLocks noGrp="1"/>
          </p:cNvSpPr>
          <p:nvPr>
            <p:ph type="ctrTitle"/>
          </p:nvPr>
        </p:nvSpPr>
        <p:spPr>
          <a:xfrm>
            <a:off x="2514600" y="2740025"/>
            <a:ext cx="4267200" cy="1470025"/>
          </a:xfrm>
        </p:spPr>
        <p:txBody>
          <a:bodyPr/>
          <a:lstStyle/>
          <a:p>
            <a:pPr eaLnBrk="1" hangingPunct="1"/>
            <a:r>
              <a:rPr lang="en-US" dirty="0" smtClean="0">
                <a:solidFill>
                  <a:schemeClr val="bg1"/>
                </a:solidFill>
              </a:rPr>
              <a:t>Unit 1 Lesson 6</a:t>
            </a:r>
          </a:p>
        </p:txBody>
      </p:sp>
      <p:sp>
        <p:nvSpPr>
          <p:cNvPr id="3075" name="Subtitle 2"/>
          <p:cNvSpPr>
            <a:spLocks noGrp="1"/>
          </p:cNvSpPr>
          <p:nvPr>
            <p:ph type="subTitle" idx="1"/>
          </p:nvPr>
        </p:nvSpPr>
        <p:spPr>
          <a:xfrm>
            <a:off x="1524000" y="4495800"/>
            <a:ext cx="6553200" cy="1752600"/>
          </a:xfrm>
        </p:spPr>
        <p:txBody>
          <a:bodyPr>
            <a:normAutofit fontScale="62500" lnSpcReduction="20000"/>
          </a:bodyPr>
          <a:lstStyle/>
          <a:p>
            <a:pPr eaLnBrk="1" hangingPunct="1">
              <a:defRPr/>
            </a:pPr>
            <a:r>
              <a:rPr lang="en-US" sz="5100" b="1" dirty="0" smtClean="0">
                <a:solidFill>
                  <a:schemeClr val="bg1"/>
                </a:solidFill>
                <a:effectLst>
                  <a:outerShdw blurRad="38100" dist="38100" dir="2700000" algn="tl">
                    <a:srgbClr val="000000">
                      <a:alpha val="43137"/>
                    </a:srgbClr>
                  </a:outerShdw>
                </a:effectLst>
              </a:rPr>
              <a:t>Sampling Example</a:t>
            </a:r>
          </a:p>
          <a:p>
            <a:pPr eaLnBrk="1" hangingPunct="1">
              <a:spcBef>
                <a:spcPct val="0"/>
              </a:spcBef>
              <a:defRPr/>
            </a:pPr>
            <a:r>
              <a:rPr lang="en-US" i="1" dirty="0" smtClean="0">
                <a:solidFill>
                  <a:schemeClr val="bg1"/>
                </a:solidFill>
              </a:rPr>
              <a:t>Dr. Jane Monaco</a:t>
            </a:r>
          </a:p>
          <a:p>
            <a:pPr eaLnBrk="1" hangingPunct="1">
              <a:spcBef>
                <a:spcPct val="0"/>
              </a:spcBef>
              <a:defRPr/>
            </a:pPr>
            <a:r>
              <a:rPr lang="en-US" i="1" dirty="0" smtClean="0">
                <a:solidFill>
                  <a:schemeClr val="bg1"/>
                </a:solidFill>
              </a:rPr>
              <a:t>Clinical Assistant Professor</a:t>
            </a:r>
          </a:p>
          <a:p>
            <a:pPr eaLnBrk="1" hangingPunct="1">
              <a:spcBef>
                <a:spcPct val="0"/>
              </a:spcBef>
              <a:defRPr/>
            </a:pPr>
            <a:r>
              <a:rPr lang="en-US" i="1" dirty="0" smtClean="0">
                <a:solidFill>
                  <a:schemeClr val="bg1"/>
                </a:solidFill>
              </a:rPr>
              <a:t> Department of Biostatistics</a:t>
            </a:r>
          </a:p>
          <a:p>
            <a:pPr eaLnBrk="1" hangingPunct="1">
              <a:spcBef>
                <a:spcPct val="0"/>
              </a:spcBef>
              <a:defRPr/>
            </a:pPr>
            <a:r>
              <a:rPr lang="en-US" i="1" dirty="0" err="1" smtClean="0">
                <a:solidFill>
                  <a:schemeClr val="bg1"/>
                </a:solidFill>
              </a:rPr>
              <a:t>Gillings</a:t>
            </a:r>
            <a:r>
              <a:rPr lang="en-US" i="1" dirty="0" smtClean="0">
                <a:solidFill>
                  <a:schemeClr val="bg1"/>
                </a:solidFill>
              </a:rPr>
              <a:t> School of Global Public Health</a:t>
            </a:r>
          </a:p>
          <a:p>
            <a:pPr eaLnBrk="1" hangingPunct="1">
              <a:spcBef>
                <a:spcPct val="0"/>
              </a:spcBef>
              <a:defRPr/>
            </a:pPr>
            <a:r>
              <a:rPr lang="en-US" i="1" dirty="0" smtClean="0">
                <a:solidFill>
                  <a:schemeClr val="bg1"/>
                </a:solidFill>
              </a:rPr>
              <a:t>The University of North Carolina at Chapel Hill</a:t>
            </a:r>
          </a:p>
          <a:p>
            <a:pPr eaLnBrk="1" hangingPunct="1">
              <a:defRPr/>
            </a:pPr>
            <a:endParaRPr lang="en-US" dirty="0" smtClean="0">
              <a:solidFill>
                <a:schemeClr val="bg1"/>
              </a:solidFill>
            </a:endParaRPr>
          </a:p>
        </p:txBody>
      </p:sp>
      <p:sp>
        <p:nvSpPr>
          <p:cNvPr id="4" name="Slide Number Placeholder 3"/>
          <p:cNvSpPr>
            <a:spLocks noGrp="1"/>
          </p:cNvSpPr>
          <p:nvPr>
            <p:ph type="sldNum" sz="quarter" idx="12"/>
          </p:nvPr>
        </p:nvSpPr>
        <p:spPr/>
        <p:txBody>
          <a:bodyPr/>
          <a:lstStyle/>
          <a:p>
            <a:pPr>
              <a:defRPr/>
            </a:pPr>
            <a:fld id="{8D942089-F521-456F-96FA-7B9366BBD6AB}" type="slidenum">
              <a:rPr lang="en-US" smtClean="0"/>
              <a:pPr>
                <a:defRPr/>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6" name="Rectangle 6"/>
          <p:cNvSpPr>
            <a:spLocks noGrp="1" noChangeArrowheads="1"/>
          </p:cNvSpPr>
          <p:nvPr>
            <p:ph type="body" idx="1"/>
          </p:nvPr>
        </p:nvSpPr>
        <p:spPr>
          <a:xfrm>
            <a:off x="533400" y="1447800"/>
            <a:ext cx="8077200" cy="4572000"/>
          </a:xfrm>
        </p:spPr>
        <p:txBody>
          <a:bodyPr/>
          <a:lstStyle/>
          <a:p>
            <a:pPr lvl="1">
              <a:buFont typeface="Arial" pitchFamily="34" charset="0"/>
              <a:buChar char="•"/>
            </a:pPr>
            <a:r>
              <a:rPr lang="en-US" sz="3200" dirty="0"/>
              <a:t>Divide population into strata or groups</a:t>
            </a:r>
            <a:br>
              <a:rPr lang="en-US" sz="3200" dirty="0"/>
            </a:br>
            <a:r>
              <a:rPr lang="en-US" sz="3200" dirty="0"/>
              <a:t> [groups are similar in some characteristics]</a:t>
            </a:r>
          </a:p>
          <a:p>
            <a:pPr lvl="2">
              <a:buNone/>
            </a:pPr>
            <a:r>
              <a:rPr lang="en-US" sz="3200" dirty="0"/>
              <a:t>Typical </a:t>
            </a:r>
            <a:r>
              <a:rPr lang="en-US" sz="3200" dirty="0" smtClean="0"/>
              <a:t>strata:  ethnicity</a:t>
            </a:r>
            <a:r>
              <a:rPr lang="en-US" sz="3200" dirty="0"/>
              <a:t>, age, geographic region, gender, </a:t>
            </a:r>
            <a:r>
              <a:rPr lang="en-US" sz="3200" dirty="0" smtClean="0"/>
              <a:t>…</a:t>
            </a:r>
            <a:endParaRPr lang="en-US" sz="3200" dirty="0"/>
          </a:p>
          <a:p>
            <a:pPr lvl="1">
              <a:buFont typeface="Arial" pitchFamily="34" charset="0"/>
              <a:buChar char="•"/>
            </a:pPr>
            <a:r>
              <a:rPr lang="en-US" sz="3200" dirty="0"/>
              <a:t>Select a sample within each stratum separately</a:t>
            </a:r>
          </a:p>
          <a:p>
            <a:pPr lvl="1">
              <a:buFont typeface="Arial" pitchFamily="34" charset="0"/>
              <a:buChar char="•"/>
            </a:pPr>
            <a:r>
              <a:rPr lang="en-US" sz="3200" dirty="0"/>
              <a:t>Combine </a:t>
            </a:r>
            <a:r>
              <a:rPr lang="en-US" sz="3200" dirty="0" smtClean="0"/>
              <a:t>samples </a:t>
            </a:r>
            <a:r>
              <a:rPr lang="en-US" sz="3200" dirty="0"/>
              <a:t>in each stratum for final </a:t>
            </a:r>
            <a:r>
              <a:rPr lang="en-US" sz="3200" dirty="0" smtClean="0"/>
              <a:t>sample</a:t>
            </a:r>
          </a:p>
          <a:p>
            <a:pPr lvl="1"/>
            <a:endParaRPr lang="en-US" dirty="0"/>
          </a:p>
          <a:p>
            <a:pPr lvl="1">
              <a:buNone/>
            </a:pPr>
            <a:endParaRPr lang="en-US" sz="2400" i="1" dirty="0"/>
          </a:p>
          <a:p>
            <a:pPr lvl="1"/>
            <a:endParaRPr lang="en-US" sz="1800" dirty="0"/>
          </a:p>
        </p:txBody>
      </p:sp>
      <p:sp>
        <p:nvSpPr>
          <p:cNvPr id="5" name="Slide Number Placeholder 5"/>
          <p:cNvSpPr>
            <a:spLocks noGrp="1"/>
          </p:cNvSpPr>
          <p:nvPr>
            <p:ph type="sldNum" sz="quarter" idx="12"/>
          </p:nvPr>
        </p:nvSpPr>
        <p:spPr/>
        <p:txBody>
          <a:bodyPr/>
          <a:lstStyle/>
          <a:p>
            <a:fld id="{547FB270-9697-4F9D-8664-8EF9D8C239CD}" type="slidenum">
              <a:rPr lang="en-US"/>
              <a:pPr/>
              <a:t>10</a:t>
            </a:fld>
            <a:endParaRPr lang="en-US"/>
          </a:p>
        </p:txBody>
      </p:sp>
      <p:sp>
        <p:nvSpPr>
          <p:cNvPr id="5125" name="Rectangle 5"/>
          <p:cNvSpPr>
            <a:spLocks noGrp="1" noChangeArrowheads="1"/>
          </p:cNvSpPr>
          <p:nvPr>
            <p:ph type="title"/>
          </p:nvPr>
        </p:nvSpPr>
        <p:spPr/>
        <p:txBody>
          <a:bodyPr/>
          <a:lstStyle/>
          <a:p>
            <a:r>
              <a:rPr lang="en-US" sz="4000" b="1" dirty="0"/>
              <a:t>STRATIFIED RANDOM </a:t>
            </a:r>
            <a:r>
              <a:rPr lang="en-US" sz="4000" b="1" dirty="0" smtClean="0"/>
              <a:t>SAMPLING</a:t>
            </a:r>
            <a:endParaRPr lang="en-US" sz="4000" b="1"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8CF8AF8F-03AC-45F4-A76D-EC495BD22F64}" type="slidenum">
              <a:rPr lang="en-US"/>
              <a:pPr/>
              <a:t>11</a:t>
            </a:fld>
            <a:endParaRPr lang="en-US"/>
          </a:p>
        </p:txBody>
      </p:sp>
      <p:sp>
        <p:nvSpPr>
          <p:cNvPr id="12292" name="Rectangle 4"/>
          <p:cNvSpPr>
            <a:spLocks noGrp="1" noChangeArrowheads="1"/>
          </p:cNvSpPr>
          <p:nvPr>
            <p:ph type="title"/>
          </p:nvPr>
        </p:nvSpPr>
        <p:spPr>
          <a:xfrm>
            <a:off x="0" y="457200"/>
            <a:ext cx="9448800" cy="1143000"/>
          </a:xfrm>
        </p:spPr>
        <p:txBody>
          <a:bodyPr/>
          <a:lstStyle/>
          <a:p>
            <a:r>
              <a:rPr lang="en-US" sz="4000" b="1" dirty="0"/>
              <a:t>PROPERTIES OF A STRATIFIED RANDOM SAMPLE</a:t>
            </a:r>
          </a:p>
        </p:txBody>
      </p:sp>
      <p:sp>
        <p:nvSpPr>
          <p:cNvPr id="12293" name="Rectangle 5"/>
          <p:cNvSpPr>
            <a:spLocks noGrp="1" noChangeArrowheads="1"/>
          </p:cNvSpPr>
          <p:nvPr>
            <p:ph type="body" idx="1"/>
          </p:nvPr>
        </p:nvSpPr>
        <p:spPr>
          <a:xfrm>
            <a:off x="1066800" y="1676400"/>
            <a:ext cx="7543800" cy="4495800"/>
          </a:xfrm>
        </p:spPr>
        <p:txBody>
          <a:bodyPr/>
          <a:lstStyle/>
          <a:p>
            <a:r>
              <a:rPr lang="en-US" dirty="0"/>
              <a:t>A stratified random sample is never an SRS. </a:t>
            </a:r>
          </a:p>
          <a:p>
            <a:r>
              <a:rPr lang="en-US" dirty="0" smtClean="0"/>
              <a:t>Common </a:t>
            </a:r>
            <a:r>
              <a:rPr lang="en-US" dirty="0"/>
              <a:t>to make stratum sample sizes equal rather than sampling fractions</a:t>
            </a:r>
          </a:p>
          <a:p>
            <a:pPr>
              <a:buFontTx/>
              <a:buNone/>
            </a:pPr>
            <a:endParaRPr lang="en-US"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20B5EF28-1C02-4E0C-A26F-90137580C37C}" type="slidenum">
              <a:rPr lang="en-US"/>
              <a:pPr/>
              <a:t>12</a:t>
            </a:fld>
            <a:endParaRPr lang="en-US"/>
          </a:p>
        </p:txBody>
      </p:sp>
      <p:sp>
        <p:nvSpPr>
          <p:cNvPr id="9220" name="Rectangle 4"/>
          <p:cNvSpPr>
            <a:spLocks noGrp="1" noChangeArrowheads="1"/>
          </p:cNvSpPr>
          <p:nvPr>
            <p:ph type="title"/>
          </p:nvPr>
        </p:nvSpPr>
        <p:spPr/>
        <p:txBody>
          <a:bodyPr/>
          <a:lstStyle/>
          <a:p>
            <a:r>
              <a:rPr lang="en-US" sz="3600" b="1" dirty="0" smtClean="0"/>
              <a:t>EXAMPLE: STRATIFIED RANDOM SAMPLE</a:t>
            </a:r>
            <a:endParaRPr lang="en-US" sz="3600" b="1" dirty="0"/>
          </a:p>
        </p:txBody>
      </p:sp>
      <p:sp>
        <p:nvSpPr>
          <p:cNvPr id="9221" name="Rectangle 5"/>
          <p:cNvSpPr>
            <a:spLocks noGrp="1" noChangeArrowheads="1"/>
          </p:cNvSpPr>
          <p:nvPr>
            <p:ph type="body" idx="1"/>
          </p:nvPr>
        </p:nvSpPr>
        <p:spPr>
          <a:xfrm>
            <a:off x="609600" y="1447800"/>
            <a:ext cx="8153400" cy="4724400"/>
          </a:xfrm>
        </p:spPr>
        <p:txBody>
          <a:bodyPr/>
          <a:lstStyle/>
          <a:p>
            <a:r>
              <a:rPr lang="en-US" dirty="0"/>
              <a:t>Select 100 patients out of 1000 patients </a:t>
            </a:r>
            <a:r>
              <a:rPr lang="en-US" dirty="0">
                <a:cs typeface="Times New Roman" pitchFamily="18" charset="0"/>
              </a:rPr>
              <a:t>→ </a:t>
            </a:r>
            <a:r>
              <a:rPr lang="en-US" dirty="0"/>
              <a:t>select equal numbers of diabetics and </a:t>
            </a:r>
            <a:r>
              <a:rPr lang="en-US" dirty="0" err="1"/>
              <a:t>nondiabetics</a:t>
            </a:r>
            <a:endParaRPr lang="en-US" dirty="0"/>
          </a:p>
          <a:p>
            <a:r>
              <a:rPr lang="en-US" dirty="0"/>
              <a:t>Form strata 200 diabetics and 800</a:t>
            </a:r>
            <a:br>
              <a:rPr lang="en-US" dirty="0"/>
            </a:br>
            <a:r>
              <a:rPr lang="en-US" dirty="0"/>
              <a:t>    </a:t>
            </a:r>
            <a:r>
              <a:rPr lang="en-US" dirty="0" err="1"/>
              <a:t>nondiabetics</a:t>
            </a:r>
            <a:endParaRPr lang="en-US" dirty="0"/>
          </a:p>
          <a:p>
            <a:r>
              <a:rPr lang="en-US" dirty="0"/>
              <a:t>Select 50 diabetics and 50 </a:t>
            </a:r>
            <a:r>
              <a:rPr lang="en-US" dirty="0" err="1"/>
              <a:t>nondiabetics</a:t>
            </a:r>
            <a:r>
              <a:rPr lang="en-US" dirty="0"/>
              <a:t> </a:t>
            </a:r>
          </a:p>
          <a:p>
            <a:pPr lvl="1"/>
            <a:r>
              <a:rPr lang="en-US" sz="1800" dirty="0"/>
              <a:t>SRS of 50 out of 200 diabetics</a:t>
            </a:r>
          </a:p>
          <a:p>
            <a:pPr lvl="1"/>
            <a:r>
              <a:rPr lang="en-US" sz="1800" dirty="0"/>
              <a:t>SRS of 50 out of 800 </a:t>
            </a:r>
            <a:r>
              <a:rPr lang="en-US" sz="1800" dirty="0" err="1"/>
              <a:t>nondiabetics</a:t>
            </a:r>
            <a:endParaRPr lang="en-US" sz="1800" dirty="0"/>
          </a:p>
          <a:p>
            <a:r>
              <a:rPr lang="en-US" dirty="0"/>
              <a:t>Full sample is </a:t>
            </a:r>
            <a:r>
              <a:rPr lang="en-US" i="1" dirty="0"/>
              <a:t>n</a:t>
            </a:r>
            <a:r>
              <a:rPr lang="en-US" dirty="0"/>
              <a:t>= 100 out of </a:t>
            </a:r>
            <a:r>
              <a:rPr lang="en-US" i="1" dirty="0"/>
              <a:t>N</a:t>
            </a:r>
            <a:r>
              <a:rPr lang="en-US" dirty="0"/>
              <a:t>=1000</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C6881B5C-37A6-4F33-8254-B40973650DB9}" type="slidenum">
              <a:rPr lang="en-US"/>
              <a:pPr/>
              <a:t>13</a:t>
            </a:fld>
            <a:endParaRPr lang="en-US"/>
          </a:p>
        </p:txBody>
      </p:sp>
      <p:sp>
        <p:nvSpPr>
          <p:cNvPr id="11268" name="Rectangle 4"/>
          <p:cNvSpPr>
            <a:spLocks noGrp="1" noChangeArrowheads="1"/>
          </p:cNvSpPr>
          <p:nvPr>
            <p:ph type="title"/>
          </p:nvPr>
        </p:nvSpPr>
        <p:spPr>
          <a:xfrm>
            <a:off x="0" y="457200"/>
            <a:ext cx="9144000" cy="1066800"/>
          </a:xfrm>
        </p:spPr>
        <p:txBody>
          <a:bodyPr/>
          <a:lstStyle/>
          <a:p>
            <a:r>
              <a:rPr lang="en-US" sz="3600" b="1" dirty="0" smtClean="0"/>
              <a:t>NOTATION: STRATIFIED </a:t>
            </a:r>
            <a:r>
              <a:rPr lang="en-US" sz="3600" b="1" dirty="0"/>
              <a:t>RANDOM SAMPLE</a:t>
            </a:r>
          </a:p>
        </p:txBody>
      </p:sp>
      <p:sp>
        <p:nvSpPr>
          <p:cNvPr id="11269" name="Rectangle 5"/>
          <p:cNvSpPr>
            <a:spLocks noGrp="1" noChangeArrowheads="1"/>
          </p:cNvSpPr>
          <p:nvPr>
            <p:ph type="body" idx="1"/>
          </p:nvPr>
        </p:nvSpPr>
        <p:spPr/>
        <p:txBody>
          <a:bodyPr/>
          <a:lstStyle/>
          <a:p>
            <a:r>
              <a:rPr lang="en-US" sz="2400" dirty="0"/>
              <a:t>Divide population into </a:t>
            </a:r>
            <a:r>
              <a:rPr lang="en-US" sz="2400" i="1" dirty="0"/>
              <a:t>j</a:t>
            </a:r>
            <a:r>
              <a:rPr lang="en-US" sz="2400" dirty="0"/>
              <a:t> strata.</a:t>
            </a:r>
          </a:p>
          <a:p>
            <a:pPr lvl="1"/>
            <a:r>
              <a:rPr lang="en-US" sz="2400" dirty="0"/>
              <a:t>Example has </a:t>
            </a:r>
            <a:r>
              <a:rPr lang="en-US" sz="2400" i="1" dirty="0"/>
              <a:t>j</a:t>
            </a:r>
            <a:r>
              <a:rPr lang="en-US" sz="2400" dirty="0"/>
              <a:t>=2 strata  (</a:t>
            </a:r>
            <a:r>
              <a:rPr lang="en-US" sz="2400" dirty="0" err="1"/>
              <a:t>nondiabetics</a:t>
            </a:r>
            <a:r>
              <a:rPr lang="en-US" sz="2400" dirty="0"/>
              <a:t> and diabetics)</a:t>
            </a:r>
          </a:p>
          <a:p>
            <a:r>
              <a:rPr lang="en-US" sz="2400" dirty="0"/>
              <a:t>Number selected in each stratum = </a:t>
            </a:r>
            <a:r>
              <a:rPr lang="en-US" sz="2400" i="1" dirty="0" err="1"/>
              <a:t>n</a:t>
            </a:r>
            <a:r>
              <a:rPr lang="en-US" sz="2400" i="1" baseline="-25000" dirty="0" err="1"/>
              <a:t>j</a:t>
            </a:r>
            <a:endParaRPr lang="en-US" sz="2400" i="1" dirty="0"/>
          </a:p>
          <a:p>
            <a:pPr lvl="1">
              <a:lnSpc>
                <a:spcPct val="65000"/>
              </a:lnSpc>
            </a:pPr>
            <a:r>
              <a:rPr lang="en-US" sz="2400" i="1" dirty="0"/>
              <a:t>n</a:t>
            </a:r>
            <a:r>
              <a:rPr lang="en-US" sz="2400" i="1" baseline="-25000" dirty="0"/>
              <a:t>1</a:t>
            </a:r>
            <a:r>
              <a:rPr lang="en-US" sz="2400" dirty="0"/>
              <a:t>=50 diabetics and </a:t>
            </a:r>
            <a:r>
              <a:rPr lang="en-US" sz="2400" i="1" dirty="0"/>
              <a:t>n</a:t>
            </a:r>
            <a:r>
              <a:rPr lang="en-US" sz="2400" i="1" baseline="-25000" dirty="0"/>
              <a:t>2</a:t>
            </a:r>
            <a:r>
              <a:rPr lang="en-US" sz="2400" dirty="0"/>
              <a:t> = 50 </a:t>
            </a:r>
            <a:r>
              <a:rPr lang="en-US" sz="2400" dirty="0" err="1"/>
              <a:t>nondiabetics</a:t>
            </a:r>
            <a:r>
              <a:rPr lang="en-US" sz="2400" dirty="0"/>
              <a:t>.</a:t>
            </a:r>
          </a:p>
          <a:p>
            <a:pPr lvl="1">
              <a:lnSpc>
                <a:spcPct val="65000"/>
              </a:lnSpc>
            </a:pPr>
            <a:r>
              <a:rPr lang="en-US" sz="2400" dirty="0"/>
              <a:t>Sum of </a:t>
            </a:r>
            <a:r>
              <a:rPr lang="en-US" sz="2400" i="1" dirty="0" err="1"/>
              <a:t>n</a:t>
            </a:r>
            <a:r>
              <a:rPr lang="en-US" sz="2400" i="1" baseline="-25000" dirty="0" err="1"/>
              <a:t>j</a:t>
            </a:r>
            <a:r>
              <a:rPr lang="en-US" sz="2400" dirty="0" err="1"/>
              <a:t>’s</a:t>
            </a:r>
            <a:r>
              <a:rPr lang="en-US" sz="2400" dirty="0"/>
              <a:t> is </a:t>
            </a:r>
            <a:r>
              <a:rPr lang="en-US" sz="2400" i="1" dirty="0"/>
              <a:t>n</a:t>
            </a:r>
          </a:p>
          <a:p>
            <a:r>
              <a:rPr lang="en-US" sz="2400" dirty="0"/>
              <a:t>Number in population in stratum </a:t>
            </a:r>
            <a:r>
              <a:rPr lang="en-US" sz="2400" i="1" dirty="0"/>
              <a:t>j </a:t>
            </a:r>
            <a:r>
              <a:rPr lang="en-US" sz="2400" dirty="0"/>
              <a:t>=</a:t>
            </a:r>
            <a:r>
              <a:rPr lang="en-US" sz="2400" i="1" dirty="0" err="1"/>
              <a:t>N</a:t>
            </a:r>
            <a:r>
              <a:rPr lang="en-US" sz="2400" i="1" baseline="-25000" dirty="0" err="1"/>
              <a:t>j</a:t>
            </a:r>
            <a:endParaRPr lang="en-US" sz="2400" i="1" dirty="0"/>
          </a:p>
          <a:p>
            <a:pPr lvl="1">
              <a:lnSpc>
                <a:spcPct val="65000"/>
              </a:lnSpc>
            </a:pPr>
            <a:r>
              <a:rPr lang="en-US" sz="2400" i="1" dirty="0"/>
              <a:t>N</a:t>
            </a:r>
            <a:r>
              <a:rPr lang="en-US" sz="2400" i="1" baseline="-25000" dirty="0"/>
              <a:t>1</a:t>
            </a:r>
            <a:r>
              <a:rPr lang="en-US" sz="2400" dirty="0"/>
              <a:t>=200 and </a:t>
            </a:r>
            <a:r>
              <a:rPr lang="en-US" sz="2400" i="1" dirty="0"/>
              <a:t>N</a:t>
            </a:r>
            <a:r>
              <a:rPr lang="en-US" sz="2400" i="1" baseline="-25000" dirty="0"/>
              <a:t>2</a:t>
            </a:r>
            <a:r>
              <a:rPr lang="en-US" sz="2400" dirty="0"/>
              <a:t>=800</a:t>
            </a:r>
          </a:p>
          <a:p>
            <a:pPr lvl="1">
              <a:lnSpc>
                <a:spcPct val="65000"/>
              </a:lnSpc>
            </a:pPr>
            <a:r>
              <a:rPr lang="en-US" sz="2400" dirty="0"/>
              <a:t>Sum of </a:t>
            </a:r>
            <a:r>
              <a:rPr lang="en-US" sz="2400" i="1" dirty="0" err="1"/>
              <a:t>N</a:t>
            </a:r>
            <a:r>
              <a:rPr lang="en-US" sz="2400" i="1" baseline="-25000" dirty="0" err="1"/>
              <a:t>j</a:t>
            </a:r>
            <a:r>
              <a:rPr lang="en-US" sz="2400" dirty="0" err="1"/>
              <a:t>’s</a:t>
            </a:r>
            <a:r>
              <a:rPr lang="en-US" sz="2400" dirty="0"/>
              <a:t> is </a:t>
            </a:r>
            <a:r>
              <a:rPr lang="en-US" sz="2400" i="1" dirty="0"/>
              <a:t>N</a:t>
            </a:r>
          </a:p>
          <a:p>
            <a:r>
              <a:rPr lang="en-US" sz="2400" dirty="0"/>
              <a:t>Stratum specific sampling fraction = </a:t>
            </a:r>
            <a:r>
              <a:rPr lang="en-US" sz="2400" i="1" dirty="0" err="1"/>
              <a:t>n</a:t>
            </a:r>
            <a:r>
              <a:rPr lang="en-US" sz="2400" i="1" baseline="-25000" dirty="0" err="1"/>
              <a:t>j</a:t>
            </a:r>
            <a:r>
              <a:rPr lang="en-US" sz="2400" i="1" dirty="0"/>
              <a:t>/</a:t>
            </a:r>
            <a:r>
              <a:rPr lang="en-US" sz="2400" i="1" dirty="0" err="1"/>
              <a:t>N</a:t>
            </a:r>
            <a:r>
              <a:rPr lang="en-US" sz="2400" i="1" baseline="-25000" dirty="0" err="1"/>
              <a:t>j</a:t>
            </a:r>
            <a:endParaRPr lang="en-US" sz="2400" i="1" baseline="-25000" dirty="0"/>
          </a:p>
          <a:p>
            <a:pPr lvl="1"/>
            <a:r>
              <a:rPr lang="en-US" sz="2400" dirty="0"/>
              <a:t>diabetic sampling fraction=</a:t>
            </a:r>
            <a:r>
              <a:rPr lang="en-US" sz="2400" i="1" dirty="0"/>
              <a:t>n</a:t>
            </a:r>
            <a:r>
              <a:rPr lang="en-US" sz="2400" i="1" baseline="-25000" dirty="0"/>
              <a:t>1</a:t>
            </a:r>
            <a:r>
              <a:rPr lang="en-US" sz="2400" i="1" dirty="0"/>
              <a:t>/N</a:t>
            </a:r>
            <a:r>
              <a:rPr lang="en-US" sz="2400" i="1" baseline="-25000" dirty="0"/>
              <a:t>1</a:t>
            </a:r>
            <a:r>
              <a:rPr lang="en-US" sz="2400" dirty="0"/>
              <a:t>=50/200 = 0.25 </a:t>
            </a:r>
          </a:p>
          <a:p>
            <a:pPr lvl="1"/>
            <a:r>
              <a:rPr lang="en-US" sz="2400" dirty="0"/>
              <a:t>non-diabetic sampling fraction </a:t>
            </a:r>
            <a:r>
              <a:rPr lang="en-US" sz="2400" i="1" dirty="0"/>
              <a:t>n</a:t>
            </a:r>
            <a:r>
              <a:rPr lang="en-US" sz="2400" i="1" baseline="-25000" dirty="0"/>
              <a:t>2</a:t>
            </a:r>
            <a:r>
              <a:rPr lang="en-US" sz="2400" i="1" dirty="0"/>
              <a:t>/N</a:t>
            </a:r>
            <a:r>
              <a:rPr lang="en-US" sz="2400" i="1" baseline="-25000" dirty="0"/>
              <a:t>2</a:t>
            </a:r>
            <a:r>
              <a:rPr lang="en-US" sz="2400" dirty="0"/>
              <a:t> =50/800=0.0625</a:t>
            </a:r>
          </a:p>
          <a:p>
            <a:endParaRPr lang="en-US" sz="2400"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2F6157EA-E61D-487B-BEE4-66EF202F9EBF}" type="slidenum">
              <a:rPr lang="en-US"/>
              <a:pPr/>
              <a:t>14</a:t>
            </a:fld>
            <a:endParaRPr lang="en-US"/>
          </a:p>
        </p:txBody>
      </p:sp>
      <p:sp>
        <p:nvSpPr>
          <p:cNvPr id="24580" name="Rectangle 4"/>
          <p:cNvSpPr>
            <a:spLocks noGrp="1" noChangeArrowheads="1"/>
          </p:cNvSpPr>
          <p:nvPr>
            <p:ph type="title"/>
          </p:nvPr>
        </p:nvSpPr>
        <p:spPr/>
        <p:txBody>
          <a:bodyPr/>
          <a:lstStyle/>
          <a:p>
            <a:r>
              <a:rPr lang="en-US" sz="3600" b="1" dirty="0" smtClean="0"/>
              <a:t>WHY STRATIFY?</a:t>
            </a:r>
            <a:endParaRPr lang="en-US" sz="3600" b="1" dirty="0"/>
          </a:p>
        </p:txBody>
      </p:sp>
      <p:sp>
        <p:nvSpPr>
          <p:cNvPr id="24581" name="Rectangle 5"/>
          <p:cNvSpPr>
            <a:spLocks noGrp="1" noChangeArrowheads="1"/>
          </p:cNvSpPr>
          <p:nvPr>
            <p:ph type="body" idx="1"/>
          </p:nvPr>
        </p:nvSpPr>
        <p:spPr>
          <a:xfrm>
            <a:off x="1143000" y="1600200"/>
            <a:ext cx="7086600" cy="3200400"/>
          </a:xfrm>
        </p:spPr>
        <p:txBody>
          <a:bodyPr/>
          <a:lstStyle/>
          <a:p>
            <a:r>
              <a:rPr lang="en-US" dirty="0"/>
              <a:t>Analyze strata separately</a:t>
            </a:r>
          </a:p>
          <a:p>
            <a:r>
              <a:rPr lang="en-US" dirty="0"/>
              <a:t>If the strata are homogeneous, we can add </a:t>
            </a:r>
            <a:r>
              <a:rPr lang="en-US" dirty="0" smtClean="0"/>
              <a:t>efficiency</a:t>
            </a:r>
          </a:p>
          <a:p>
            <a:r>
              <a:rPr lang="en-US" dirty="0" smtClean="0"/>
              <a:t>Convenience – different sampling plan for different strata</a:t>
            </a:r>
            <a:endParaRPr lang="en-US"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0" name="Rectangle 6"/>
          <p:cNvSpPr>
            <a:spLocks noGrp="1" noChangeArrowheads="1"/>
          </p:cNvSpPr>
          <p:nvPr>
            <p:ph type="body" idx="1"/>
          </p:nvPr>
        </p:nvSpPr>
        <p:spPr>
          <a:xfrm>
            <a:off x="990600" y="1600200"/>
            <a:ext cx="7543800" cy="6781800"/>
          </a:xfrm>
        </p:spPr>
        <p:txBody>
          <a:bodyPr/>
          <a:lstStyle/>
          <a:p>
            <a:r>
              <a:rPr lang="en-US" dirty="0"/>
              <a:t>First scenario </a:t>
            </a:r>
            <a:r>
              <a:rPr lang="en-US" dirty="0">
                <a:cs typeface="Times New Roman" pitchFamily="18" charset="0"/>
              </a:rPr>
              <a:t>→</a:t>
            </a:r>
            <a:r>
              <a:rPr lang="en-US" dirty="0"/>
              <a:t> selected 50 diabetics and 50 </a:t>
            </a:r>
            <a:r>
              <a:rPr lang="en-US" dirty="0" err="1"/>
              <a:t>nondiabetics</a:t>
            </a:r>
            <a:endParaRPr lang="en-US" dirty="0"/>
          </a:p>
          <a:p>
            <a:pPr lvl="1"/>
            <a:r>
              <a:rPr lang="en-US" u="sng" dirty="0"/>
              <a:t>Over-sampled</a:t>
            </a:r>
            <a:r>
              <a:rPr lang="en-US" dirty="0"/>
              <a:t> diabetics </a:t>
            </a:r>
            <a:r>
              <a:rPr lang="en-US" i="1" dirty="0"/>
              <a:t>n</a:t>
            </a:r>
            <a:r>
              <a:rPr lang="en-US" i="1" baseline="-25000" dirty="0"/>
              <a:t>1</a:t>
            </a:r>
            <a:r>
              <a:rPr lang="en-US" i="1" dirty="0"/>
              <a:t>/N</a:t>
            </a:r>
            <a:r>
              <a:rPr lang="en-US" i="1" baseline="-25000" dirty="0"/>
              <a:t>1</a:t>
            </a:r>
            <a:r>
              <a:rPr lang="en-US" i="1" dirty="0"/>
              <a:t> </a:t>
            </a:r>
            <a:r>
              <a:rPr lang="en-US" dirty="0"/>
              <a:t>&gt; </a:t>
            </a:r>
            <a:r>
              <a:rPr lang="en-US" i="1" dirty="0"/>
              <a:t>n/N</a:t>
            </a:r>
          </a:p>
          <a:p>
            <a:pPr lvl="1"/>
            <a:r>
              <a:rPr lang="en-US" u="sng" dirty="0"/>
              <a:t>Under-sampled </a:t>
            </a:r>
            <a:r>
              <a:rPr lang="en-US" dirty="0" err="1"/>
              <a:t>nondiabetics</a:t>
            </a:r>
            <a:r>
              <a:rPr lang="en-US" dirty="0"/>
              <a:t>, </a:t>
            </a:r>
            <a:r>
              <a:rPr lang="en-US" i="1" dirty="0"/>
              <a:t>n</a:t>
            </a:r>
            <a:r>
              <a:rPr lang="en-US" i="1" baseline="-25000" dirty="0"/>
              <a:t>2</a:t>
            </a:r>
            <a:r>
              <a:rPr lang="en-US" i="1" dirty="0"/>
              <a:t>/N</a:t>
            </a:r>
            <a:r>
              <a:rPr lang="en-US" i="1" baseline="-25000" dirty="0"/>
              <a:t>2</a:t>
            </a:r>
            <a:r>
              <a:rPr lang="en-US" baseline="-25000" dirty="0"/>
              <a:t> </a:t>
            </a:r>
            <a:r>
              <a:rPr lang="en-US" dirty="0"/>
              <a:t>&lt; </a:t>
            </a:r>
            <a:r>
              <a:rPr lang="en-US" i="1" dirty="0" smtClean="0"/>
              <a:t>n/N</a:t>
            </a:r>
            <a:endParaRPr lang="en-US" i="1" dirty="0"/>
          </a:p>
        </p:txBody>
      </p:sp>
      <p:sp>
        <p:nvSpPr>
          <p:cNvPr id="5" name="Slide Number Placeholder 5"/>
          <p:cNvSpPr>
            <a:spLocks noGrp="1"/>
          </p:cNvSpPr>
          <p:nvPr>
            <p:ph type="sldNum" sz="quarter" idx="12"/>
          </p:nvPr>
        </p:nvSpPr>
        <p:spPr/>
        <p:txBody>
          <a:bodyPr/>
          <a:lstStyle/>
          <a:p>
            <a:fld id="{31695E2B-018A-4291-9AF5-C79DFAB28F0B}" type="slidenum">
              <a:rPr lang="en-US"/>
              <a:pPr/>
              <a:t>15</a:t>
            </a:fld>
            <a:endParaRPr lang="en-US"/>
          </a:p>
        </p:txBody>
      </p:sp>
      <p:sp>
        <p:nvSpPr>
          <p:cNvPr id="16389" name="Rectangle 5"/>
          <p:cNvSpPr>
            <a:spLocks noGrp="1" noChangeArrowheads="1"/>
          </p:cNvSpPr>
          <p:nvPr>
            <p:ph type="title"/>
          </p:nvPr>
        </p:nvSpPr>
        <p:spPr/>
        <p:txBody>
          <a:bodyPr/>
          <a:lstStyle/>
          <a:p>
            <a:r>
              <a:rPr lang="en-US" sz="3600" b="1" dirty="0" smtClean="0"/>
              <a:t>OVERSAMPLING AND UNDERSAMPLING</a:t>
            </a:r>
            <a:endParaRPr lang="en-US" sz="3600" b="1"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26BF9EE0-5E85-4423-B24E-EE957F7F4729}" type="slidenum">
              <a:rPr lang="en-US"/>
              <a:pPr/>
              <a:t>16</a:t>
            </a:fld>
            <a:endParaRPr lang="en-US"/>
          </a:p>
        </p:txBody>
      </p:sp>
      <p:sp>
        <p:nvSpPr>
          <p:cNvPr id="18436" name="Rectangle 4"/>
          <p:cNvSpPr>
            <a:spLocks noGrp="1" noChangeArrowheads="1"/>
          </p:cNvSpPr>
          <p:nvPr>
            <p:ph type="title"/>
          </p:nvPr>
        </p:nvSpPr>
        <p:spPr/>
        <p:txBody>
          <a:bodyPr/>
          <a:lstStyle/>
          <a:p>
            <a:r>
              <a:rPr lang="en-US" sz="3600" b="1" dirty="0" smtClean="0"/>
              <a:t>EXAMPLE: STRATIFIED </a:t>
            </a:r>
            <a:r>
              <a:rPr lang="en-US" sz="3600" b="1" dirty="0"/>
              <a:t>RANDOM SAMPLE</a:t>
            </a:r>
          </a:p>
        </p:txBody>
      </p:sp>
      <p:sp>
        <p:nvSpPr>
          <p:cNvPr id="18437" name="Rectangle 5"/>
          <p:cNvSpPr>
            <a:spLocks noGrp="1" noChangeArrowheads="1"/>
          </p:cNvSpPr>
          <p:nvPr>
            <p:ph type="body" idx="1"/>
          </p:nvPr>
        </p:nvSpPr>
        <p:spPr>
          <a:xfrm>
            <a:off x="914400" y="1600200"/>
            <a:ext cx="7543800" cy="4495800"/>
          </a:xfrm>
        </p:spPr>
        <p:txBody>
          <a:bodyPr/>
          <a:lstStyle/>
          <a:p>
            <a:r>
              <a:rPr lang="en-US" sz="2800" b="0" dirty="0"/>
              <a:t>Another scenario  </a:t>
            </a:r>
          </a:p>
          <a:p>
            <a:pPr>
              <a:buFontTx/>
              <a:buNone/>
            </a:pPr>
            <a:r>
              <a:rPr lang="en-US" sz="2800" b="0" i="1" dirty="0"/>
              <a:t>		n</a:t>
            </a:r>
            <a:r>
              <a:rPr lang="en-US" sz="2800" b="0" i="1" baseline="-25000" dirty="0"/>
              <a:t>1</a:t>
            </a:r>
            <a:r>
              <a:rPr lang="en-US" sz="2800" b="0" dirty="0"/>
              <a:t>= 35 diabetics, </a:t>
            </a:r>
            <a:r>
              <a:rPr lang="en-US" sz="2800" b="0" i="1" dirty="0"/>
              <a:t>n</a:t>
            </a:r>
            <a:r>
              <a:rPr lang="en-US" sz="2800" b="0" i="1" baseline="-25000" dirty="0"/>
              <a:t>2</a:t>
            </a:r>
            <a:r>
              <a:rPr lang="en-US" sz="2800" b="0" dirty="0"/>
              <a:t>= 65 </a:t>
            </a:r>
            <a:r>
              <a:rPr lang="en-US" sz="2800" b="0" dirty="0" err="1"/>
              <a:t>nondiabetics</a:t>
            </a:r>
            <a:endParaRPr lang="en-US" sz="2800" b="0" dirty="0"/>
          </a:p>
          <a:p>
            <a:r>
              <a:rPr lang="en-US" sz="2800" b="0" dirty="0"/>
              <a:t>Diabetics are oversampled 	</a:t>
            </a:r>
          </a:p>
          <a:p>
            <a:pPr>
              <a:buFontTx/>
              <a:buNone/>
            </a:pPr>
            <a:r>
              <a:rPr lang="en-US" sz="2800" b="0" dirty="0"/>
              <a:t>		</a:t>
            </a:r>
            <a:r>
              <a:rPr lang="en-US" sz="2800" b="0" i="1" dirty="0"/>
              <a:t>n</a:t>
            </a:r>
            <a:r>
              <a:rPr lang="en-US" sz="2800" b="0" i="1" baseline="-25000" dirty="0"/>
              <a:t>1</a:t>
            </a:r>
            <a:r>
              <a:rPr lang="en-US" sz="2800" b="0" i="1" dirty="0"/>
              <a:t>/N</a:t>
            </a:r>
            <a:r>
              <a:rPr lang="en-US" sz="2800" b="0" i="1" baseline="-25000" dirty="0"/>
              <a:t>1</a:t>
            </a:r>
            <a:r>
              <a:rPr lang="en-US" sz="2800" b="0" dirty="0"/>
              <a:t> = 35/200= 0.18  &gt;  </a:t>
            </a:r>
            <a:r>
              <a:rPr lang="en-US" sz="2800" b="0" i="1" dirty="0"/>
              <a:t>n/N </a:t>
            </a:r>
            <a:r>
              <a:rPr lang="en-US" sz="2800" b="0" dirty="0"/>
              <a:t>= </a:t>
            </a:r>
            <a:r>
              <a:rPr lang="en-US" sz="2800" b="0" dirty="0" smtClean="0"/>
              <a:t>100/1000</a:t>
            </a:r>
            <a:endParaRPr lang="en-US" sz="2800" b="0" dirty="0"/>
          </a:p>
          <a:p>
            <a:r>
              <a:rPr lang="en-US" sz="2800" b="0" dirty="0"/>
              <a:t>Non-diabetics are </a:t>
            </a:r>
            <a:r>
              <a:rPr lang="en-US" sz="2800" b="0" dirty="0" err="1"/>
              <a:t>undersampled</a:t>
            </a:r>
            <a:endParaRPr lang="en-US" sz="2800" b="0" dirty="0"/>
          </a:p>
          <a:p>
            <a:pPr>
              <a:buFontTx/>
              <a:buNone/>
            </a:pPr>
            <a:r>
              <a:rPr lang="en-US" sz="2800" b="0" dirty="0"/>
              <a:t>		</a:t>
            </a:r>
            <a:r>
              <a:rPr lang="en-US" sz="2800" b="0" i="1" dirty="0"/>
              <a:t>n</a:t>
            </a:r>
            <a:r>
              <a:rPr lang="en-US" sz="2800" b="0" i="1" baseline="-25000" dirty="0"/>
              <a:t>2</a:t>
            </a:r>
            <a:r>
              <a:rPr lang="en-US" sz="2800" b="0" i="1" dirty="0"/>
              <a:t>/N</a:t>
            </a:r>
            <a:r>
              <a:rPr lang="en-US" sz="2800" b="0" i="1" baseline="-25000" dirty="0"/>
              <a:t>2</a:t>
            </a:r>
            <a:r>
              <a:rPr lang="en-US" sz="2800" b="0" dirty="0"/>
              <a:t> = 65/800=0.08  &lt;  </a:t>
            </a:r>
            <a:r>
              <a:rPr lang="en-US" sz="2800" b="0" i="1" dirty="0"/>
              <a:t>n/N </a:t>
            </a:r>
            <a:r>
              <a:rPr lang="en-US" sz="2800" b="0" dirty="0"/>
              <a:t>=100/1000</a:t>
            </a:r>
          </a:p>
          <a:p>
            <a:endParaRPr lang="en-US"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7C7716FE-8CD6-4689-A798-1B5B9D53F74A}" type="slidenum">
              <a:rPr lang="en-US"/>
              <a:pPr/>
              <a:t>17</a:t>
            </a:fld>
            <a:endParaRPr lang="en-US"/>
          </a:p>
        </p:txBody>
      </p:sp>
      <p:sp>
        <p:nvSpPr>
          <p:cNvPr id="50178" name="Rectangle 2"/>
          <p:cNvSpPr>
            <a:spLocks noGrp="1" noChangeArrowheads="1"/>
          </p:cNvSpPr>
          <p:nvPr>
            <p:ph type="title"/>
          </p:nvPr>
        </p:nvSpPr>
        <p:spPr>
          <a:xfrm>
            <a:off x="0" y="274638"/>
            <a:ext cx="9144000" cy="1401762"/>
          </a:xfrm>
        </p:spPr>
        <p:txBody>
          <a:bodyPr/>
          <a:lstStyle/>
          <a:p>
            <a:r>
              <a:rPr lang="en-US" sz="3600" b="1" dirty="0"/>
              <a:t>STRATIFIED RANDOM </a:t>
            </a:r>
            <a:r>
              <a:rPr lang="en-US" sz="3600" b="1" dirty="0" smtClean="0"/>
              <a:t>SAMPLE EXAMPLE </a:t>
            </a:r>
            <a:r>
              <a:rPr lang="en-US" sz="3600" b="1" dirty="0"/>
              <a:t>(</a:t>
            </a:r>
            <a:r>
              <a:rPr lang="en-US" sz="3600" b="1" dirty="0" smtClean="0"/>
              <a:t>cont)</a:t>
            </a:r>
            <a:endParaRPr lang="en-US" sz="3600" b="1" dirty="0"/>
          </a:p>
        </p:txBody>
      </p:sp>
      <p:sp>
        <p:nvSpPr>
          <p:cNvPr id="50179" name="Rectangle 3"/>
          <p:cNvSpPr>
            <a:spLocks noGrp="1" noChangeArrowheads="1"/>
          </p:cNvSpPr>
          <p:nvPr>
            <p:ph type="body" idx="1"/>
          </p:nvPr>
        </p:nvSpPr>
        <p:spPr>
          <a:xfrm>
            <a:off x="838200" y="1524000"/>
            <a:ext cx="7543800" cy="4648200"/>
          </a:xfrm>
        </p:spPr>
        <p:txBody>
          <a:bodyPr/>
          <a:lstStyle/>
          <a:p>
            <a:r>
              <a:rPr lang="en-US" sz="2800" b="0" dirty="0" smtClean="0"/>
              <a:t>Study </a:t>
            </a:r>
            <a:r>
              <a:rPr lang="en-US" sz="2800" b="0" dirty="0"/>
              <a:t>investigates the proportion of subjects who achieved a target weight</a:t>
            </a:r>
          </a:p>
          <a:p>
            <a:r>
              <a:rPr lang="en-US" sz="2800" b="0" dirty="0"/>
              <a:t>Let </a:t>
            </a:r>
            <a:r>
              <a:rPr lang="en-US" sz="2800" b="0" i="1" dirty="0"/>
              <a:t>m</a:t>
            </a:r>
            <a:r>
              <a:rPr lang="en-US" sz="2800" b="0" i="1" baseline="-25000" dirty="0"/>
              <a:t>i</a:t>
            </a:r>
            <a:r>
              <a:rPr lang="en-US" sz="2800" b="0" dirty="0"/>
              <a:t> be the number of subjects in the sample within the </a:t>
            </a:r>
            <a:r>
              <a:rPr lang="en-US" sz="2800" b="0" i="1" dirty="0" err="1"/>
              <a:t>i</a:t>
            </a:r>
            <a:r>
              <a:rPr lang="en-US" sz="2800" b="0" dirty="0" err="1"/>
              <a:t>th</a:t>
            </a:r>
            <a:r>
              <a:rPr lang="en-US" sz="2800" b="0" dirty="0"/>
              <a:t> stratum to reach a target weight</a:t>
            </a:r>
          </a:p>
          <a:p>
            <a:r>
              <a:rPr lang="en-US" sz="2800" b="0" dirty="0"/>
              <a:t>Suppose </a:t>
            </a:r>
            <a:r>
              <a:rPr lang="en-US" sz="2800" b="0" i="1" dirty="0"/>
              <a:t>m</a:t>
            </a:r>
            <a:r>
              <a:rPr lang="en-US" sz="2800" b="0" i="1" baseline="-25000" dirty="0"/>
              <a:t>1</a:t>
            </a:r>
            <a:r>
              <a:rPr lang="en-US" sz="2800" b="0" dirty="0"/>
              <a:t>=10 diabetics out of 35 reach target weight and </a:t>
            </a:r>
            <a:r>
              <a:rPr lang="en-US" sz="2800" b="0" i="1" dirty="0"/>
              <a:t>m</a:t>
            </a:r>
            <a:r>
              <a:rPr lang="en-US" sz="2800" b="0" i="1" baseline="-25000" dirty="0"/>
              <a:t>2</a:t>
            </a:r>
            <a:r>
              <a:rPr lang="en-US" sz="2800" b="0" dirty="0"/>
              <a:t>=30 out of 65 non-diabetics reach target weight.</a:t>
            </a:r>
          </a:p>
          <a:p>
            <a:r>
              <a:rPr lang="en-US" sz="2800" i="1" u="sng" dirty="0">
                <a:solidFill>
                  <a:schemeClr val="hlink"/>
                </a:solidFill>
              </a:rPr>
              <a:t>BIASED</a:t>
            </a:r>
            <a:r>
              <a:rPr lang="en-US" sz="2800" b="0" u="sng" dirty="0"/>
              <a:t> ESTIMATE IN POPULATION:</a:t>
            </a:r>
            <a:r>
              <a:rPr lang="en-US" sz="2800" b="0" dirty="0"/>
              <a:t> 40/100 reach target weight. Expect 400 out of 1000 to reach target weight in population?  </a:t>
            </a:r>
            <a:r>
              <a:rPr lang="en-US" sz="2800" b="0" dirty="0">
                <a:solidFill>
                  <a:srgbClr val="FF0000"/>
                </a:solidFill>
              </a:rPr>
              <a:t>NO.</a:t>
            </a:r>
          </a:p>
          <a:p>
            <a:endParaRPr lang="en-US" sz="2400" dirty="0">
              <a:solidFill>
                <a:srgbClr val="FF0000"/>
              </a:solidFill>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B4CB4324-11C6-4ED0-8EBD-1EC4C2F63A42}" type="slidenum">
              <a:rPr lang="en-US"/>
              <a:pPr/>
              <a:t>18</a:t>
            </a:fld>
            <a:endParaRPr lang="en-US"/>
          </a:p>
        </p:txBody>
      </p:sp>
      <p:sp>
        <p:nvSpPr>
          <p:cNvPr id="22530" name="Text Box 2"/>
          <p:cNvSpPr txBox="1">
            <a:spLocks noChangeArrowheads="1"/>
          </p:cNvSpPr>
          <p:nvPr/>
        </p:nvSpPr>
        <p:spPr bwMode="auto">
          <a:xfrm>
            <a:off x="609600" y="685800"/>
            <a:ext cx="8077200" cy="584775"/>
          </a:xfrm>
          <a:prstGeom prst="rect">
            <a:avLst/>
          </a:prstGeom>
          <a:noFill/>
          <a:ln w="9525">
            <a:noFill/>
            <a:miter lim="800000"/>
            <a:headEnd/>
            <a:tailEnd/>
          </a:ln>
          <a:effectLst/>
        </p:spPr>
        <p:txBody>
          <a:bodyPr wrap="square">
            <a:spAutoFit/>
          </a:bodyPr>
          <a:lstStyle/>
          <a:p>
            <a:pPr eaLnBrk="1" hangingPunct="1">
              <a:buClrTx/>
              <a:buFontTx/>
              <a:buNone/>
            </a:pPr>
            <a:r>
              <a:rPr lang="en-US" sz="3200" b="1" dirty="0"/>
              <a:t>UNBIASED </a:t>
            </a:r>
            <a:r>
              <a:rPr lang="en-US" sz="3200" b="1" dirty="0" smtClean="0"/>
              <a:t>ESTIMATE OF PROPORTION</a:t>
            </a:r>
            <a:endParaRPr lang="en-US" sz="3200" b="1" dirty="0"/>
          </a:p>
        </p:txBody>
      </p:sp>
      <p:sp>
        <p:nvSpPr>
          <p:cNvPr id="22531" name="Text Box 3"/>
          <p:cNvSpPr txBox="1">
            <a:spLocks noChangeArrowheads="1"/>
          </p:cNvSpPr>
          <p:nvPr/>
        </p:nvSpPr>
        <p:spPr bwMode="auto">
          <a:xfrm>
            <a:off x="533400" y="1295400"/>
            <a:ext cx="8153400" cy="5562600"/>
          </a:xfrm>
          <a:prstGeom prst="rect">
            <a:avLst/>
          </a:prstGeom>
          <a:solidFill>
            <a:schemeClr val="bg1"/>
          </a:solidFill>
          <a:ln w="9525">
            <a:noFill/>
            <a:miter lim="800000"/>
            <a:headEnd/>
            <a:tailEnd/>
          </a:ln>
          <a:effectLst/>
        </p:spPr>
        <p:txBody>
          <a:bodyPr wrap="square">
            <a:noAutofit/>
          </a:bodyPr>
          <a:lstStyle/>
          <a:p>
            <a:pPr marL="290513" indent="-290513" eaLnBrk="1" hangingPunct="1">
              <a:lnSpc>
                <a:spcPct val="85000"/>
              </a:lnSpc>
              <a:spcBef>
                <a:spcPct val="25000"/>
              </a:spcBef>
              <a:buClrTx/>
              <a:buFontTx/>
              <a:buNone/>
            </a:pPr>
            <a:r>
              <a:rPr lang="en-US" sz="2800" dirty="0">
                <a:cs typeface="Times New Roman" pitchFamily="18" charset="0"/>
              </a:rPr>
              <a:t>● </a:t>
            </a:r>
            <a:r>
              <a:rPr lang="en-US" sz="2800" dirty="0"/>
              <a:t>Proportion of diabetics reaching target </a:t>
            </a:r>
            <a:r>
              <a:rPr lang="en-US" sz="2800" dirty="0" smtClean="0"/>
              <a:t>weight: </a:t>
            </a:r>
            <a:endParaRPr lang="en-US" sz="2800" dirty="0"/>
          </a:p>
          <a:p>
            <a:pPr marL="290513" indent="-290513" algn="ctr" eaLnBrk="1" hangingPunct="1">
              <a:lnSpc>
                <a:spcPct val="85000"/>
              </a:lnSpc>
              <a:spcBef>
                <a:spcPct val="25000"/>
              </a:spcBef>
              <a:buClrTx/>
              <a:buFontTx/>
              <a:buNone/>
            </a:pPr>
            <a:r>
              <a:rPr lang="en-US" sz="2800" dirty="0"/>
              <a:t>	10/35 = 0.286</a:t>
            </a:r>
          </a:p>
          <a:p>
            <a:pPr marL="290513" indent="-290513" eaLnBrk="1" hangingPunct="1">
              <a:lnSpc>
                <a:spcPct val="85000"/>
              </a:lnSpc>
              <a:spcBef>
                <a:spcPct val="25000"/>
              </a:spcBef>
              <a:buClrTx/>
              <a:buFontTx/>
              <a:buNone/>
            </a:pPr>
            <a:r>
              <a:rPr lang="en-US" sz="2800" dirty="0">
                <a:cs typeface="Times New Roman" pitchFamily="18" charset="0"/>
              </a:rPr>
              <a:t>● </a:t>
            </a:r>
            <a:r>
              <a:rPr lang="en-US" sz="2800" dirty="0"/>
              <a:t>Proportion of </a:t>
            </a:r>
            <a:r>
              <a:rPr lang="en-US" sz="2800" dirty="0" err="1"/>
              <a:t>nondiabetics</a:t>
            </a:r>
            <a:r>
              <a:rPr lang="en-US" sz="2800" dirty="0"/>
              <a:t> reaching target </a:t>
            </a:r>
            <a:r>
              <a:rPr lang="en-US" sz="2800" dirty="0" smtClean="0"/>
              <a:t>weight: </a:t>
            </a:r>
            <a:r>
              <a:rPr lang="en-US" sz="2800" dirty="0"/>
              <a:t>	</a:t>
            </a:r>
            <a:r>
              <a:rPr lang="en-US" sz="2800" dirty="0" smtClean="0"/>
              <a:t>	    30/65 </a:t>
            </a:r>
            <a:r>
              <a:rPr lang="en-US" sz="2800" dirty="0"/>
              <a:t>= </a:t>
            </a:r>
            <a:r>
              <a:rPr lang="en-US" sz="2800" dirty="0" smtClean="0"/>
              <a:t>0.462</a:t>
            </a:r>
          </a:p>
          <a:p>
            <a:pPr marL="290513" indent="-290513" algn="ctr" eaLnBrk="1" hangingPunct="1">
              <a:lnSpc>
                <a:spcPct val="85000"/>
              </a:lnSpc>
              <a:spcBef>
                <a:spcPct val="25000"/>
              </a:spcBef>
              <a:buClrTx/>
              <a:buFontTx/>
              <a:buNone/>
            </a:pPr>
            <a:endParaRPr lang="en-US" sz="2800" dirty="0"/>
          </a:p>
          <a:p>
            <a:pPr marL="290513" indent="-290513" eaLnBrk="1" hangingPunct="1">
              <a:lnSpc>
                <a:spcPct val="80000"/>
              </a:lnSpc>
              <a:buClrTx/>
              <a:buFontTx/>
              <a:buNone/>
            </a:pPr>
            <a:r>
              <a:rPr lang="en-US" sz="2800" dirty="0">
                <a:cs typeface="Times New Roman" pitchFamily="18" charset="0"/>
              </a:rPr>
              <a:t>● </a:t>
            </a:r>
            <a:r>
              <a:rPr lang="en-US" sz="2800" dirty="0"/>
              <a:t>Weight these proportions reaching target weight by proportion of diabetics (200/1000) and proportion of </a:t>
            </a:r>
            <a:r>
              <a:rPr lang="en-US" sz="2800" dirty="0" err="1"/>
              <a:t>nondiabetics</a:t>
            </a:r>
            <a:r>
              <a:rPr lang="en-US" sz="2800" dirty="0"/>
              <a:t> (800/1000) in </a:t>
            </a:r>
            <a:r>
              <a:rPr lang="en-US" sz="2800" dirty="0" err="1" smtClean="0"/>
              <a:t>pop’n</a:t>
            </a:r>
            <a:endParaRPr lang="en-US" sz="2800" dirty="0" smtClean="0"/>
          </a:p>
          <a:p>
            <a:pPr marL="290513" indent="-290513" eaLnBrk="1" hangingPunct="1">
              <a:lnSpc>
                <a:spcPct val="80000"/>
              </a:lnSpc>
              <a:buClrTx/>
              <a:buFontTx/>
              <a:buNone/>
            </a:pPr>
            <a:endParaRPr lang="en-US" sz="2800" dirty="0"/>
          </a:p>
          <a:p>
            <a:pPr marL="290513" indent="-290513" eaLnBrk="1" hangingPunct="1">
              <a:lnSpc>
                <a:spcPct val="80000"/>
              </a:lnSpc>
              <a:buClrTx/>
              <a:buFontTx/>
              <a:buNone/>
            </a:pPr>
            <a:r>
              <a:rPr lang="en-US" sz="2800" dirty="0">
                <a:cs typeface="Times New Roman" pitchFamily="18" charset="0"/>
              </a:rPr>
              <a:t>● </a:t>
            </a:r>
            <a:r>
              <a:rPr lang="en-US" sz="2800" u="sng" dirty="0"/>
              <a:t>Unbiased estimate </a:t>
            </a:r>
            <a:r>
              <a:rPr lang="en-US" sz="2800" dirty="0"/>
              <a:t>of proportion reaching target weight in population</a:t>
            </a:r>
            <a:r>
              <a:rPr lang="en-US" sz="2800" u="sng" dirty="0"/>
              <a:t>       </a:t>
            </a:r>
          </a:p>
          <a:p>
            <a:pPr marL="290513" indent="-290513" eaLnBrk="1" hangingPunct="1">
              <a:lnSpc>
                <a:spcPct val="80000"/>
              </a:lnSpc>
              <a:spcBef>
                <a:spcPct val="25000"/>
              </a:spcBef>
              <a:buClrTx/>
              <a:buFontTx/>
              <a:buNone/>
            </a:pPr>
            <a:r>
              <a:rPr lang="en-US" sz="2000" dirty="0"/>
              <a:t> 		  </a:t>
            </a:r>
            <a:r>
              <a:rPr lang="en-US" sz="2000" dirty="0" smtClean="0"/>
              <a:t>0.286(0.2</a:t>
            </a:r>
            <a:r>
              <a:rPr lang="en-US" sz="2000" dirty="0"/>
              <a:t>) + 0.462(0.8) = 0.0572 + 0.3696 </a:t>
            </a:r>
          </a:p>
          <a:p>
            <a:pPr marL="290513" indent="-290513" eaLnBrk="1" hangingPunct="1">
              <a:lnSpc>
                <a:spcPct val="80000"/>
              </a:lnSpc>
              <a:spcBef>
                <a:spcPct val="25000"/>
              </a:spcBef>
              <a:buClrTx/>
              <a:buFontTx/>
              <a:buNone/>
            </a:pPr>
            <a:r>
              <a:rPr lang="en-US" sz="2000" dirty="0"/>
              <a:t>				           </a:t>
            </a:r>
            <a:r>
              <a:rPr lang="en-US" sz="2000" dirty="0" smtClean="0"/>
              <a:t>    </a:t>
            </a:r>
            <a:r>
              <a:rPr lang="en-US" sz="2000" dirty="0"/>
              <a:t>= </a:t>
            </a:r>
            <a:r>
              <a:rPr lang="en-US" sz="2000" dirty="0" smtClean="0"/>
              <a:t>0.4268</a:t>
            </a:r>
            <a:r>
              <a:rPr lang="en-US" sz="2000" dirty="0"/>
              <a:t>	(or about </a:t>
            </a:r>
            <a:r>
              <a:rPr lang="en-US" sz="2000" u="sng" dirty="0"/>
              <a:t>43%</a:t>
            </a:r>
            <a:r>
              <a:rPr lang="en-US" sz="2000" dirty="0"/>
              <a:t>)</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dirty="0" smtClean="0"/>
              <a:t>DISADVANTAGES OF STRATIFICATION</a:t>
            </a:r>
            <a:endParaRPr lang="en-US" sz="4000" b="1" dirty="0"/>
          </a:p>
        </p:txBody>
      </p:sp>
      <p:sp>
        <p:nvSpPr>
          <p:cNvPr id="3" name="Content Placeholder 2"/>
          <p:cNvSpPr>
            <a:spLocks noGrp="1"/>
          </p:cNvSpPr>
          <p:nvPr>
            <p:ph idx="1"/>
          </p:nvPr>
        </p:nvSpPr>
        <p:spPr/>
        <p:txBody>
          <a:bodyPr/>
          <a:lstStyle/>
          <a:p>
            <a:r>
              <a:rPr lang="en-US" dirty="0" smtClean="0"/>
              <a:t>Makes analysis more difficult (costly)</a:t>
            </a:r>
          </a:p>
          <a:p>
            <a:r>
              <a:rPr lang="en-US" dirty="0" smtClean="0"/>
              <a:t>May offer no advantages (no appropriate stratification variables)</a:t>
            </a:r>
            <a:endParaRPr lang="en-US" dirty="0"/>
          </a:p>
        </p:txBody>
      </p:sp>
      <p:sp>
        <p:nvSpPr>
          <p:cNvPr id="4" name="Slide Number Placeholder 3"/>
          <p:cNvSpPr>
            <a:spLocks noGrp="1"/>
          </p:cNvSpPr>
          <p:nvPr>
            <p:ph type="sldNum" sz="quarter" idx="12"/>
          </p:nvPr>
        </p:nvSpPr>
        <p:spPr/>
        <p:txBody>
          <a:bodyPr/>
          <a:lstStyle/>
          <a:p>
            <a:pPr>
              <a:defRPr/>
            </a:pPr>
            <a:fld id="{6AFD6C6C-A858-4E38-A595-83E8B9C31EF7}" type="slidenum">
              <a:rPr lang="en-US" smtClean="0"/>
              <a:pPr>
                <a:defRPr/>
              </a:pPr>
              <a:t>19</a:t>
            </a:fld>
            <a:fld id="{6D635825-7B2D-45C0-83C6-D57448230EE0}" type="slidenum">
              <a:rPr lang="en-US" smtClean="0"/>
              <a:pPr>
                <a:defRPr/>
              </a:pPr>
              <a:t>19</a:t>
            </a:fld>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defRPr/>
            </a:pPr>
            <a:r>
              <a:rPr lang="en-US" sz="4000" b="1" dirty="0" smtClean="0">
                <a:solidFill>
                  <a:schemeClr val="tx1">
                    <a:lumMod val="75000"/>
                    <a:lumOff val="25000"/>
                  </a:schemeClr>
                </a:solidFill>
              </a:rPr>
              <a:t>Objectives</a:t>
            </a:r>
          </a:p>
        </p:txBody>
      </p:sp>
      <p:sp>
        <p:nvSpPr>
          <p:cNvPr id="3" name="Content Placeholder 2"/>
          <p:cNvSpPr>
            <a:spLocks noGrp="1"/>
          </p:cNvSpPr>
          <p:nvPr>
            <p:ph idx="1"/>
          </p:nvPr>
        </p:nvSpPr>
        <p:spPr>
          <a:xfrm>
            <a:off x="685800" y="1600200"/>
            <a:ext cx="8001000" cy="4191000"/>
          </a:xfrm>
        </p:spPr>
        <p:txBody>
          <a:bodyPr rtlCol="0">
            <a:normAutofit/>
          </a:bodyPr>
          <a:lstStyle/>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Review Simple Random Sampling, Stratified Sampling and Multi-stage Sampling</a:t>
            </a:r>
          </a:p>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Understand the role of sampling in motivating example: Quality of Life and Obesity in School Children in Australia</a:t>
            </a: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p:txBody>
      </p:sp>
      <p:pic>
        <p:nvPicPr>
          <p:cNvPr id="4" name="Picture 3" descr="Global Logo.bmp"/>
          <p:cNvPicPr>
            <a:picLocks noChangeAspect="1"/>
          </p:cNvPicPr>
          <p:nvPr/>
        </p:nvPicPr>
        <p:blipFill>
          <a:blip r:embed="rId3" cstate="print"/>
          <a:stretch>
            <a:fillRect/>
          </a:stretch>
        </p:blipFill>
        <p:spPr>
          <a:xfrm>
            <a:off x="0" y="5032271"/>
            <a:ext cx="2209800" cy="1825729"/>
          </a:xfrm>
          <a:prstGeom prst="rect">
            <a:avLst/>
          </a:prstGeom>
        </p:spPr>
      </p:pic>
      <p:sp>
        <p:nvSpPr>
          <p:cNvPr id="5" name="Slide Number Placeholder 4"/>
          <p:cNvSpPr>
            <a:spLocks noGrp="1"/>
          </p:cNvSpPr>
          <p:nvPr>
            <p:ph type="sldNum" sz="quarter" idx="12"/>
          </p:nvPr>
        </p:nvSpPr>
        <p:spPr/>
        <p:txBody>
          <a:bodyPr/>
          <a:lstStyle/>
          <a:p>
            <a:pPr>
              <a:defRPr/>
            </a:pPr>
            <a:fld id="{6AFD6C6C-A858-4E38-A595-83E8B9C31EF7}" type="slidenum">
              <a:rPr lang="en-US" smtClean="0"/>
              <a:pPr>
                <a:defRPr/>
              </a:pPr>
              <a:t>2</a:t>
            </a:fld>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40" name="Rectangle 4"/>
          <p:cNvSpPr>
            <a:spLocks noGrp="1" noChangeArrowheads="1"/>
          </p:cNvSpPr>
          <p:nvPr>
            <p:ph type="ctrTitle"/>
          </p:nvPr>
        </p:nvSpPr>
        <p:spPr/>
        <p:txBody>
          <a:bodyPr/>
          <a:lstStyle/>
          <a:p>
            <a:r>
              <a:rPr lang="en-US" b="1" dirty="0"/>
              <a:t>MULTISTAGE SAMPLING</a:t>
            </a:r>
          </a:p>
        </p:txBody>
      </p:sp>
      <p:sp>
        <p:nvSpPr>
          <p:cNvPr id="3" name="Slide Number Placeholder 2"/>
          <p:cNvSpPr>
            <a:spLocks noGrp="1"/>
          </p:cNvSpPr>
          <p:nvPr>
            <p:ph type="sldNum" sz="quarter" idx="12"/>
          </p:nvPr>
        </p:nvSpPr>
        <p:spPr/>
        <p:txBody>
          <a:bodyPr/>
          <a:lstStyle/>
          <a:p>
            <a:pPr>
              <a:defRPr/>
            </a:pPr>
            <a:fld id="{8D942089-F521-456F-96FA-7B9366BBD6AB}" type="slidenum">
              <a:rPr lang="en-US" smtClean="0"/>
              <a:pPr>
                <a:defRPr/>
              </a:pPr>
              <a:t>20</a:t>
            </a:fld>
            <a:endParaRPr lang="en-US"/>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BFF6C08E-437B-4384-ABC2-DADE7CEE3315}" type="slidenum">
              <a:rPr lang="en-US"/>
              <a:pPr/>
              <a:t>21</a:t>
            </a:fld>
            <a:endParaRPr lang="en-US" dirty="0"/>
          </a:p>
        </p:txBody>
      </p:sp>
      <p:sp>
        <p:nvSpPr>
          <p:cNvPr id="48130" name="Rectangle 2"/>
          <p:cNvSpPr>
            <a:spLocks noGrp="1" noChangeArrowheads="1"/>
          </p:cNvSpPr>
          <p:nvPr>
            <p:ph type="title"/>
          </p:nvPr>
        </p:nvSpPr>
        <p:spPr/>
        <p:txBody>
          <a:bodyPr/>
          <a:lstStyle/>
          <a:p>
            <a:r>
              <a:rPr lang="en-US" sz="4000" b="1" dirty="0"/>
              <a:t>MULTISTAGE SAMPLING</a:t>
            </a:r>
          </a:p>
        </p:txBody>
      </p:sp>
      <p:sp>
        <p:nvSpPr>
          <p:cNvPr id="48131" name="Rectangle 3"/>
          <p:cNvSpPr>
            <a:spLocks noGrp="1" noChangeArrowheads="1"/>
          </p:cNvSpPr>
          <p:nvPr>
            <p:ph type="body" idx="1"/>
          </p:nvPr>
        </p:nvSpPr>
        <p:spPr/>
        <p:txBody>
          <a:bodyPr/>
          <a:lstStyle/>
          <a:p>
            <a:r>
              <a:rPr lang="en-US" sz="3200" dirty="0"/>
              <a:t>Divide target </a:t>
            </a:r>
            <a:r>
              <a:rPr lang="en-US" sz="3200" dirty="0" err="1"/>
              <a:t>pop’n</a:t>
            </a:r>
            <a:r>
              <a:rPr lang="en-US" sz="3200" dirty="0"/>
              <a:t> into groups, usually called </a:t>
            </a:r>
            <a:r>
              <a:rPr lang="en-US" sz="3200" i="1" dirty="0"/>
              <a:t>clusters</a:t>
            </a:r>
          </a:p>
          <a:p>
            <a:r>
              <a:rPr lang="en-US" sz="3200" u="sng" dirty="0"/>
              <a:t>First Stage:</a:t>
            </a:r>
            <a:r>
              <a:rPr lang="en-US" sz="3200" dirty="0"/>
              <a:t>  Select a sample of the clusters –</a:t>
            </a:r>
            <a:r>
              <a:rPr lang="en-US" sz="3200" u="sng" dirty="0"/>
              <a:t>primary sampling units (PSUs)</a:t>
            </a:r>
          </a:p>
          <a:p>
            <a:r>
              <a:rPr lang="en-US" sz="3200" u="sng" dirty="0"/>
              <a:t>Second Stage:</a:t>
            </a:r>
            <a:r>
              <a:rPr lang="en-US" sz="3200" dirty="0"/>
              <a:t>  Select all units within those clusters OR Select </a:t>
            </a:r>
            <a:r>
              <a:rPr lang="en-US" sz="3200" dirty="0" smtClean="0"/>
              <a:t>a subset of units </a:t>
            </a:r>
            <a:r>
              <a:rPr lang="en-US" sz="3200" dirty="0"/>
              <a:t>within the clusters (</a:t>
            </a:r>
            <a:r>
              <a:rPr lang="en-US" sz="3200" u="sng" dirty="0"/>
              <a:t>secondary sampling units - SSUs</a:t>
            </a:r>
            <a:r>
              <a:rPr lang="en-US" sz="3200" dirty="0"/>
              <a:t>)</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3202EDF2-E9FD-4F29-9646-3F0D39EF8D5F}" type="slidenum">
              <a:rPr lang="en-US"/>
              <a:pPr/>
              <a:t>22</a:t>
            </a:fld>
            <a:endParaRPr lang="en-US"/>
          </a:p>
        </p:txBody>
      </p:sp>
      <p:sp>
        <p:nvSpPr>
          <p:cNvPr id="49154" name="Rectangle 2"/>
          <p:cNvSpPr>
            <a:spLocks noGrp="1" noChangeArrowheads="1"/>
          </p:cNvSpPr>
          <p:nvPr>
            <p:ph type="title"/>
          </p:nvPr>
        </p:nvSpPr>
        <p:spPr>
          <a:xfrm>
            <a:off x="381000" y="609600"/>
            <a:ext cx="8229600" cy="1143000"/>
          </a:xfrm>
        </p:spPr>
        <p:txBody>
          <a:bodyPr/>
          <a:lstStyle/>
          <a:p>
            <a:r>
              <a:rPr lang="en-US" sz="4000" b="1" dirty="0"/>
              <a:t>MULTI </a:t>
            </a:r>
            <a:r>
              <a:rPr lang="en-US" sz="4000" b="1" dirty="0" smtClean="0"/>
              <a:t>STAGE SAMPLING</a:t>
            </a:r>
            <a:r>
              <a:rPr lang="en-US" sz="3200" dirty="0"/>
              <a:t/>
            </a:r>
            <a:br>
              <a:rPr lang="en-US" sz="3200" dirty="0"/>
            </a:br>
            <a:endParaRPr lang="en-US" sz="3200" dirty="0"/>
          </a:p>
        </p:txBody>
      </p:sp>
      <p:sp>
        <p:nvSpPr>
          <p:cNvPr id="49155" name="Rectangle 3"/>
          <p:cNvSpPr>
            <a:spLocks noGrp="1" noChangeArrowheads="1"/>
          </p:cNvSpPr>
          <p:nvPr>
            <p:ph type="body" idx="1"/>
          </p:nvPr>
        </p:nvSpPr>
        <p:spPr>
          <a:xfrm>
            <a:off x="685800" y="1752600"/>
            <a:ext cx="7924800" cy="3810000"/>
          </a:xfrm>
        </p:spPr>
        <p:txBody>
          <a:bodyPr/>
          <a:lstStyle/>
          <a:p>
            <a:r>
              <a:rPr lang="en-US" dirty="0"/>
              <a:t>Advantages	</a:t>
            </a:r>
          </a:p>
          <a:p>
            <a:pPr lvl="1"/>
            <a:r>
              <a:rPr lang="en-US" sz="2400" dirty="0"/>
              <a:t>No frame (list) required of individual sampling units</a:t>
            </a:r>
          </a:p>
          <a:p>
            <a:pPr lvl="1"/>
            <a:r>
              <a:rPr lang="en-US" sz="2400" dirty="0"/>
              <a:t>Often cost effective in selecting and implementing</a:t>
            </a:r>
          </a:p>
          <a:p>
            <a:r>
              <a:rPr lang="en-US" dirty="0"/>
              <a:t>Disadvantages</a:t>
            </a:r>
          </a:p>
          <a:p>
            <a:pPr lvl="1"/>
            <a:r>
              <a:rPr lang="en-US" sz="2400" dirty="0"/>
              <a:t>Harder to </a:t>
            </a:r>
            <a:r>
              <a:rPr lang="en-US" sz="2400" dirty="0" smtClean="0"/>
              <a:t>analyze, More </a:t>
            </a:r>
            <a:r>
              <a:rPr lang="en-US" sz="2400" dirty="0"/>
              <a:t>complicated </a:t>
            </a:r>
            <a:endParaRPr lang="en-US" sz="2400" dirty="0" smtClean="0"/>
          </a:p>
          <a:p>
            <a:pPr lvl="1"/>
            <a:r>
              <a:rPr lang="en-US" sz="2400" dirty="0" smtClean="0"/>
              <a:t>Dependent on clusters that are chosen</a:t>
            </a:r>
            <a:endParaRPr lang="en-US" sz="2400" dirty="0"/>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03D84C54-3EAE-4A4E-9978-CBCBE9A65358}" type="slidenum">
              <a:rPr lang="en-US"/>
              <a:pPr/>
              <a:t>23</a:t>
            </a:fld>
            <a:endParaRPr lang="en-US"/>
          </a:p>
        </p:txBody>
      </p:sp>
      <p:sp>
        <p:nvSpPr>
          <p:cNvPr id="52226" name="Rectangle 2"/>
          <p:cNvSpPr>
            <a:spLocks noGrp="1" noChangeArrowheads="1"/>
          </p:cNvSpPr>
          <p:nvPr>
            <p:ph type="title"/>
          </p:nvPr>
        </p:nvSpPr>
        <p:spPr/>
        <p:txBody>
          <a:bodyPr/>
          <a:lstStyle/>
          <a:p>
            <a:r>
              <a:rPr lang="en-US" sz="4000" b="1" dirty="0"/>
              <a:t>MULTISTAGE SAMPLING:  </a:t>
            </a:r>
            <a:r>
              <a:rPr lang="en-US" sz="4000" b="1" dirty="0" smtClean="0"/>
              <a:t>Example</a:t>
            </a:r>
            <a:endParaRPr lang="en-US" sz="4000" b="1" dirty="0"/>
          </a:p>
        </p:txBody>
      </p:sp>
      <p:sp>
        <p:nvSpPr>
          <p:cNvPr id="52227" name="Rectangle 3"/>
          <p:cNvSpPr>
            <a:spLocks noGrp="1" noChangeArrowheads="1"/>
          </p:cNvSpPr>
          <p:nvPr>
            <p:ph type="body" idx="1"/>
          </p:nvPr>
        </p:nvSpPr>
        <p:spPr>
          <a:xfrm>
            <a:off x="762000" y="1524000"/>
            <a:ext cx="7620000" cy="4648200"/>
          </a:xfrm>
        </p:spPr>
        <p:txBody>
          <a:bodyPr/>
          <a:lstStyle/>
          <a:p>
            <a:r>
              <a:rPr lang="en-US" dirty="0" smtClean="0"/>
              <a:t>Estimate Proportion of Homeless People who are HIV positive in California</a:t>
            </a:r>
          </a:p>
          <a:p>
            <a:pPr lvl="1"/>
            <a:r>
              <a:rPr lang="en-US" dirty="0" smtClean="0"/>
              <a:t>Select SRS of Counties</a:t>
            </a:r>
          </a:p>
          <a:p>
            <a:pPr lvl="1"/>
            <a:r>
              <a:rPr lang="en-US" dirty="0" smtClean="0"/>
              <a:t>Within each selected County select a homeless shelter</a:t>
            </a:r>
          </a:p>
          <a:p>
            <a:pPr lvl="1"/>
            <a:r>
              <a:rPr lang="en-US" dirty="0" smtClean="0"/>
              <a:t>Within each selected shelter select 5 people to be tested</a:t>
            </a:r>
          </a:p>
          <a:p>
            <a:pPr lvl="1"/>
            <a:endParaRPr lang="en-US" dirty="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Slide Number Placeholder 5"/>
          <p:cNvSpPr>
            <a:spLocks noGrp="1"/>
          </p:cNvSpPr>
          <p:nvPr>
            <p:ph type="sldNum" sz="quarter" idx="12"/>
          </p:nvPr>
        </p:nvSpPr>
        <p:spPr/>
        <p:txBody>
          <a:bodyPr/>
          <a:lstStyle/>
          <a:p>
            <a:fld id="{64A3B302-2E27-46F8-A080-D97508DD769F}" type="slidenum">
              <a:rPr lang="en-US"/>
              <a:pPr/>
              <a:t>24</a:t>
            </a:fld>
            <a:endParaRPr lang="en-US"/>
          </a:p>
        </p:txBody>
      </p:sp>
      <p:sp>
        <p:nvSpPr>
          <p:cNvPr id="56322" name="Rectangle 2"/>
          <p:cNvSpPr>
            <a:spLocks noGrp="1" noChangeArrowheads="1"/>
          </p:cNvSpPr>
          <p:nvPr>
            <p:ph type="title"/>
          </p:nvPr>
        </p:nvSpPr>
        <p:spPr>
          <a:xfrm>
            <a:off x="304800" y="274638"/>
            <a:ext cx="8839200" cy="1143000"/>
          </a:xfrm>
        </p:spPr>
        <p:txBody>
          <a:bodyPr/>
          <a:lstStyle/>
          <a:p>
            <a:r>
              <a:rPr lang="en-US" sz="4000" b="1" dirty="0" smtClean="0"/>
              <a:t>Comparison of Three </a:t>
            </a:r>
            <a:r>
              <a:rPr lang="en-US" sz="4000" b="1" dirty="0"/>
              <a:t>Types of Sampling</a:t>
            </a:r>
          </a:p>
        </p:txBody>
      </p:sp>
      <p:sp>
        <p:nvSpPr>
          <p:cNvPr id="56324" name="Oval 4"/>
          <p:cNvSpPr>
            <a:spLocks noChangeArrowheads="1"/>
          </p:cNvSpPr>
          <p:nvPr/>
        </p:nvSpPr>
        <p:spPr bwMode="auto">
          <a:xfrm>
            <a:off x="1295400" y="2667000"/>
            <a:ext cx="2057400" cy="2514600"/>
          </a:xfrm>
          <a:prstGeom prst="ellipse">
            <a:avLst/>
          </a:prstGeom>
          <a:solidFill>
            <a:schemeClr val="accent1">
              <a:lumMod val="60000"/>
              <a:lumOff val="40000"/>
            </a:schemeClr>
          </a:solidFill>
          <a:ln w="9525" algn="ctr">
            <a:solidFill>
              <a:schemeClr val="bg2"/>
            </a:solidFill>
            <a:round/>
            <a:headEnd/>
            <a:tailEnd/>
          </a:ln>
          <a:effectLst/>
        </p:spPr>
        <p:txBody>
          <a:bodyPr wrap="none" anchor="ctr"/>
          <a:lstStyle/>
          <a:p>
            <a:pPr algn="ctr" eaLnBrk="1" hangingPunct="1">
              <a:spcBef>
                <a:spcPct val="0"/>
              </a:spcBef>
              <a:buClrTx/>
              <a:buFontTx/>
              <a:buNone/>
            </a:pPr>
            <a:endParaRPr lang="en-US" sz="1400" b="0">
              <a:solidFill>
                <a:schemeClr val="tx1"/>
              </a:solidFill>
              <a:effectLst/>
            </a:endParaRPr>
          </a:p>
        </p:txBody>
      </p:sp>
      <p:sp>
        <p:nvSpPr>
          <p:cNvPr id="56336" name="Oval 16"/>
          <p:cNvSpPr>
            <a:spLocks noChangeArrowheads="1"/>
          </p:cNvSpPr>
          <p:nvPr/>
        </p:nvSpPr>
        <p:spPr bwMode="auto">
          <a:xfrm>
            <a:off x="1905000" y="3352800"/>
            <a:ext cx="914400" cy="838200"/>
          </a:xfrm>
          <a:prstGeom prst="ellipse">
            <a:avLst/>
          </a:prstGeom>
          <a:noFill/>
          <a:ln w="9525" algn="ctr">
            <a:noFill/>
            <a:round/>
            <a:headEnd/>
            <a:tailEnd/>
          </a:ln>
          <a:effectLst/>
        </p:spPr>
        <p:txBody>
          <a:bodyPr wrap="none" anchor="ctr"/>
          <a:lstStyle/>
          <a:p>
            <a:endParaRPr lang="en-US"/>
          </a:p>
        </p:txBody>
      </p:sp>
      <p:sp>
        <p:nvSpPr>
          <p:cNvPr id="56337" name="Oval 17"/>
          <p:cNvSpPr>
            <a:spLocks noChangeArrowheads="1"/>
          </p:cNvSpPr>
          <p:nvPr/>
        </p:nvSpPr>
        <p:spPr bwMode="auto">
          <a:xfrm>
            <a:off x="2057400" y="3505200"/>
            <a:ext cx="914400" cy="838200"/>
          </a:xfrm>
          <a:prstGeom prst="ellipse">
            <a:avLst/>
          </a:prstGeom>
          <a:noFill/>
          <a:ln w="9525" algn="ctr">
            <a:noFill/>
            <a:round/>
            <a:headEnd/>
            <a:tailEnd/>
          </a:ln>
          <a:effectLst/>
        </p:spPr>
        <p:txBody>
          <a:bodyPr wrap="none" anchor="ctr"/>
          <a:lstStyle/>
          <a:p>
            <a:endParaRPr lang="en-US"/>
          </a:p>
        </p:txBody>
      </p:sp>
      <p:sp>
        <p:nvSpPr>
          <p:cNvPr id="56338" name="Oval 18"/>
          <p:cNvSpPr>
            <a:spLocks noChangeArrowheads="1"/>
          </p:cNvSpPr>
          <p:nvPr/>
        </p:nvSpPr>
        <p:spPr bwMode="auto">
          <a:xfrm>
            <a:off x="2209800" y="3657600"/>
            <a:ext cx="914400" cy="838200"/>
          </a:xfrm>
          <a:prstGeom prst="ellipse">
            <a:avLst/>
          </a:prstGeom>
          <a:noFill/>
          <a:ln w="9525" algn="ctr">
            <a:noFill/>
            <a:round/>
            <a:headEnd/>
            <a:tailEnd/>
          </a:ln>
          <a:effectLst/>
        </p:spPr>
        <p:txBody>
          <a:bodyPr wrap="none" anchor="ctr"/>
          <a:lstStyle/>
          <a:p>
            <a:endParaRPr lang="en-US"/>
          </a:p>
        </p:txBody>
      </p:sp>
      <p:sp>
        <p:nvSpPr>
          <p:cNvPr id="56340" name="Oval 20"/>
          <p:cNvSpPr>
            <a:spLocks noChangeArrowheads="1"/>
          </p:cNvSpPr>
          <p:nvPr/>
        </p:nvSpPr>
        <p:spPr bwMode="auto">
          <a:xfrm>
            <a:off x="2514600" y="3962400"/>
            <a:ext cx="914400" cy="838200"/>
          </a:xfrm>
          <a:prstGeom prst="ellipse">
            <a:avLst/>
          </a:prstGeom>
          <a:noFill/>
          <a:ln w="9525" algn="ctr">
            <a:noFill/>
            <a:round/>
            <a:headEnd/>
            <a:tailEnd/>
          </a:ln>
          <a:effectLst/>
        </p:spPr>
        <p:txBody>
          <a:bodyPr wrap="none" anchor="ctr"/>
          <a:lstStyle/>
          <a:p>
            <a:endParaRPr lang="en-US"/>
          </a:p>
        </p:txBody>
      </p:sp>
      <p:sp>
        <p:nvSpPr>
          <p:cNvPr id="56341" name="Oval 21"/>
          <p:cNvSpPr>
            <a:spLocks noChangeArrowheads="1"/>
          </p:cNvSpPr>
          <p:nvPr/>
        </p:nvSpPr>
        <p:spPr bwMode="auto">
          <a:xfrm>
            <a:off x="2667000" y="4114800"/>
            <a:ext cx="914400" cy="838200"/>
          </a:xfrm>
          <a:prstGeom prst="ellipse">
            <a:avLst/>
          </a:prstGeom>
          <a:noFill/>
          <a:ln w="9525" algn="ctr">
            <a:noFill/>
            <a:round/>
            <a:headEnd/>
            <a:tailEnd/>
          </a:ln>
          <a:effectLst/>
        </p:spPr>
        <p:txBody>
          <a:bodyPr wrap="none" anchor="ctr"/>
          <a:lstStyle/>
          <a:p>
            <a:endParaRPr lang="en-US"/>
          </a:p>
        </p:txBody>
      </p:sp>
      <p:sp>
        <p:nvSpPr>
          <p:cNvPr id="56342" name="Oval 22"/>
          <p:cNvSpPr>
            <a:spLocks noChangeArrowheads="1"/>
          </p:cNvSpPr>
          <p:nvPr/>
        </p:nvSpPr>
        <p:spPr bwMode="auto">
          <a:xfrm>
            <a:off x="2819400" y="4267200"/>
            <a:ext cx="914400" cy="838200"/>
          </a:xfrm>
          <a:prstGeom prst="ellipse">
            <a:avLst/>
          </a:prstGeom>
          <a:noFill/>
          <a:ln w="9525" algn="ctr">
            <a:noFill/>
            <a:round/>
            <a:headEnd/>
            <a:tailEnd/>
          </a:ln>
          <a:effectLst/>
        </p:spPr>
        <p:txBody>
          <a:bodyPr wrap="none" anchor="ctr"/>
          <a:lstStyle/>
          <a:p>
            <a:endParaRPr lang="en-US"/>
          </a:p>
        </p:txBody>
      </p:sp>
      <p:sp>
        <p:nvSpPr>
          <p:cNvPr id="56346" name="Freeform 26"/>
          <p:cNvSpPr>
            <a:spLocks/>
          </p:cNvSpPr>
          <p:nvPr/>
        </p:nvSpPr>
        <p:spPr bwMode="auto">
          <a:xfrm>
            <a:off x="2057400" y="3276600"/>
            <a:ext cx="76200" cy="152400"/>
          </a:xfrm>
          <a:custGeom>
            <a:avLst/>
            <a:gdLst/>
            <a:ahLst/>
            <a:cxnLst>
              <a:cxn ang="0">
                <a:pos x="48" y="0"/>
              </a:cxn>
              <a:cxn ang="0">
                <a:pos x="0" y="96"/>
              </a:cxn>
            </a:cxnLst>
            <a:rect l="0" t="0" r="r" b="b"/>
            <a:pathLst>
              <a:path w="48" h="96">
                <a:moveTo>
                  <a:pt x="48" y="0"/>
                </a:moveTo>
                <a:cubicBezTo>
                  <a:pt x="48" y="0"/>
                  <a:pt x="24" y="48"/>
                  <a:pt x="0" y="96"/>
                </a:cubicBezTo>
              </a:path>
            </a:pathLst>
          </a:custGeom>
          <a:noFill/>
          <a:ln w="9525" cap="flat" cmpd="sng">
            <a:noFill/>
            <a:prstDash val="solid"/>
            <a:round/>
            <a:headEnd/>
            <a:tailEnd/>
          </a:ln>
          <a:effectLst/>
        </p:spPr>
        <p:txBody>
          <a:bodyPr/>
          <a:lstStyle/>
          <a:p>
            <a:endParaRPr lang="en-US"/>
          </a:p>
        </p:txBody>
      </p:sp>
      <p:sp>
        <p:nvSpPr>
          <p:cNvPr id="56347" name="Oval 27"/>
          <p:cNvSpPr>
            <a:spLocks noChangeArrowheads="1"/>
          </p:cNvSpPr>
          <p:nvPr/>
        </p:nvSpPr>
        <p:spPr bwMode="auto">
          <a:xfrm>
            <a:off x="1828800" y="30480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48" name="Oval 28"/>
          <p:cNvSpPr>
            <a:spLocks noChangeArrowheads="1"/>
          </p:cNvSpPr>
          <p:nvPr/>
        </p:nvSpPr>
        <p:spPr bwMode="auto">
          <a:xfrm>
            <a:off x="2209800" y="29718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349" name="Oval 29"/>
          <p:cNvSpPr>
            <a:spLocks noChangeArrowheads="1"/>
          </p:cNvSpPr>
          <p:nvPr/>
        </p:nvSpPr>
        <p:spPr bwMode="auto">
          <a:xfrm>
            <a:off x="1676400" y="34290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50" name="Oval 30"/>
          <p:cNvSpPr>
            <a:spLocks noChangeArrowheads="1"/>
          </p:cNvSpPr>
          <p:nvPr/>
        </p:nvSpPr>
        <p:spPr bwMode="auto">
          <a:xfrm>
            <a:off x="4038600" y="39624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51" name="Oval 31"/>
          <p:cNvSpPr>
            <a:spLocks noChangeArrowheads="1"/>
          </p:cNvSpPr>
          <p:nvPr/>
        </p:nvSpPr>
        <p:spPr bwMode="auto">
          <a:xfrm>
            <a:off x="2667000" y="31242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52" name="Oval 32"/>
          <p:cNvSpPr>
            <a:spLocks noChangeArrowheads="1"/>
          </p:cNvSpPr>
          <p:nvPr/>
        </p:nvSpPr>
        <p:spPr bwMode="auto">
          <a:xfrm>
            <a:off x="2971800" y="35814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353" name="Oval 33"/>
          <p:cNvSpPr>
            <a:spLocks noChangeArrowheads="1"/>
          </p:cNvSpPr>
          <p:nvPr/>
        </p:nvSpPr>
        <p:spPr bwMode="auto">
          <a:xfrm>
            <a:off x="4724400" y="44196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54" name="Oval 34"/>
          <p:cNvSpPr>
            <a:spLocks noChangeArrowheads="1"/>
          </p:cNvSpPr>
          <p:nvPr/>
        </p:nvSpPr>
        <p:spPr bwMode="auto">
          <a:xfrm>
            <a:off x="1752600" y="40386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355" name="Oval 35"/>
          <p:cNvSpPr>
            <a:spLocks noChangeArrowheads="1"/>
          </p:cNvSpPr>
          <p:nvPr/>
        </p:nvSpPr>
        <p:spPr bwMode="auto">
          <a:xfrm>
            <a:off x="2209800" y="40386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356" name="Oval 36"/>
          <p:cNvSpPr>
            <a:spLocks noChangeArrowheads="1"/>
          </p:cNvSpPr>
          <p:nvPr/>
        </p:nvSpPr>
        <p:spPr bwMode="auto">
          <a:xfrm>
            <a:off x="5334000" y="38862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57" name="Oval 37"/>
          <p:cNvSpPr>
            <a:spLocks noChangeArrowheads="1"/>
          </p:cNvSpPr>
          <p:nvPr/>
        </p:nvSpPr>
        <p:spPr bwMode="auto">
          <a:xfrm>
            <a:off x="1524000" y="41148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358" name="Oval 38"/>
          <p:cNvSpPr>
            <a:spLocks noChangeArrowheads="1"/>
          </p:cNvSpPr>
          <p:nvPr/>
        </p:nvSpPr>
        <p:spPr bwMode="auto">
          <a:xfrm>
            <a:off x="2590800" y="44196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59" name="Oval 39"/>
          <p:cNvSpPr>
            <a:spLocks noChangeArrowheads="1"/>
          </p:cNvSpPr>
          <p:nvPr/>
        </p:nvSpPr>
        <p:spPr bwMode="auto">
          <a:xfrm>
            <a:off x="3581400" y="2590800"/>
            <a:ext cx="2057400" cy="2514600"/>
          </a:xfrm>
          <a:prstGeom prst="ellipse">
            <a:avLst/>
          </a:prstGeom>
          <a:solidFill>
            <a:schemeClr val="accent1">
              <a:lumMod val="60000"/>
              <a:lumOff val="40000"/>
            </a:schemeClr>
          </a:solidFill>
          <a:ln w="9525" algn="ctr">
            <a:solidFill>
              <a:schemeClr val="bg2"/>
            </a:solidFill>
            <a:round/>
            <a:headEnd/>
            <a:tailEnd/>
          </a:ln>
          <a:effectLst/>
        </p:spPr>
        <p:txBody>
          <a:bodyPr wrap="none" anchor="ctr"/>
          <a:lstStyle/>
          <a:p>
            <a:pPr algn="ctr" eaLnBrk="1" hangingPunct="1">
              <a:spcBef>
                <a:spcPct val="0"/>
              </a:spcBef>
              <a:buClrTx/>
              <a:buFontTx/>
              <a:buNone/>
            </a:pPr>
            <a:endParaRPr lang="en-US" sz="1400" b="0">
              <a:solidFill>
                <a:schemeClr val="tx1"/>
              </a:solidFill>
              <a:effectLst/>
            </a:endParaRPr>
          </a:p>
        </p:txBody>
      </p:sp>
      <p:sp>
        <p:nvSpPr>
          <p:cNvPr id="56360" name="Oval 40"/>
          <p:cNvSpPr>
            <a:spLocks noChangeArrowheads="1"/>
          </p:cNvSpPr>
          <p:nvPr/>
        </p:nvSpPr>
        <p:spPr bwMode="auto">
          <a:xfrm>
            <a:off x="5867400" y="2590800"/>
            <a:ext cx="2057400" cy="2514600"/>
          </a:xfrm>
          <a:prstGeom prst="ellipse">
            <a:avLst/>
          </a:prstGeom>
          <a:solidFill>
            <a:schemeClr val="accent1">
              <a:lumMod val="60000"/>
              <a:lumOff val="40000"/>
            </a:schemeClr>
          </a:solidFill>
          <a:ln w="9525" algn="ctr">
            <a:solidFill>
              <a:schemeClr val="bg2"/>
            </a:solidFill>
            <a:round/>
            <a:headEnd/>
            <a:tailEnd/>
          </a:ln>
          <a:effectLst/>
        </p:spPr>
        <p:txBody>
          <a:bodyPr wrap="none" anchor="ctr"/>
          <a:lstStyle/>
          <a:p>
            <a:pPr algn="ctr" eaLnBrk="1" hangingPunct="1">
              <a:spcBef>
                <a:spcPct val="0"/>
              </a:spcBef>
              <a:buClrTx/>
              <a:buFontTx/>
              <a:buNone/>
            </a:pPr>
            <a:endParaRPr lang="en-US" sz="1400" b="0">
              <a:solidFill>
                <a:schemeClr val="tx1"/>
              </a:solidFill>
              <a:effectLst/>
            </a:endParaRPr>
          </a:p>
        </p:txBody>
      </p:sp>
      <p:sp>
        <p:nvSpPr>
          <p:cNvPr id="56361" name="Oval 41"/>
          <p:cNvSpPr>
            <a:spLocks noChangeArrowheads="1"/>
          </p:cNvSpPr>
          <p:nvPr/>
        </p:nvSpPr>
        <p:spPr bwMode="auto">
          <a:xfrm>
            <a:off x="4114800" y="29718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362" name="Oval 42"/>
          <p:cNvSpPr>
            <a:spLocks noChangeArrowheads="1"/>
          </p:cNvSpPr>
          <p:nvPr/>
        </p:nvSpPr>
        <p:spPr bwMode="auto">
          <a:xfrm>
            <a:off x="5257800" y="34290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64" name="Oval 44"/>
          <p:cNvSpPr>
            <a:spLocks noChangeArrowheads="1"/>
          </p:cNvSpPr>
          <p:nvPr/>
        </p:nvSpPr>
        <p:spPr bwMode="auto">
          <a:xfrm>
            <a:off x="3962400" y="33528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65" name="Oval 45"/>
          <p:cNvSpPr>
            <a:spLocks noChangeArrowheads="1"/>
          </p:cNvSpPr>
          <p:nvPr/>
        </p:nvSpPr>
        <p:spPr bwMode="auto">
          <a:xfrm>
            <a:off x="2057400" y="32004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66" name="Oval 46"/>
          <p:cNvSpPr>
            <a:spLocks noChangeArrowheads="1"/>
          </p:cNvSpPr>
          <p:nvPr/>
        </p:nvSpPr>
        <p:spPr bwMode="auto">
          <a:xfrm>
            <a:off x="5181600" y="42672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67" name="Oval 47"/>
          <p:cNvSpPr>
            <a:spLocks noChangeArrowheads="1"/>
          </p:cNvSpPr>
          <p:nvPr/>
        </p:nvSpPr>
        <p:spPr bwMode="auto">
          <a:xfrm>
            <a:off x="4343400" y="43434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68" name="Oval 48"/>
          <p:cNvSpPr>
            <a:spLocks noChangeArrowheads="1"/>
          </p:cNvSpPr>
          <p:nvPr/>
        </p:nvSpPr>
        <p:spPr bwMode="auto">
          <a:xfrm>
            <a:off x="4038600" y="39624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369" name="Oval 49"/>
          <p:cNvSpPr>
            <a:spLocks noChangeArrowheads="1"/>
          </p:cNvSpPr>
          <p:nvPr/>
        </p:nvSpPr>
        <p:spPr bwMode="auto">
          <a:xfrm>
            <a:off x="2971800" y="40386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70" name="Oval 50"/>
          <p:cNvSpPr>
            <a:spLocks noChangeArrowheads="1"/>
          </p:cNvSpPr>
          <p:nvPr/>
        </p:nvSpPr>
        <p:spPr bwMode="auto">
          <a:xfrm>
            <a:off x="4953000" y="44196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371" name="Oval 51"/>
          <p:cNvSpPr>
            <a:spLocks noChangeArrowheads="1"/>
          </p:cNvSpPr>
          <p:nvPr/>
        </p:nvSpPr>
        <p:spPr bwMode="auto">
          <a:xfrm>
            <a:off x="5029200" y="30480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72" name="Oval 52"/>
          <p:cNvSpPr>
            <a:spLocks noChangeArrowheads="1"/>
          </p:cNvSpPr>
          <p:nvPr/>
        </p:nvSpPr>
        <p:spPr bwMode="auto">
          <a:xfrm>
            <a:off x="4495800" y="28956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373" name="Oval 53"/>
          <p:cNvSpPr>
            <a:spLocks noChangeArrowheads="1"/>
          </p:cNvSpPr>
          <p:nvPr/>
        </p:nvSpPr>
        <p:spPr bwMode="auto">
          <a:xfrm>
            <a:off x="6705600" y="39624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75" name="Oval 55"/>
          <p:cNvSpPr>
            <a:spLocks noChangeArrowheads="1"/>
          </p:cNvSpPr>
          <p:nvPr/>
        </p:nvSpPr>
        <p:spPr bwMode="auto">
          <a:xfrm>
            <a:off x="6324600" y="39624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76" name="Oval 56"/>
          <p:cNvSpPr>
            <a:spLocks noChangeArrowheads="1"/>
          </p:cNvSpPr>
          <p:nvPr/>
        </p:nvSpPr>
        <p:spPr bwMode="auto">
          <a:xfrm>
            <a:off x="4419600" y="39624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377" name="Oval 57"/>
          <p:cNvSpPr>
            <a:spLocks noChangeArrowheads="1"/>
          </p:cNvSpPr>
          <p:nvPr/>
        </p:nvSpPr>
        <p:spPr bwMode="auto">
          <a:xfrm>
            <a:off x="6934200" y="35052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78" name="Oval 58"/>
          <p:cNvSpPr>
            <a:spLocks noChangeArrowheads="1"/>
          </p:cNvSpPr>
          <p:nvPr/>
        </p:nvSpPr>
        <p:spPr bwMode="auto">
          <a:xfrm>
            <a:off x="7467600" y="35052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79" name="Oval 59"/>
          <p:cNvSpPr>
            <a:spLocks noChangeArrowheads="1"/>
          </p:cNvSpPr>
          <p:nvPr/>
        </p:nvSpPr>
        <p:spPr bwMode="auto">
          <a:xfrm>
            <a:off x="7315200" y="30480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83" name="Oval 63"/>
          <p:cNvSpPr>
            <a:spLocks noChangeArrowheads="1"/>
          </p:cNvSpPr>
          <p:nvPr/>
        </p:nvSpPr>
        <p:spPr bwMode="auto">
          <a:xfrm>
            <a:off x="2819400" y="42672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384" name="Oval 64"/>
          <p:cNvSpPr>
            <a:spLocks noChangeArrowheads="1"/>
          </p:cNvSpPr>
          <p:nvPr/>
        </p:nvSpPr>
        <p:spPr bwMode="auto">
          <a:xfrm>
            <a:off x="5334000" y="39624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86" name="Oval 66"/>
          <p:cNvSpPr>
            <a:spLocks noChangeArrowheads="1"/>
          </p:cNvSpPr>
          <p:nvPr/>
        </p:nvSpPr>
        <p:spPr bwMode="auto">
          <a:xfrm>
            <a:off x="4572000" y="34290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388" name="Oval 68"/>
          <p:cNvSpPr>
            <a:spLocks noChangeArrowheads="1"/>
          </p:cNvSpPr>
          <p:nvPr/>
        </p:nvSpPr>
        <p:spPr bwMode="auto">
          <a:xfrm>
            <a:off x="6629400" y="44196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89" name="Line 69"/>
          <p:cNvSpPr>
            <a:spLocks noChangeShapeType="1"/>
          </p:cNvSpPr>
          <p:nvPr/>
        </p:nvSpPr>
        <p:spPr bwMode="auto">
          <a:xfrm>
            <a:off x="3581400" y="3657600"/>
            <a:ext cx="2057400" cy="0"/>
          </a:xfrm>
          <a:prstGeom prst="line">
            <a:avLst/>
          </a:prstGeom>
          <a:noFill/>
          <a:ln w="9525">
            <a:solidFill>
              <a:schemeClr val="bg2"/>
            </a:solidFill>
            <a:round/>
            <a:headEnd/>
            <a:tailEnd/>
          </a:ln>
          <a:effectLst/>
        </p:spPr>
        <p:txBody>
          <a:bodyPr/>
          <a:lstStyle/>
          <a:p>
            <a:endParaRPr lang="en-US"/>
          </a:p>
        </p:txBody>
      </p:sp>
      <p:sp>
        <p:nvSpPr>
          <p:cNvPr id="56390" name="Line 70"/>
          <p:cNvSpPr>
            <a:spLocks noChangeShapeType="1"/>
          </p:cNvSpPr>
          <p:nvPr/>
        </p:nvSpPr>
        <p:spPr bwMode="auto">
          <a:xfrm>
            <a:off x="4724400" y="3657600"/>
            <a:ext cx="0" cy="1447800"/>
          </a:xfrm>
          <a:prstGeom prst="line">
            <a:avLst/>
          </a:prstGeom>
          <a:noFill/>
          <a:ln w="9525">
            <a:solidFill>
              <a:schemeClr val="bg2"/>
            </a:solidFill>
            <a:round/>
            <a:headEnd/>
            <a:tailEnd/>
          </a:ln>
          <a:effectLst/>
        </p:spPr>
        <p:txBody>
          <a:bodyPr/>
          <a:lstStyle/>
          <a:p>
            <a:endParaRPr lang="en-US"/>
          </a:p>
        </p:txBody>
      </p:sp>
      <p:sp>
        <p:nvSpPr>
          <p:cNvPr id="56392" name="Oval 72"/>
          <p:cNvSpPr>
            <a:spLocks noChangeArrowheads="1"/>
          </p:cNvSpPr>
          <p:nvPr/>
        </p:nvSpPr>
        <p:spPr bwMode="auto">
          <a:xfrm>
            <a:off x="6172200" y="2743200"/>
            <a:ext cx="762000" cy="914400"/>
          </a:xfrm>
          <a:prstGeom prst="ellipse">
            <a:avLst/>
          </a:prstGeom>
          <a:noFill/>
          <a:ln w="19050" algn="ctr">
            <a:solidFill>
              <a:schemeClr val="tx2">
                <a:lumMod val="75000"/>
              </a:schemeClr>
            </a:solidFill>
            <a:round/>
            <a:headEnd/>
            <a:tailEnd/>
          </a:ln>
          <a:effectLst/>
        </p:spPr>
        <p:txBody>
          <a:bodyPr wrap="none" anchor="ctr"/>
          <a:lstStyle/>
          <a:p>
            <a:endParaRPr lang="en-US"/>
          </a:p>
        </p:txBody>
      </p:sp>
      <p:sp>
        <p:nvSpPr>
          <p:cNvPr id="56393" name="Oval 73"/>
          <p:cNvSpPr>
            <a:spLocks noChangeArrowheads="1"/>
          </p:cNvSpPr>
          <p:nvPr/>
        </p:nvSpPr>
        <p:spPr bwMode="auto">
          <a:xfrm>
            <a:off x="6324600" y="3886200"/>
            <a:ext cx="914400" cy="1219200"/>
          </a:xfrm>
          <a:prstGeom prst="ellipse">
            <a:avLst/>
          </a:prstGeom>
          <a:noFill/>
          <a:ln w="9525" algn="ctr">
            <a:solidFill>
              <a:schemeClr val="bg2"/>
            </a:solidFill>
            <a:round/>
            <a:headEnd/>
            <a:tailEnd/>
          </a:ln>
          <a:effectLst/>
        </p:spPr>
        <p:txBody>
          <a:bodyPr wrap="none" anchor="ctr"/>
          <a:lstStyle/>
          <a:p>
            <a:endParaRPr lang="en-US"/>
          </a:p>
        </p:txBody>
      </p:sp>
      <p:sp>
        <p:nvSpPr>
          <p:cNvPr id="56394" name="Oval 74"/>
          <p:cNvSpPr>
            <a:spLocks noChangeArrowheads="1"/>
          </p:cNvSpPr>
          <p:nvPr/>
        </p:nvSpPr>
        <p:spPr bwMode="auto">
          <a:xfrm>
            <a:off x="7162800" y="2895600"/>
            <a:ext cx="533400" cy="457200"/>
          </a:xfrm>
          <a:prstGeom prst="ellipse">
            <a:avLst/>
          </a:prstGeom>
          <a:noFill/>
          <a:ln w="9525" algn="ctr">
            <a:solidFill>
              <a:schemeClr val="bg2"/>
            </a:solidFill>
            <a:round/>
            <a:headEnd/>
            <a:tailEnd/>
          </a:ln>
          <a:effectLst/>
        </p:spPr>
        <p:txBody>
          <a:bodyPr wrap="none" anchor="ctr"/>
          <a:lstStyle/>
          <a:p>
            <a:endParaRPr lang="en-US"/>
          </a:p>
        </p:txBody>
      </p:sp>
      <p:sp>
        <p:nvSpPr>
          <p:cNvPr id="56395" name="Oval 75"/>
          <p:cNvSpPr>
            <a:spLocks noChangeArrowheads="1"/>
          </p:cNvSpPr>
          <p:nvPr/>
        </p:nvSpPr>
        <p:spPr bwMode="auto">
          <a:xfrm rot="955376">
            <a:off x="5943600" y="3657600"/>
            <a:ext cx="533400" cy="685800"/>
          </a:xfrm>
          <a:prstGeom prst="ellipse">
            <a:avLst/>
          </a:prstGeom>
          <a:noFill/>
          <a:ln w="9525" algn="ctr">
            <a:solidFill>
              <a:schemeClr val="bg2"/>
            </a:solidFill>
            <a:round/>
            <a:headEnd/>
            <a:tailEnd/>
          </a:ln>
          <a:effectLst/>
        </p:spPr>
        <p:txBody>
          <a:bodyPr wrap="none" anchor="ctr"/>
          <a:lstStyle/>
          <a:p>
            <a:endParaRPr lang="en-US"/>
          </a:p>
        </p:txBody>
      </p:sp>
      <p:sp>
        <p:nvSpPr>
          <p:cNvPr id="56396" name="Oval 76"/>
          <p:cNvSpPr>
            <a:spLocks noChangeArrowheads="1"/>
          </p:cNvSpPr>
          <p:nvPr/>
        </p:nvSpPr>
        <p:spPr bwMode="auto">
          <a:xfrm>
            <a:off x="6858000" y="3352800"/>
            <a:ext cx="990600" cy="457200"/>
          </a:xfrm>
          <a:prstGeom prst="ellipse">
            <a:avLst/>
          </a:prstGeom>
          <a:noFill/>
          <a:ln w="9525" algn="ctr">
            <a:solidFill>
              <a:schemeClr val="bg2"/>
            </a:solidFill>
            <a:round/>
            <a:headEnd/>
            <a:tailEnd/>
          </a:ln>
          <a:effectLst/>
        </p:spPr>
        <p:txBody>
          <a:bodyPr wrap="none" anchor="ctr"/>
          <a:lstStyle/>
          <a:p>
            <a:endParaRPr lang="en-US"/>
          </a:p>
        </p:txBody>
      </p:sp>
      <p:sp>
        <p:nvSpPr>
          <p:cNvPr id="56397" name="Oval 77"/>
          <p:cNvSpPr>
            <a:spLocks noChangeArrowheads="1"/>
          </p:cNvSpPr>
          <p:nvPr/>
        </p:nvSpPr>
        <p:spPr bwMode="auto">
          <a:xfrm rot="1085511">
            <a:off x="7273925" y="3738563"/>
            <a:ext cx="533400" cy="1066800"/>
          </a:xfrm>
          <a:prstGeom prst="ellipse">
            <a:avLst/>
          </a:prstGeom>
          <a:noFill/>
          <a:ln w="19050" algn="ctr">
            <a:solidFill>
              <a:schemeClr val="tx2">
                <a:lumMod val="75000"/>
              </a:schemeClr>
            </a:solidFill>
            <a:round/>
            <a:headEnd/>
            <a:tailEnd/>
          </a:ln>
          <a:effectLst/>
        </p:spPr>
        <p:txBody>
          <a:bodyPr wrap="none" anchor="ctr"/>
          <a:lstStyle/>
          <a:p>
            <a:endParaRPr lang="en-US"/>
          </a:p>
        </p:txBody>
      </p:sp>
      <p:sp>
        <p:nvSpPr>
          <p:cNvPr id="56399" name="Oval 79"/>
          <p:cNvSpPr>
            <a:spLocks noChangeArrowheads="1"/>
          </p:cNvSpPr>
          <p:nvPr/>
        </p:nvSpPr>
        <p:spPr bwMode="auto">
          <a:xfrm>
            <a:off x="2057400" y="44196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400" name="Oval 80"/>
          <p:cNvSpPr>
            <a:spLocks noChangeArrowheads="1"/>
          </p:cNvSpPr>
          <p:nvPr/>
        </p:nvSpPr>
        <p:spPr bwMode="auto">
          <a:xfrm>
            <a:off x="1752600" y="46482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401" name="Oval 81"/>
          <p:cNvSpPr>
            <a:spLocks noChangeArrowheads="1"/>
          </p:cNvSpPr>
          <p:nvPr/>
        </p:nvSpPr>
        <p:spPr bwMode="auto">
          <a:xfrm>
            <a:off x="2286000" y="35052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402" name="Oval 82"/>
          <p:cNvSpPr>
            <a:spLocks noChangeArrowheads="1"/>
          </p:cNvSpPr>
          <p:nvPr/>
        </p:nvSpPr>
        <p:spPr bwMode="auto">
          <a:xfrm>
            <a:off x="6096000" y="41148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404" name="Oval 84"/>
          <p:cNvSpPr>
            <a:spLocks noChangeArrowheads="1"/>
          </p:cNvSpPr>
          <p:nvPr/>
        </p:nvSpPr>
        <p:spPr bwMode="auto">
          <a:xfrm>
            <a:off x="6400800" y="45720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405" name="Oval 85"/>
          <p:cNvSpPr>
            <a:spLocks noChangeArrowheads="1"/>
          </p:cNvSpPr>
          <p:nvPr/>
        </p:nvSpPr>
        <p:spPr bwMode="auto">
          <a:xfrm>
            <a:off x="4419600" y="31242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406" name="Oval 86"/>
          <p:cNvSpPr>
            <a:spLocks noChangeArrowheads="1"/>
          </p:cNvSpPr>
          <p:nvPr/>
        </p:nvSpPr>
        <p:spPr bwMode="auto">
          <a:xfrm>
            <a:off x="3810000" y="40386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407" name="Oval 87"/>
          <p:cNvSpPr>
            <a:spLocks noChangeArrowheads="1"/>
          </p:cNvSpPr>
          <p:nvPr/>
        </p:nvSpPr>
        <p:spPr bwMode="auto">
          <a:xfrm>
            <a:off x="4038600" y="45720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408" name="Oval 88"/>
          <p:cNvSpPr>
            <a:spLocks noChangeArrowheads="1"/>
          </p:cNvSpPr>
          <p:nvPr/>
        </p:nvSpPr>
        <p:spPr bwMode="auto">
          <a:xfrm>
            <a:off x="7315200" y="43434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409" name="Oval 89"/>
          <p:cNvSpPr>
            <a:spLocks noChangeArrowheads="1"/>
          </p:cNvSpPr>
          <p:nvPr/>
        </p:nvSpPr>
        <p:spPr bwMode="auto">
          <a:xfrm>
            <a:off x="7543800" y="41910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410" name="Oval 90"/>
          <p:cNvSpPr>
            <a:spLocks noChangeArrowheads="1"/>
          </p:cNvSpPr>
          <p:nvPr/>
        </p:nvSpPr>
        <p:spPr bwMode="auto">
          <a:xfrm>
            <a:off x="7620000" y="38862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411" name="Oval 91"/>
          <p:cNvSpPr>
            <a:spLocks noChangeArrowheads="1"/>
          </p:cNvSpPr>
          <p:nvPr/>
        </p:nvSpPr>
        <p:spPr bwMode="auto">
          <a:xfrm>
            <a:off x="6400800" y="29718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412" name="Oval 92"/>
          <p:cNvSpPr>
            <a:spLocks noChangeArrowheads="1"/>
          </p:cNvSpPr>
          <p:nvPr/>
        </p:nvSpPr>
        <p:spPr bwMode="auto">
          <a:xfrm>
            <a:off x="6629400" y="31242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413" name="Oval 93"/>
          <p:cNvSpPr>
            <a:spLocks noChangeArrowheads="1"/>
          </p:cNvSpPr>
          <p:nvPr/>
        </p:nvSpPr>
        <p:spPr bwMode="auto">
          <a:xfrm>
            <a:off x="6248400" y="33528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414" name="Oval 94"/>
          <p:cNvSpPr>
            <a:spLocks noChangeArrowheads="1"/>
          </p:cNvSpPr>
          <p:nvPr/>
        </p:nvSpPr>
        <p:spPr bwMode="auto">
          <a:xfrm>
            <a:off x="6705600" y="28956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415" name="Text Box 95"/>
          <p:cNvSpPr txBox="1">
            <a:spLocks noChangeArrowheads="1"/>
          </p:cNvSpPr>
          <p:nvPr/>
        </p:nvSpPr>
        <p:spPr bwMode="auto">
          <a:xfrm>
            <a:off x="1600200" y="1600200"/>
            <a:ext cx="1600200" cy="820738"/>
          </a:xfrm>
          <a:prstGeom prst="rect">
            <a:avLst/>
          </a:prstGeom>
          <a:noFill/>
          <a:ln w="12700" algn="ctr">
            <a:noFill/>
            <a:miter lim="800000"/>
            <a:headEnd/>
            <a:tailEnd/>
          </a:ln>
          <a:effectLst/>
        </p:spPr>
        <p:txBody>
          <a:bodyPr lIns="90488" tIns="44450" rIns="90488" bIns="44450">
            <a:spAutoFit/>
          </a:bodyPr>
          <a:lstStyle/>
          <a:p>
            <a:pPr marL="228600" indent="-228600">
              <a:buFontTx/>
              <a:buNone/>
            </a:pPr>
            <a:r>
              <a:rPr lang="en-US" sz="4800" dirty="0">
                <a:solidFill>
                  <a:srgbClr val="FF0000"/>
                </a:solidFill>
              </a:rPr>
              <a:t>SRS</a:t>
            </a:r>
          </a:p>
        </p:txBody>
      </p:sp>
      <p:sp>
        <p:nvSpPr>
          <p:cNvPr id="56416" name="Text Box 96"/>
          <p:cNvSpPr txBox="1">
            <a:spLocks noChangeArrowheads="1"/>
          </p:cNvSpPr>
          <p:nvPr/>
        </p:nvSpPr>
        <p:spPr bwMode="auto">
          <a:xfrm>
            <a:off x="3276600" y="1905000"/>
            <a:ext cx="2249591" cy="520655"/>
          </a:xfrm>
          <a:prstGeom prst="rect">
            <a:avLst/>
          </a:prstGeom>
          <a:noFill/>
          <a:ln w="12700" algn="ctr">
            <a:noFill/>
            <a:miter lim="800000"/>
            <a:headEnd/>
            <a:tailEnd/>
          </a:ln>
          <a:effectLst/>
        </p:spPr>
        <p:txBody>
          <a:bodyPr wrap="none" lIns="90488" tIns="44450" rIns="90488" bIns="44450">
            <a:spAutoFit/>
          </a:bodyPr>
          <a:lstStyle/>
          <a:p>
            <a:pPr marL="228600" indent="-228600">
              <a:buFontTx/>
              <a:buNone/>
            </a:pPr>
            <a:r>
              <a:rPr lang="en-US" sz="2800" b="1" dirty="0" smtClean="0"/>
              <a:t>STRATIFIED</a:t>
            </a:r>
            <a:endParaRPr lang="en-US" sz="2800" b="1" dirty="0"/>
          </a:p>
        </p:txBody>
      </p:sp>
      <p:sp>
        <p:nvSpPr>
          <p:cNvPr id="56417" name="Text Box 97"/>
          <p:cNvSpPr txBox="1">
            <a:spLocks noChangeArrowheads="1"/>
          </p:cNvSpPr>
          <p:nvPr/>
        </p:nvSpPr>
        <p:spPr bwMode="auto">
          <a:xfrm>
            <a:off x="5105400" y="1905000"/>
            <a:ext cx="2925033" cy="520655"/>
          </a:xfrm>
          <a:prstGeom prst="rect">
            <a:avLst/>
          </a:prstGeom>
          <a:noFill/>
          <a:ln w="12700" algn="ctr">
            <a:noFill/>
            <a:miter lim="800000"/>
            <a:headEnd/>
            <a:tailEnd/>
          </a:ln>
          <a:effectLst/>
        </p:spPr>
        <p:txBody>
          <a:bodyPr wrap="none" lIns="90488" tIns="44450" rIns="90488" bIns="44450">
            <a:spAutoFit/>
          </a:bodyPr>
          <a:lstStyle/>
          <a:p>
            <a:pPr marL="685800" indent="-228600" algn="ctr">
              <a:buFontTx/>
              <a:buNone/>
            </a:pPr>
            <a:r>
              <a:rPr lang="en-US" sz="2800" b="1" dirty="0" smtClean="0"/>
              <a:t>MULTISTAGE</a:t>
            </a:r>
            <a:endParaRPr lang="en-US" sz="2800" b="1" dirty="0"/>
          </a:p>
        </p:txBody>
      </p:sp>
      <p:sp>
        <p:nvSpPr>
          <p:cNvPr id="56418" name="Text Box 98"/>
          <p:cNvSpPr txBox="1">
            <a:spLocks noChangeArrowheads="1"/>
          </p:cNvSpPr>
          <p:nvPr/>
        </p:nvSpPr>
        <p:spPr bwMode="auto">
          <a:xfrm>
            <a:off x="3581400" y="5410200"/>
            <a:ext cx="2286000" cy="1013098"/>
          </a:xfrm>
          <a:prstGeom prst="rect">
            <a:avLst/>
          </a:prstGeom>
          <a:noFill/>
          <a:ln w="12700" algn="ctr">
            <a:noFill/>
            <a:miter lim="800000"/>
            <a:headEnd/>
            <a:tailEnd/>
          </a:ln>
          <a:effectLst/>
        </p:spPr>
        <p:txBody>
          <a:bodyPr lIns="90488" tIns="44450" rIns="90488" bIns="44450">
            <a:spAutoFit/>
          </a:bodyPr>
          <a:lstStyle/>
          <a:p>
            <a:pPr algn="ctr">
              <a:buFontTx/>
              <a:buNone/>
            </a:pPr>
            <a:r>
              <a:rPr lang="en-US" sz="2000" b="1" dirty="0"/>
              <a:t>Stratified on Geographic Region</a:t>
            </a:r>
          </a:p>
        </p:txBody>
      </p:sp>
      <p:sp>
        <p:nvSpPr>
          <p:cNvPr id="56419" name="Text Box 99"/>
          <p:cNvSpPr txBox="1">
            <a:spLocks noChangeArrowheads="1"/>
          </p:cNvSpPr>
          <p:nvPr/>
        </p:nvSpPr>
        <p:spPr bwMode="auto">
          <a:xfrm>
            <a:off x="1143000" y="5334000"/>
            <a:ext cx="2286000" cy="643766"/>
          </a:xfrm>
          <a:prstGeom prst="rect">
            <a:avLst/>
          </a:prstGeom>
          <a:noFill/>
          <a:ln w="12700" algn="ctr">
            <a:noFill/>
            <a:miter lim="800000"/>
            <a:headEnd/>
            <a:tailEnd/>
          </a:ln>
          <a:effectLst/>
        </p:spPr>
        <p:txBody>
          <a:bodyPr lIns="90488" tIns="44450" rIns="90488" bIns="44450">
            <a:spAutoFit/>
          </a:bodyPr>
          <a:lstStyle/>
          <a:p>
            <a:pPr algn="ctr">
              <a:buFontTx/>
              <a:buNone/>
            </a:pPr>
            <a:r>
              <a:rPr lang="en-US" b="1" dirty="0">
                <a:solidFill>
                  <a:srgbClr val="FF0000"/>
                </a:solidFill>
              </a:rPr>
              <a:t>Random Sample from Population</a:t>
            </a:r>
          </a:p>
        </p:txBody>
      </p:sp>
      <p:sp>
        <p:nvSpPr>
          <p:cNvPr id="56421" name="Text Box 101"/>
          <p:cNvSpPr txBox="1">
            <a:spLocks noChangeArrowheads="1"/>
          </p:cNvSpPr>
          <p:nvPr/>
        </p:nvSpPr>
        <p:spPr bwMode="auto">
          <a:xfrm>
            <a:off x="4191000" y="2590800"/>
            <a:ext cx="1266373" cy="397545"/>
          </a:xfrm>
          <a:prstGeom prst="rect">
            <a:avLst/>
          </a:prstGeom>
          <a:noFill/>
          <a:ln w="12700" algn="ctr">
            <a:noFill/>
            <a:miter lim="800000"/>
            <a:headEnd/>
            <a:tailEnd/>
          </a:ln>
          <a:effectLst/>
        </p:spPr>
        <p:txBody>
          <a:bodyPr wrap="none" lIns="90488" tIns="44450" rIns="90488" bIns="44450">
            <a:spAutoFit/>
          </a:bodyPr>
          <a:lstStyle/>
          <a:p>
            <a:pPr marL="228600" indent="-228600">
              <a:buFontTx/>
              <a:buNone/>
            </a:pPr>
            <a:r>
              <a:rPr lang="en-US" sz="2000" b="1" dirty="0">
                <a:solidFill>
                  <a:srgbClr val="CC00CC"/>
                </a:solidFill>
              </a:rPr>
              <a:t>Region 1</a:t>
            </a:r>
          </a:p>
        </p:txBody>
      </p:sp>
      <p:sp>
        <p:nvSpPr>
          <p:cNvPr id="56422" name="Text Box 102"/>
          <p:cNvSpPr txBox="1">
            <a:spLocks noChangeArrowheads="1"/>
          </p:cNvSpPr>
          <p:nvPr/>
        </p:nvSpPr>
        <p:spPr bwMode="auto">
          <a:xfrm>
            <a:off x="3505200" y="4191000"/>
            <a:ext cx="1266373" cy="397545"/>
          </a:xfrm>
          <a:prstGeom prst="rect">
            <a:avLst/>
          </a:prstGeom>
          <a:noFill/>
          <a:ln w="12700" algn="ctr">
            <a:noFill/>
            <a:miter lim="800000"/>
            <a:headEnd/>
            <a:tailEnd/>
          </a:ln>
          <a:effectLst/>
        </p:spPr>
        <p:txBody>
          <a:bodyPr wrap="none" lIns="90488" tIns="44450" rIns="90488" bIns="44450">
            <a:spAutoFit/>
          </a:bodyPr>
          <a:lstStyle/>
          <a:p>
            <a:pPr marL="228600" indent="-228600">
              <a:buFontTx/>
              <a:buNone/>
            </a:pPr>
            <a:r>
              <a:rPr lang="en-US" sz="2000" b="1" dirty="0">
                <a:solidFill>
                  <a:srgbClr val="CC00CC"/>
                </a:solidFill>
              </a:rPr>
              <a:t>Region 2</a:t>
            </a:r>
          </a:p>
        </p:txBody>
      </p:sp>
      <p:sp>
        <p:nvSpPr>
          <p:cNvPr id="56423" name="Text Box 103"/>
          <p:cNvSpPr txBox="1">
            <a:spLocks noChangeArrowheads="1"/>
          </p:cNvSpPr>
          <p:nvPr/>
        </p:nvSpPr>
        <p:spPr bwMode="auto">
          <a:xfrm>
            <a:off x="4648200" y="3810000"/>
            <a:ext cx="1266373" cy="397545"/>
          </a:xfrm>
          <a:prstGeom prst="rect">
            <a:avLst/>
          </a:prstGeom>
          <a:noFill/>
          <a:ln w="12700" algn="ctr">
            <a:noFill/>
            <a:miter lim="800000"/>
            <a:headEnd/>
            <a:tailEnd/>
          </a:ln>
          <a:effectLst/>
        </p:spPr>
        <p:txBody>
          <a:bodyPr wrap="none" lIns="90488" tIns="44450" rIns="90488" bIns="44450">
            <a:spAutoFit/>
          </a:bodyPr>
          <a:lstStyle/>
          <a:p>
            <a:pPr marL="228600" indent="-228600">
              <a:buFontTx/>
              <a:buNone/>
            </a:pPr>
            <a:r>
              <a:rPr lang="en-US" sz="2000" b="1" dirty="0">
                <a:solidFill>
                  <a:srgbClr val="CC00CC"/>
                </a:solidFill>
              </a:rPr>
              <a:t>Region 3</a:t>
            </a:r>
          </a:p>
        </p:txBody>
      </p:sp>
      <p:sp>
        <p:nvSpPr>
          <p:cNvPr id="56424" name="Text Box 104"/>
          <p:cNvSpPr txBox="1">
            <a:spLocks noChangeArrowheads="1"/>
          </p:cNvSpPr>
          <p:nvPr/>
        </p:nvSpPr>
        <p:spPr bwMode="auto">
          <a:xfrm>
            <a:off x="6324600" y="5486400"/>
            <a:ext cx="1828800" cy="698500"/>
          </a:xfrm>
          <a:prstGeom prst="rect">
            <a:avLst/>
          </a:prstGeom>
          <a:noFill/>
          <a:ln w="12700" algn="ctr">
            <a:noFill/>
            <a:miter lim="800000"/>
            <a:headEnd/>
            <a:tailEnd/>
          </a:ln>
          <a:effectLst/>
        </p:spPr>
        <p:txBody>
          <a:bodyPr lIns="90488" tIns="44450" rIns="90488" bIns="44450">
            <a:spAutoFit/>
          </a:bodyPr>
          <a:lstStyle/>
          <a:p>
            <a:pPr algn="ctr">
              <a:buFontTx/>
              <a:buNone/>
            </a:pPr>
            <a:r>
              <a:rPr lang="en-US" sz="2000" b="1" dirty="0"/>
              <a:t>Select Family Units</a:t>
            </a:r>
          </a:p>
        </p:txBody>
      </p:sp>
      <p:sp>
        <p:nvSpPr>
          <p:cNvPr id="56425" name="Rectangle 105"/>
          <p:cNvSpPr>
            <a:spLocks noChangeArrowheads="1"/>
          </p:cNvSpPr>
          <p:nvPr/>
        </p:nvSpPr>
        <p:spPr bwMode="auto">
          <a:xfrm>
            <a:off x="1143000" y="1600200"/>
            <a:ext cx="2209800" cy="3733800"/>
          </a:xfrm>
          <a:prstGeom prst="rect">
            <a:avLst/>
          </a:prstGeom>
          <a:noFill/>
          <a:ln w="12700" algn="ctr">
            <a:noFill/>
            <a:miter lim="800000"/>
            <a:headEnd/>
            <a:tailEnd/>
          </a:ln>
          <a:effectLst/>
        </p:spPr>
        <p:txBody>
          <a:bodyPr wrap="none" lIns="90488" tIns="44450" rIns="90488" bIns="44450" anchor="ctr"/>
          <a:lstStyle/>
          <a:p>
            <a:pPr marL="228600" indent="-228600" algn="ctr"/>
            <a:endParaRPr lang="en-US" sz="2000">
              <a:solidFill>
                <a:srgbClr val="FF0000"/>
              </a:solidFill>
              <a:effectLst>
                <a:outerShdw blurRad="38100" dist="38100" dir="2700000" algn="tl">
                  <a:srgbClr val="000000"/>
                </a:outerShdw>
              </a:effectLst>
            </a:endParaRPr>
          </a:p>
        </p:txBody>
      </p:sp>
      <p:sp>
        <p:nvSpPr>
          <p:cNvPr id="56426" name="Rectangle 106"/>
          <p:cNvSpPr>
            <a:spLocks noChangeArrowheads="1"/>
          </p:cNvSpPr>
          <p:nvPr/>
        </p:nvSpPr>
        <p:spPr bwMode="auto">
          <a:xfrm>
            <a:off x="990600" y="1676400"/>
            <a:ext cx="2438400" cy="4572000"/>
          </a:xfrm>
          <a:prstGeom prst="rect">
            <a:avLst/>
          </a:prstGeom>
          <a:noFill/>
          <a:ln w="12700" algn="ctr">
            <a:noFill/>
            <a:miter lim="800000"/>
            <a:headEnd/>
            <a:tailEnd/>
          </a:ln>
          <a:effectLst/>
        </p:spPr>
        <p:txBody>
          <a:bodyPr wrap="none" lIns="90488" tIns="44450" rIns="90488" bIns="44450" anchor="ctr"/>
          <a:lstStyle/>
          <a:p>
            <a:endParaRPr lang="en-US"/>
          </a:p>
        </p:txBody>
      </p:sp>
      <p:sp>
        <p:nvSpPr>
          <p:cNvPr id="56427" name="Rectangle 107"/>
          <p:cNvSpPr>
            <a:spLocks noChangeArrowheads="1"/>
          </p:cNvSpPr>
          <p:nvPr/>
        </p:nvSpPr>
        <p:spPr bwMode="auto">
          <a:xfrm>
            <a:off x="533400" y="4953000"/>
            <a:ext cx="533400" cy="609600"/>
          </a:xfrm>
          <a:prstGeom prst="rect">
            <a:avLst/>
          </a:prstGeom>
          <a:noFill/>
          <a:ln w="12700" algn="ctr">
            <a:noFill/>
            <a:miter lim="800000"/>
            <a:headEnd/>
            <a:tailEnd/>
          </a:ln>
          <a:effectLst/>
        </p:spPr>
        <p:txBody>
          <a:bodyPr wrap="none" lIns="90488" tIns="44450" rIns="90488" bIns="44450" anchor="ctr"/>
          <a:lstStyle/>
          <a:p>
            <a:endParaRPr lang="en-US"/>
          </a:p>
        </p:txBody>
      </p:sp>
      <p:sp>
        <p:nvSpPr>
          <p:cNvPr id="56428" name="Rectangle 108"/>
          <p:cNvSpPr>
            <a:spLocks noChangeArrowheads="1"/>
          </p:cNvSpPr>
          <p:nvPr/>
        </p:nvSpPr>
        <p:spPr bwMode="auto">
          <a:xfrm>
            <a:off x="381000" y="5029200"/>
            <a:ext cx="762000" cy="838200"/>
          </a:xfrm>
          <a:prstGeom prst="rect">
            <a:avLst/>
          </a:prstGeom>
          <a:noFill/>
          <a:ln w="12700" algn="ctr">
            <a:noFill/>
            <a:miter lim="800000"/>
            <a:headEnd/>
            <a:tailEnd/>
          </a:ln>
          <a:effectLst/>
        </p:spPr>
        <p:txBody>
          <a:bodyPr wrap="none" lIns="90488" tIns="44450" rIns="90488" bIns="44450" anchor="ctr"/>
          <a:lstStyle/>
          <a:p>
            <a:endParaRPr lang="en-US"/>
          </a:p>
        </p:txBody>
      </p:sp>
      <p:sp>
        <p:nvSpPr>
          <p:cNvPr id="56429" name="Rectangle 109"/>
          <p:cNvSpPr>
            <a:spLocks noChangeArrowheads="1"/>
          </p:cNvSpPr>
          <p:nvPr/>
        </p:nvSpPr>
        <p:spPr bwMode="auto">
          <a:xfrm>
            <a:off x="381000" y="4572000"/>
            <a:ext cx="685800" cy="1295400"/>
          </a:xfrm>
          <a:prstGeom prst="rect">
            <a:avLst/>
          </a:prstGeom>
          <a:noFill/>
          <a:ln w="12700" algn="ctr">
            <a:noFill/>
            <a:miter lim="800000"/>
            <a:headEnd/>
            <a:tailEnd/>
          </a:ln>
          <a:effectLst/>
        </p:spPr>
        <p:txBody>
          <a:bodyPr wrap="none" lIns="90488" tIns="44450" rIns="90488" bIns="44450" anchor="ctr"/>
          <a:lstStyle/>
          <a:p>
            <a:endParaRPr lang="en-US"/>
          </a:p>
        </p:txBody>
      </p:sp>
      <p:sp>
        <p:nvSpPr>
          <p:cNvPr id="56430" name="Rectangle 110"/>
          <p:cNvSpPr>
            <a:spLocks noChangeArrowheads="1"/>
          </p:cNvSpPr>
          <p:nvPr/>
        </p:nvSpPr>
        <p:spPr bwMode="auto">
          <a:xfrm>
            <a:off x="762000" y="1600200"/>
            <a:ext cx="2743200" cy="4648200"/>
          </a:xfrm>
          <a:prstGeom prst="rect">
            <a:avLst/>
          </a:prstGeom>
          <a:noFill/>
          <a:ln w="12700" algn="ctr">
            <a:noFill/>
            <a:miter lim="800000"/>
            <a:headEnd/>
            <a:tailEnd/>
          </a:ln>
          <a:effectLst/>
        </p:spPr>
        <p:txBody>
          <a:bodyPr wrap="none" lIns="90488" tIns="44450" rIns="90488" bIns="44450" anchor="ctr"/>
          <a:lstStyle/>
          <a:p>
            <a:endParaRPr lang="en-US"/>
          </a:p>
        </p:txBody>
      </p:sp>
      <p:sp>
        <p:nvSpPr>
          <p:cNvPr id="56431" name="Line 111"/>
          <p:cNvSpPr>
            <a:spLocks noChangeShapeType="1"/>
          </p:cNvSpPr>
          <p:nvPr/>
        </p:nvSpPr>
        <p:spPr bwMode="auto">
          <a:xfrm>
            <a:off x="609600" y="2133600"/>
            <a:ext cx="762000" cy="838200"/>
          </a:xfrm>
          <a:prstGeom prst="line">
            <a:avLst/>
          </a:prstGeom>
          <a:noFill/>
          <a:ln w="28575">
            <a:solidFill>
              <a:srgbClr val="FF0000"/>
            </a:solidFill>
            <a:round/>
            <a:headEnd/>
            <a:tailEnd type="triangle" w="lg" len="lg"/>
          </a:ln>
          <a:effectLst/>
        </p:spPr>
        <p:txBody>
          <a:bodyPr lIns="90488" tIns="44450" rIns="90488" bIns="44450"/>
          <a:lstStyle/>
          <a:p>
            <a:endParaRPr lang="en-US"/>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Slide Number Placeholder 5"/>
          <p:cNvSpPr>
            <a:spLocks noGrp="1"/>
          </p:cNvSpPr>
          <p:nvPr>
            <p:ph type="sldNum" sz="quarter" idx="12"/>
          </p:nvPr>
        </p:nvSpPr>
        <p:spPr/>
        <p:txBody>
          <a:bodyPr/>
          <a:lstStyle/>
          <a:p>
            <a:fld id="{64A3B302-2E27-46F8-A080-D97508DD769F}" type="slidenum">
              <a:rPr lang="en-US"/>
              <a:pPr/>
              <a:t>25</a:t>
            </a:fld>
            <a:endParaRPr lang="en-US"/>
          </a:p>
        </p:txBody>
      </p:sp>
      <p:sp>
        <p:nvSpPr>
          <p:cNvPr id="56324" name="Oval 4"/>
          <p:cNvSpPr>
            <a:spLocks noChangeArrowheads="1"/>
          </p:cNvSpPr>
          <p:nvPr/>
        </p:nvSpPr>
        <p:spPr bwMode="auto">
          <a:xfrm>
            <a:off x="1295400" y="2667000"/>
            <a:ext cx="2057400" cy="2514600"/>
          </a:xfrm>
          <a:prstGeom prst="ellipse">
            <a:avLst/>
          </a:prstGeom>
          <a:solidFill>
            <a:schemeClr val="accent1">
              <a:lumMod val="60000"/>
              <a:lumOff val="40000"/>
            </a:schemeClr>
          </a:solidFill>
          <a:ln w="9525" algn="ctr">
            <a:solidFill>
              <a:schemeClr val="bg2"/>
            </a:solidFill>
            <a:round/>
            <a:headEnd/>
            <a:tailEnd/>
          </a:ln>
          <a:effectLst/>
        </p:spPr>
        <p:txBody>
          <a:bodyPr wrap="none" anchor="ctr"/>
          <a:lstStyle/>
          <a:p>
            <a:pPr algn="ctr" eaLnBrk="1" hangingPunct="1">
              <a:spcBef>
                <a:spcPct val="0"/>
              </a:spcBef>
              <a:buClrTx/>
              <a:buFontTx/>
              <a:buNone/>
            </a:pPr>
            <a:endParaRPr lang="en-US" sz="1400" b="0">
              <a:solidFill>
                <a:schemeClr val="tx1"/>
              </a:solidFill>
              <a:effectLst/>
            </a:endParaRPr>
          </a:p>
        </p:txBody>
      </p:sp>
      <p:sp>
        <p:nvSpPr>
          <p:cNvPr id="56336" name="Oval 16"/>
          <p:cNvSpPr>
            <a:spLocks noChangeArrowheads="1"/>
          </p:cNvSpPr>
          <p:nvPr/>
        </p:nvSpPr>
        <p:spPr bwMode="auto">
          <a:xfrm>
            <a:off x="1905000" y="3352800"/>
            <a:ext cx="914400" cy="838200"/>
          </a:xfrm>
          <a:prstGeom prst="ellipse">
            <a:avLst/>
          </a:prstGeom>
          <a:noFill/>
          <a:ln w="9525" algn="ctr">
            <a:noFill/>
            <a:round/>
            <a:headEnd/>
            <a:tailEnd/>
          </a:ln>
          <a:effectLst/>
        </p:spPr>
        <p:txBody>
          <a:bodyPr wrap="none" anchor="ctr"/>
          <a:lstStyle/>
          <a:p>
            <a:endParaRPr lang="en-US"/>
          </a:p>
        </p:txBody>
      </p:sp>
      <p:sp>
        <p:nvSpPr>
          <p:cNvPr id="56337" name="Oval 17"/>
          <p:cNvSpPr>
            <a:spLocks noChangeArrowheads="1"/>
          </p:cNvSpPr>
          <p:nvPr/>
        </p:nvSpPr>
        <p:spPr bwMode="auto">
          <a:xfrm>
            <a:off x="2057400" y="3505200"/>
            <a:ext cx="914400" cy="838200"/>
          </a:xfrm>
          <a:prstGeom prst="ellipse">
            <a:avLst/>
          </a:prstGeom>
          <a:noFill/>
          <a:ln w="9525" algn="ctr">
            <a:noFill/>
            <a:round/>
            <a:headEnd/>
            <a:tailEnd/>
          </a:ln>
          <a:effectLst/>
        </p:spPr>
        <p:txBody>
          <a:bodyPr wrap="none" anchor="ctr"/>
          <a:lstStyle/>
          <a:p>
            <a:endParaRPr lang="en-US"/>
          </a:p>
        </p:txBody>
      </p:sp>
      <p:sp>
        <p:nvSpPr>
          <p:cNvPr id="56338" name="Oval 18"/>
          <p:cNvSpPr>
            <a:spLocks noChangeArrowheads="1"/>
          </p:cNvSpPr>
          <p:nvPr/>
        </p:nvSpPr>
        <p:spPr bwMode="auto">
          <a:xfrm>
            <a:off x="2209800" y="3657600"/>
            <a:ext cx="914400" cy="838200"/>
          </a:xfrm>
          <a:prstGeom prst="ellipse">
            <a:avLst/>
          </a:prstGeom>
          <a:noFill/>
          <a:ln w="9525" algn="ctr">
            <a:noFill/>
            <a:round/>
            <a:headEnd/>
            <a:tailEnd/>
          </a:ln>
          <a:effectLst/>
        </p:spPr>
        <p:txBody>
          <a:bodyPr wrap="none" anchor="ctr"/>
          <a:lstStyle/>
          <a:p>
            <a:endParaRPr lang="en-US"/>
          </a:p>
        </p:txBody>
      </p:sp>
      <p:sp>
        <p:nvSpPr>
          <p:cNvPr id="56340" name="Oval 20"/>
          <p:cNvSpPr>
            <a:spLocks noChangeArrowheads="1"/>
          </p:cNvSpPr>
          <p:nvPr/>
        </p:nvSpPr>
        <p:spPr bwMode="auto">
          <a:xfrm>
            <a:off x="2514600" y="3962400"/>
            <a:ext cx="914400" cy="838200"/>
          </a:xfrm>
          <a:prstGeom prst="ellipse">
            <a:avLst/>
          </a:prstGeom>
          <a:noFill/>
          <a:ln w="9525" algn="ctr">
            <a:noFill/>
            <a:round/>
            <a:headEnd/>
            <a:tailEnd/>
          </a:ln>
          <a:effectLst/>
        </p:spPr>
        <p:txBody>
          <a:bodyPr wrap="none" anchor="ctr"/>
          <a:lstStyle/>
          <a:p>
            <a:endParaRPr lang="en-US"/>
          </a:p>
        </p:txBody>
      </p:sp>
      <p:sp>
        <p:nvSpPr>
          <p:cNvPr id="56341" name="Oval 21"/>
          <p:cNvSpPr>
            <a:spLocks noChangeArrowheads="1"/>
          </p:cNvSpPr>
          <p:nvPr/>
        </p:nvSpPr>
        <p:spPr bwMode="auto">
          <a:xfrm>
            <a:off x="2667000" y="4114800"/>
            <a:ext cx="914400" cy="838200"/>
          </a:xfrm>
          <a:prstGeom prst="ellipse">
            <a:avLst/>
          </a:prstGeom>
          <a:noFill/>
          <a:ln w="9525" algn="ctr">
            <a:noFill/>
            <a:round/>
            <a:headEnd/>
            <a:tailEnd/>
          </a:ln>
          <a:effectLst/>
        </p:spPr>
        <p:txBody>
          <a:bodyPr wrap="none" anchor="ctr"/>
          <a:lstStyle/>
          <a:p>
            <a:endParaRPr lang="en-US"/>
          </a:p>
        </p:txBody>
      </p:sp>
      <p:sp>
        <p:nvSpPr>
          <p:cNvPr id="56342" name="Oval 22"/>
          <p:cNvSpPr>
            <a:spLocks noChangeArrowheads="1"/>
          </p:cNvSpPr>
          <p:nvPr/>
        </p:nvSpPr>
        <p:spPr bwMode="auto">
          <a:xfrm>
            <a:off x="2819400" y="4267200"/>
            <a:ext cx="914400" cy="838200"/>
          </a:xfrm>
          <a:prstGeom prst="ellipse">
            <a:avLst/>
          </a:prstGeom>
          <a:noFill/>
          <a:ln w="9525" algn="ctr">
            <a:noFill/>
            <a:round/>
            <a:headEnd/>
            <a:tailEnd/>
          </a:ln>
          <a:effectLst/>
        </p:spPr>
        <p:txBody>
          <a:bodyPr wrap="none" anchor="ctr"/>
          <a:lstStyle/>
          <a:p>
            <a:endParaRPr lang="en-US"/>
          </a:p>
        </p:txBody>
      </p:sp>
      <p:sp>
        <p:nvSpPr>
          <p:cNvPr id="56346" name="Freeform 26"/>
          <p:cNvSpPr>
            <a:spLocks/>
          </p:cNvSpPr>
          <p:nvPr/>
        </p:nvSpPr>
        <p:spPr bwMode="auto">
          <a:xfrm>
            <a:off x="2057400" y="3276600"/>
            <a:ext cx="76200" cy="152400"/>
          </a:xfrm>
          <a:custGeom>
            <a:avLst/>
            <a:gdLst/>
            <a:ahLst/>
            <a:cxnLst>
              <a:cxn ang="0">
                <a:pos x="48" y="0"/>
              </a:cxn>
              <a:cxn ang="0">
                <a:pos x="0" y="96"/>
              </a:cxn>
            </a:cxnLst>
            <a:rect l="0" t="0" r="r" b="b"/>
            <a:pathLst>
              <a:path w="48" h="96">
                <a:moveTo>
                  <a:pt x="48" y="0"/>
                </a:moveTo>
                <a:cubicBezTo>
                  <a:pt x="48" y="0"/>
                  <a:pt x="24" y="48"/>
                  <a:pt x="0" y="96"/>
                </a:cubicBezTo>
              </a:path>
            </a:pathLst>
          </a:custGeom>
          <a:noFill/>
          <a:ln w="9525" cap="flat" cmpd="sng">
            <a:noFill/>
            <a:prstDash val="solid"/>
            <a:round/>
            <a:headEnd/>
            <a:tailEnd/>
          </a:ln>
          <a:effectLst/>
        </p:spPr>
        <p:txBody>
          <a:bodyPr/>
          <a:lstStyle/>
          <a:p>
            <a:endParaRPr lang="en-US"/>
          </a:p>
        </p:txBody>
      </p:sp>
      <p:sp>
        <p:nvSpPr>
          <p:cNvPr id="56347" name="Oval 27"/>
          <p:cNvSpPr>
            <a:spLocks noChangeArrowheads="1"/>
          </p:cNvSpPr>
          <p:nvPr/>
        </p:nvSpPr>
        <p:spPr bwMode="auto">
          <a:xfrm>
            <a:off x="1828800" y="30480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48" name="Oval 28"/>
          <p:cNvSpPr>
            <a:spLocks noChangeArrowheads="1"/>
          </p:cNvSpPr>
          <p:nvPr/>
        </p:nvSpPr>
        <p:spPr bwMode="auto">
          <a:xfrm>
            <a:off x="2209800" y="29718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349" name="Oval 29"/>
          <p:cNvSpPr>
            <a:spLocks noChangeArrowheads="1"/>
          </p:cNvSpPr>
          <p:nvPr/>
        </p:nvSpPr>
        <p:spPr bwMode="auto">
          <a:xfrm>
            <a:off x="1676400" y="34290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50" name="Oval 30"/>
          <p:cNvSpPr>
            <a:spLocks noChangeArrowheads="1"/>
          </p:cNvSpPr>
          <p:nvPr/>
        </p:nvSpPr>
        <p:spPr bwMode="auto">
          <a:xfrm>
            <a:off x="4038600" y="39624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51" name="Oval 31"/>
          <p:cNvSpPr>
            <a:spLocks noChangeArrowheads="1"/>
          </p:cNvSpPr>
          <p:nvPr/>
        </p:nvSpPr>
        <p:spPr bwMode="auto">
          <a:xfrm>
            <a:off x="2667000" y="31242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52" name="Oval 32"/>
          <p:cNvSpPr>
            <a:spLocks noChangeArrowheads="1"/>
          </p:cNvSpPr>
          <p:nvPr/>
        </p:nvSpPr>
        <p:spPr bwMode="auto">
          <a:xfrm>
            <a:off x="2971800" y="35814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353" name="Oval 33"/>
          <p:cNvSpPr>
            <a:spLocks noChangeArrowheads="1"/>
          </p:cNvSpPr>
          <p:nvPr/>
        </p:nvSpPr>
        <p:spPr bwMode="auto">
          <a:xfrm>
            <a:off x="4724400" y="44196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54" name="Oval 34"/>
          <p:cNvSpPr>
            <a:spLocks noChangeArrowheads="1"/>
          </p:cNvSpPr>
          <p:nvPr/>
        </p:nvSpPr>
        <p:spPr bwMode="auto">
          <a:xfrm>
            <a:off x="1752600" y="40386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355" name="Oval 35"/>
          <p:cNvSpPr>
            <a:spLocks noChangeArrowheads="1"/>
          </p:cNvSpPr>
          <p:nvPr/>
        </p:nvSpPr>
        <p:spPr bwMode="auto">
          <a:xfrm>
            <a:off x="2209800" y="40386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356" name="Oval 36"/>
          <p:cNvSpPr>
            <a:spLocks noChangeArrowheads="1"/>
          </p:cNvSpPr>
          <p:nvPr/>
        </p:nvSpPr>
        <p:spPr bwMode="auto">
          <a:xfrm>
            <a:off x="5334000" y="38862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57" name="Oval 37"/>
          <p:cNvSpPr>
            <a:spLocks noChangeArrowheads="1"/>
          </p:cNvSpPr>
          <p:nvPr/>
        </p:nvSpPr>
        <p:spPr bwMode="auto">
          <a:xfrm>
            <a:off x="1524000" y="41148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358" name="Oval 38"/>
          <p:cNvSpPr>
            <a:spLocks noChangeArrowheads="1"/>
          </p:cNvSpPr>
          <p:nvPr/>
        </p:nvSpPr>
        <p:spPr bwMode="auto">
          <a:xfrm>
            <a:off x="2590800" y="44196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59" name="Oval 39"/>
          <p:cNvSpPr>
            <a:spLocks noChangeArrowheads="1"/>
          </p:cNvSpPr>
          <p:nvPr/>
        </p:nvSpPr>
        <p:spPr bwMode="auto">
          <a:xfrm>
            <a:off x="3581400" y="2590800"/>
            <a:ext cx="2057400" cy="2514600"/>
          </a:xfrm>
          <a:prstGeom prst="ellipse">
            <a:avLst/>
          </a:prstGeom>
          <a:solidFill>
            <a:schemeClr val="accent1">
              <a:lumMod val="60000"/>
              <a:lumOff val="40000"/>
            </a:schemeClr>
          </a:solidFill>
          <a:ln w="9525" algn="ctr">
            <a:solidFill>
              <a:schemeClr val="bg2"/>
            </a:solidFill>
            <a:round/>
            <a:headEnd/>
            <a:tailEnd/>
          </a:ln>
          <a:effectLst/>
        </p:spPr>
        <p:txBody>
          <a:bodyPr wrap="none" anchor="ctr"/>
          <a:lstStyle/>
          <a:p>
            <a:pPr algn="ctr" eaLnBrk="1" hangingPunct="1">
              <a:spcBef>
                <a:spcPct val="0"/>
              </a:spcBef>
              <a:buClrTx/>
              <a:buFontTx/>
              <a:buNone/>
            </a:pPr>
            <a:endParaRPr lang="en-US" sz="1400" b="0">
              <a:solidFill>
                <a:schemeClr val="tx1"/>
              </a:solidFill>
              <a:effectLst/>
            </a:endParaRPr>
          </a:p>
        </p:txBody>
      </p:sp>
      <p:sp>
        <p:nvSpPr>
          <p:cNvPr id="56360" name="Oval 40"/>
          <p:cNvSpPr>
            <a:spLocks noChangeArrowheads="1"/>
          </p:cNvSpPr>
          <p:nvPr/>
        </p:nvSpPr>
        <p:spPr bwMode="auto">
          <a:xfrm>
            <a:off x="5867400" y="2590800"/>
            <a:ext cx="2057400" cy="2514600"/>
          </a:xfrm>
          <a:prstGeom prst="ellipse">
            <a:avLst/>
          </a:prstGeom>
          <a:solidFill>
            <a:schemeClr val="accent1">
              <a:lumMod val="60000"/>
              <a:lumOff val="40000"/>
            </a:schemeClr>
          </a:solidFill>
          <a:ln w="9525" algn="ctr">
            <a:solidFill>
              <a:schemeClr val="bg2"/>
            </a:solidFill>
            <a:round/>
            <a:headEnd/>
            <a:tailEnd/>
          </a:ln>
          <a:effectLst/>
        </p:spPr>
        <p:txBody>
          <a:bodyPr wrap="none" anchor="ctr"/>
          <a:lstStyle/>
          <a:p>
            <a:pPr algn="ctr" eaLnBrk="1" hangingPunct="1">
              <a:spcBef>
                <a:spcPct val="0"/>
              </a:spcBef>
              <a:buClrTx/>
              <a:buFontTx/>
              <a:buNone/>
            </a:pPr>
            <a:endParaRPr lang="en-US" sz="1400" b="0">
              <a:solidFill>
                <a:schemeClr val="tx1"/>
              </a:solidFill>
              <a:effectLst/>
            </a:endParaRPr>
          </a:p>
        </p:txBody>
      </p:sp>
      <p:sp>
        <p:nvSpPr>
          <p:cNvPr id="56361" name="Oval 41"/>
          <p:cNvSpPr>
            <a:spLocks noChangeArrowheads="1"/>
          </p:cNvSpPr>
          <p:nvPr/>
        </p:nvSpPr>
        <p:spPr bwMode="auto">
          <a:xfrm>
            <a:off x="4114800" y="29718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362" name="Oval 42"/>
          <p:cNvSpPr>
            <a:spLocks noChangeArrowheads="1"/>
          </p:cNvSpPr>
          <p:nvPr/>
        </p:nvSpPr>
        <p:spPr bwMode="auto">
          <a:xfrm>
            <a:off x="5257800" y="34290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64" name="Oval 44"/>
          <p:cNvSpPr>
            <a:spLocks noChangeArrowheads="1"/>
          </p:cNvSpPr>
          <p:nvPr/>
        </p:nvSpPr>
        <p:spPr bwMode="auto">
          <a:xfrm>
            <a:off x="3962400" y="33528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65" name="Oval 45"/>
          <p:cNvSpPr>
            <a:spLocks noChangeArrowheads="1"/>
          </p:cNvSpPr>
          <p:nvPr/>
        </p:nvSpPr>
        <p:spPr bwMode="auto">
          <a:xfrm>
            <a:off x="2057400" y="32004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66" name="Oval 46"/>
          <p:cNvSpPr>
            <a:spLocks noChangeArrowheads="1"/>
          </p:cNvSpPr>
          <p:nvPr/>
        </p:nvSpPr>
        <p:spPr bwMode="auto">
          <a:xfrm>
            <a:off x="5181600" y="42672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67" name="Oval 47"/>
          <p:cNvSpPr>
            <a:spLocks noChangeArrowheads="1"/>
          </p:cNvSpPr>
          <p:nvPr/>
        </p:nvSpPr>
        <p:spPr bwMode="auto">
          <a:xfrm>
            <a:off x="4343400" y="43434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68" name="Oval 48"/>
          <p:cNvSpPr>
            <a:spLocks noChangeArrowheads="1"/>
          </p:cNvSpPr>
          <p:nvPr/>
        </p:nvSpPr>
        <p:spPr bwMode="auto">
          <a:xfrm>
            <a:off x="4038600" y="39624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369" name="Oval 49"/>
          <p:cNvSpPr>
            <a:spLocks noChangeArrowheads="1"/>
          </p:cNvSpPr>
          <p:nvPr/>
        </p:nvSpPr>
        <p:spPr bwMode="auto">
          <a:xfrm>
            <a:off x="2971800" y="40386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70" name="Oval 50"/>
          <p:cNvSpPr>
            <a:spLocks noChangeArrowheads="1"/>
          </p:cNvSpPr>
          <p:nvPr/>
        </p:nvSpPr>
        <p:spPr bwMode="auto">
          <a:xfrm>
            <a:off x="4953000" y="44196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371" name="Oval 51"/>
          <p:cNvSpPr>
            <a:spLocks noChangeArrowheads="1"/>
          </p:cNvSpPr>
          <p:nvPr/>
        </p:nvSpPr>
        <p:spPr bwMode="auto">
          <a:xfrm>
            <a:off x="5029200" y="30480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72" name="Oval 52"/>
          <p:cNvSpPr>
            <a:spLocks noChangeArrowheads="1"/>
          </p:cNvSpPr>
          <p:nvPr/>
        </p:nvSpPr>
        <p:spPr bwMode="auto">
          <a:xfrm>
            <a:off x="4495800" y="28956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373" name="Oval 53"/>
          <p:cNvSpPr>
            <a:spLocks noChangeArrowheads="1"/>
          </p:cNvSpPr>
          <p:nvPr/>
        </p:nvSpPr>
        <p:spPr bwMode="auto">
          <a:xfrm>
            <a:off x="6705600" y="39624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75" name="Oval 55"/>
          <p:cNvSpPr>
            <a:spLocks noChangeArrowheads="1"/>
          </p:cNvSpPr>
          <p:nvPr/>
        </p:nvSpPr>
        <p:spPr bwMode="auto">
          <a:xfrm>
            <a:off x="6324600" y="39624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76" name="Oval 56"/>
          <p:cNvSpPr>
            <a:spLocks noChangeArrowheads="1"/>
          </p:cNvSpPr>
          <p:nvPr/>
        </p:nvSpPr>
        <p:spPr bwMode="auto">
          <a:xfrm>
            <a:off x="4419600" y="39624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377" name="Oval 57"/>
          <p:cNvSpPr>
            <a:spLocks noChangeArrowheads="1"/>
          </p:cNvSpPr>
          <p:nvPr/>
        </p:nvSpPr>
        <p:spPr bwMode="auto">
          <a:xfrm>
            <a:off x="6934200" y="35052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78" name="Oval 58"/>
          <p:cNvSpPr>
            <a:spLocks noChangeArrowheads="1"/>
          </p:cNvSpPr>
          <p:nvPr/>
        </p:nvSpPr>
        <p:spPr bwMode="auto">
          <a:xfrm>
            <a:off x="7467600" y="35052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79" name="Oval 59"/>
          <p:cNvSpPr>
            <a:spLocks noChangeArrowheads="1"/>
          </p:cNvSpPr>
          <p:nvPr/>
        </p:nvSpPr>
        <p:spPr bwMode="auto">
          <a:xfrm>
            <a:off x="7315200" y="30480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83" name="Oval 63"/>
          <p:cNvSpPr>
            <a:spLocks noChangeArrowheads="1"/>
          </p:cNvSpPr>
          <p:nvPr/>
        </p:nvSpPr>
        <p:spPr bwMode="auto">
          <a:xfrm>
            <a:off x="2819400" y="42672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384" name="Oval 64"/>
          <p:cNvSpPr>
            <a:spLocks noChangeArrowheads="1"/>
          </p:cNvSpPr>
          <p:nvPr/>
        </p:nvSpPr>
        <p:spPr bwMode="auto">
          <a:xfrm>
            <a:off x="5334000" y="39624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86" name="Oval 66"/>
          <p:cNvSpPr>
            <a:spLocks noChangeArrowheads="1"/>
          </p:cNvSpPr>
          <p:nvPr/>
        </p:nvSpPr>
        <p:spPr bwMode="auto">
          <a:xfrm>
            <a:off x="4572000" y="34290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388" name="Oval 68"/>
          <p:cNvSpPr>
            <a:spLocks noChangeArrowheads="1"/>
          </p:cNvSpPr>
          <p:nvPr/>
        </p:nvSpPr>
        <p:spPr bwMode="auto">
          <a:xfrm>
            <a:off x="6629400" y="44196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89" name="Line 69"/>
          <p:cNvSpPr>
            <a:spLocks noChangeShapeType="1"/>
          </p:cNvSpPr>
          <p:nvPr/>
        </p:nvSpPr>
        <p:spPr bwMode="auto">
          <a:xfrm>
            <a:off x="3581400" y="3733800"/>
            <a:ext cx="2057400" cy="0"/>
          </a:xfrm>
          <a:prstGeom prst="line">
            <a:avLst/>
          </a:prstGeom>
          <a:noFill/>
          <a:ln w="9525">
            <a:solidFill>
              <a:schemeClr val="bg2"/>
            </a:solidFill>
            <a:round/>
            <a:headEnd/>
            <a:tailEnd/>
          </a:ln>
          <a:effectLst/>
        </p:spPr>
        <p:txBody>
          <a:bodyPr/>
          <a:lstStyle/>
          <a:p>
            <a:endParaRPr lang="en-US"/>
          </a:p>
        </p:txBody>
      </p:sp>
      <p:sp>
        <p:nvSpPr>
          <p:cNvPr id="56390" name="Line 70"/>
          <p:cNvSpPr>
            <a:spLocks noChangeShapeType="1"/>
          </p:cNvSpPr>
          <p:nvPr/>
        </p:nvSpPr>
        <p:spPr bwMode="auto">
          <a:xfrm>
            <a:off x="4724400" y="3657600"/>
            <a:ext cx="0" cy="1447800"/>
          </a:xfrm>
          <a:prstGeom prst="line">
            <a:avLst/>
          </a:prstGeom>
          <a:noFill/>
          <a:ln w="9525">
            <a:solidFill>
              <a:schemeClr val="bg2"/>
            </a:solidFill>
            <a:round/>
            <a:headEnd/>
            <a:tailEnd/>
          </a:ln>
          <a:effectLst/>
        </p:spPr>
        <p:txBody>
          <a:bodyPr/>
          <a:lstStyle/>
          <a:p>
            <a:endParaRPr lang="en-US"/>
          </a:p>
        </p:txBody>
      </p:sp>
      <p:sp>
        <p:nvSpPr>
          <p:cNvPr id="56392" name="Oval 72"/>
          <p:cNvSpPr>
            <a:spLocks noChangeArrowheads="1"/>
          </p:cNvSpPr>
          <p:nvPr/>
        </p:nvSpPr>
        <p:spPr bwMode="auto">
          <a:xfrm>
            <a:off x="6172200" y="2743200"/>
            <a:ext cx="762000" cy="914400"/>
          </a:xfrm>
          <a:prstGeom prst="ellipse">
            <a:avLst/>
          </a:prstGeom>
          <a:noFill/>
          <a:ln w="19050" algn="ctr">
            <a:solidFill>
              <a:schemeClr val="tx2">
                <a:lumMod val="75000"/>
              </a:schemeClr>
            </a:solidFill>
            <a:round/>
            <a:headEnd/>
            <a:tailEnd/>
          </a:ln>
          <a:effectLst/>
        </p:spPr>
        <p:txBody>
          <a:bodyPr wrap="none" anchor="ctr"/>
          <a:lstStyle/>
          <a:p>
            <a:endParaRPr lang="en-US"/>
          </a:p>
        </p:txBody>
      </p:sp>
      <p:sp>
        <p:nvSpPr>
          <p:cNvPr id="56393" name="Oval 73"/>
          <p:cNvSpPr>
            <a:spLocks noChangeArrowheads="1"/>
          </p:cNvSpPr>
          <p:nvPr/>
        </p:nvSpPr>
        <p:spPr bwMode="auto">
          <a:xfrm>
            <a:off x="6324600" y="3886200"/>
            <a:ext cx="914400" cy="1219200"/>
          </a:xfrm>
          <a:prstGeom prst="ellipse">
            <a:avLst/>
          </a:prstGeom>
          <a:noFill/>
          <a:ln w="9525" algn="ctr">
            <a:solidFill>
              <a:schemeClr val="bg2"/>
            </a:solidFill>
            <a:round/>
            <a:headEnd/>
            <a:tailEnd/>
          </a:ln>
          <a:effectLst/>
        </p:spPr>
        <p:txBody>
          <a:bodyPr wrap="none" anchor="ctr"/>
          <a:lstStyle/>
          <a:p>
            <a:endParaRPr lang="en-US"/>
          </a:p>
        </p:txBody>
      </p:sp>
      <p:sp>
        <p:nvSpPr>
          <p:cNvPr id="56394" name="Oval 74"/>
          <p:cNvSpPr>
            <a:spLocks noChangeArrowheads="1"/>
          </p:cNvSpPr>
          <p:nvPr/>
        </p:nvSpPr>
        <p:spPr bwMode="auto">
          <a:xfrm>
            <a:off x="7162800" y="2895600"/>
            <a:ext cx="533400" cy="457200"/>
          </a:xfrm>
          <a:prstGeom prst="ellipse">
            <a:avLst/>
          </a:prstGeom>
          <a:noFill/>
          <a:ln w="9525" algn="ctr">
            <a:solidFill>
              <a:schemeClr val="bg2"/>
            </a:solidFill>
            <a:round/>
            <a:headEnd/>
            <a:tailEnd/>
          </a:ln>
          <a:effectLst/>
        </p:spPr>
        <p:txBody>
          <a:bodyPr wrap="none" anchor="ctr"/>
          <a:lstStyle/>
          <a:p>
            <a:endParaRPr lang="en-US"/>
          </a:p>
        </p:txBody>
      </p:sp>
      <p:sp>
        <p:nvSpPr>
          <p:cNvPr id="56395" name="Oval 75"/>
          <p:cNvSpPr>
            <a:spLocks noChangeArrowheads="1"/>
          </p:cNvSpPr>
          <p:nvPr/>
        </p:nvSpPr>
        <p:spPr bwMode="auto">
          <a:xfrm rot="955376">
            <a:off x="5943600" y="3657600"/>
            <a:ext cx="533400" cy="685800"/>
          </a:xfrm>
          <a:prstGeom prst="ellipse">
            <a:avLst/>
          </a:prstGeom>
          <a:noFill/>
          <a:ln w="9525" algn="ctr">
            <a:solidFill>
              <a:schemeClr val="bg2"/>
            </a:solidFill>
            <a:round/>
            <a:headEnd/>
            <a:tailEnd/>
          </a:ln>
          <a:effectLst/>
        </p:spPr>
        <p:txBody>
          <a:bodyPr wrap="none" anchor="ctr"/>
          <a:lstStyle/>
          <a:p>
            <a:endParaRPr lang="en-US"/>
          </a:p>
        </p:txBody>
      </p:sp>
      <p:sp>
        <p:nvSpPr>
          <p:cNvPr id="56396" name="Oval 76"/>
          <p:cNvSpPr>
            <a:spLocks noChangeArrowheads="1"/>
          </p:cNvSpPr>
          <p:nvPr/>
        </p:nvSpPr>
        <p:spPr bwMode="auto">
          <a:xfrm>
            <a:off x="6858000" y="3352800"/>
            <a:ext cx="990600" cy="457200"/>
          </a:xfrm>
          <a:prstGeom prst="ellipse">
            <a:avLst/>
          </a:prstGeom>
          <a:noFill/>
          <a:ln w="9525" algn="ctr">
            <a:solidFill>
              <a:schemeClr val="bg2"/>
            </a:solidFill>
            <a:round/>
            <a:headEnd/>
            <a:tailEnd/>
          </a:ln>
          <a:effectLst/>
        </p:spPr>
        <p:txBody>
          <a:bodyPr wrap="none" anchor="ctr"/>
          <a:lstStyle/>
          <a:p>
            <a:endParaRPr lang="en-US"/>
          </a:p>
        </p:txBody>
      </p:sp>
      <p:sp>
        <p:nvSpPr>
          <p:cNvPr id="56397" name="Oval 77"/>
          <p:cNvSpPr>
            <a:spLocks noChangeArrowheads="1"/>
          </p:cNvSpPr>
          <p:nvPr/>
        </p:nvSpPr>
        <p:spPr bwMode="auto">
          <a:xfrm rot="1085511">
            <a:off x="7273925" y="3738563"/>
            <a:ext cx="533400" cy="1066800"/>
          </a:xfrm>
          <a:prstGeom prst="ellipse">
            <a:avLst/>
          </a:prstGeom>
          <a:noFill/>
          <a:ln w="19050" algn="ctr">
            <a:solidFill>
              <a:schemeClr val="tx2">
                <a:lumMod val="75000"/>
              </a:schemeClr>
            </a:solidFill>
            <a:round/>
            <a:headEnd/>
            <a:tailEnd/>
          </a:ln>
          <a:effectLst/>
        </p:spPr>
        <p:txBody>
          <a:bodyPr wrap="none" anchor="ctr"/>
          <a:lstStyle/>
          <a:p>
            <a:endParaRPr lang="en-US"/>
          </a:p>
        </p:txBody>
      </p:sp>
      <p:sp>
        <p:nvSpPr>
          <p:cNvPr id="56399" name="Oval 79"/>
          <p:cNvSpPr>
            <a:spLocks noChangeArrowheads="1"/>
          </p:cNvSpPr>
          <p:nvPr/>
        </p:nvSpPr>
        <p:spPr bwMode="auto">
          <a:xfrm>
            <a:off x="2057400" y="44196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400" name="Oval 80"/>
          <p:cNvSpPr>
            <a:spLocks noChangeArrowheads="1"/>
          </p:cNvSpPr>
          <p:nvPr/>
        </p:nvSpPr>
        <p:spPr bwMode="auto">
          <a:xfrm>
            <a:off x="1752600" y="46482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401" name="Oval 81"/>
          <p:cNvSpPr>
            <a:spLocks noChangeArrowheads="1"/>
          </p:cNvSpPr>
          <p:nvPr/>
        </p:nvSpPr>
        <p:spPr bwMode="auto">
          <a:xfrm>
            <a:off x="2286000" y="35052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402" name="Oval 82"/>
          <p:cNvSpPr>
            <a:spLocks noChangeArrowheads="1"/>
          </p:cNvSpPr>
          <p:nvPr/>
        </p:nvSpPr>
        <p:spPr bwMode="auto">
          <a:xfrm>
            <a:off x="6096000" y="41148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404" name="Oval 84"/>
          <p:cNvSpPr>
            <a:spLocks noChangeArrowheads="1"/>
          </p:cNvSpPr>
          <p:nvPr/>
        </p:nvSpPr>
        <p:spPr bwMode="auto">
          <a:xfrm>
            <a:off x="6400800" y="45720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405" name="Oval 85"/>
          <p:cNvSpPr>
            <a:spLocks noChangeArrowheads="1"/>
          </p:cNvSpPr>
          <p:nvPr/>
        </p:nvSpPr>
        <p:spPr bwMode="auto">
          <a:xfrm>
            <a:off x="4419600" y="31242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406" name="Oval 86"/>
          <p:cNvSpPr>
            <a:spLocks noChangeArrowheads="1"/>
          </p:cNvSpPr>
          <p:nvPr/>
        </p:nvSpPr>
        <p:spPr bwMode="auto">
          <a:xfrm>
            <a:off x="3810000" y="40386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407" name="Oval 87"/>
          <p:cNvSpPr>
            <a:spLocks noChangeArrowheads="1"/>
          </p:cNvSpPr>
          <p:nvPr/>
        </p:nvSpPr>
        <p:spPr bwMode="auto">
          <a:xfrm>
            <a:off x="4038600" y="45720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408" name="Oval 88"/>
          <p:cNvSpPr>
            <a:spLocks noChangeArrowheads="1"/>
          </p:cNvSpPr>
          <p:nvPr/>
        </p:nvSpPr>
        <p:spPr bwMode="auto">
          <a:xfrm>
            <a:off x="7315200" y="43434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409" name="Oval 89"/>
          <p:cNvSpPr>
            <a:spLocks noChangeArrowheads="1"/>
          </p:cNvSpPr>
          <p:nvPr/>
        </p:nvSpPr>
        <p:spPr bwMode="auto">
          <a:xfrm>
            <a:off x="7543800" y="41910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410" name="Oval 90"/>
          <p:cNvSpPr>
            <a:spLocks noChangeArrowheads="1"/>
          </p:cNvSpPr>
          <p:nvPr/>
        </p:nvSpPr>
        <p:spPr bwMode="auto">
          <a:xfrm>
            <a:off x="7620000" y="38862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411" name="Oval 91"/>
          <p:cNvSpPr>
            <a:spLocks noChangeArrowheads="1"/>
          </p:cNvSpPr>
          <p:nvPr/>
        </p:nvSpPr>
        <p:spPr bwMode="auto">
          <a:xfrm>
            <a:off x="6400800" y="29718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412" name="Oval 92"/>
          <p:cNvSpPr>
            <a:spLocks noChangeArrowheads="1"/>
          </p:cNvSpPr>
          <p:nvPr/>
        </p:nvSpPr>
        <p:spPr bwMode="auto">
          <a:xfrm>
            <a:off x="6629400" y="31242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413" name="Oval 93"/>
          <p:cNvSpPr>
            <a:spLocks noChangeArrowheads="1"/>
          </p:cNvSpPr>
          <p:nvPr/>
        </p:nvSpPr>
        <p:spPr bwMode="auto">
          <a:xfrm>
            <a:off x="6248400" y="33528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414" name="Oval 94"/>
          <p:cNvSpPr>
            <a:spLocks noChangeArrowheads="1"/>
          </p:cNvSpPr>
          <p:nvPr/>
        </p:nvSpPr>
        <p:spPr bwMode="auto">
          <a:xfrm>
            <a:off x="6705600" y="28956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415" name="Text Box 95"/>
          <p:cNvSpPr txBox="1">
            <a:spLocks noChangeArrowheads="1"/>
          </p:cNvSpPr>
          <p:nvPr/>
        </p:nvSpPr>
        <p:spPr bwMode="auto">
          <a:xfrm>
            <a:off x="1371600" y="2133600"/>
            <a:ext cx="1600200" cy="520655"/>
          </a:xfrm>
          <a:prstGeom prst="rect">
            <a:avLst/>
          </a:prstGeom>
          <a:noFill/>
          <a:ln w="12700" algn="ctr">
            <a:noFill/>
            <a:miter lim="800000"/>
            <a:headEnd/>
            <a:tailEnd/>
          </a:ln>
          <a:effectLst/>
        </p:spPr>
        <p:txBody>
          <a:bodyPr lIns="90488" tIns="44450" rIns="90488" bIns="44450">
            <a:spAutoFit/>
          </a:bodyPr>
          <a:lstStyle/>
          <a:p>
            <a:pPr marL="228600" indent="-228600">
              <a:buFontTx/>
              <a:buNone/>
            </a:pPr>
            <a:r>
              <a:rPr lang="en-US" sz="2800" b="1" dirty="0"/>
              <a:t>SRS</a:t>
            </a:r>
          </a:p>
        </p:txBody>
      </p:sp>
      <p:sp>
        <p:nvSpPr>
          <p:cNvPr id="56416" name="Text Box 96"/>
          <p:cNvSpPr txBox="1">
            <a:spLocks noChangeArrowheads="1"/>
          </p:cNvSpPr>
          <p:nvPr/>
        </p:nvSpPr>
        <p:spPr bwMode="auto">
          <a:xfrm>
            <a:off x="3048000" y="1676400"/>
            <a:ext cx="3161508" cy="705321"/>
          </a:xfrm>
          <a:prstGeom prst="rect">
            <a:avLst/>
          </a:prstGeom>
          <a:noFill/>
          <a:ln w="12700" algn="ctr">
            <a:noFill/>
            <a:miter lim="800000"/>
            <a:headEnd/>
            <a:tailEnd/>
          </a:ln>
          <a:effectLst/>
        </p:spPr>
        <p:txBody>
          <a:bodyPr wrap="none" lIns="90488" tIns="44450" rIns="90488" bIns="44450">
            <a:spAutoFit/>
          </a:bodyPr>
          <a:lstStyle/>
          <a:p>
            <a:pPr marL="228600" indent="-228600">
              <a:buFontTx/>
              <a:buNone/>
            </a:pPr>
            <a:r>
              <a:rPr lang="en-US" sz="4000" b="1" dirty="0" smtClean="0">
                <a:solidFill>
                  <a:srgbClr val="FF0000"/>
                </a:solidFill>
              </a:rPr>
              <a:t>STRATIFIED</a:t>
            </a:r>
            <a:endParaRPr lang="en-US" sz="4000" b="1" dirty="0">
              <a:solidFill>
                <a:srgbClr val="FF0000"/>
              </a:solidFill>
            </a:endParaRPr>
          </a:p>
        </p:txBody>
      </p:sp>
      <p:sp>
        <p:nvSpPr>
          <p:cNvPr id="56417" name="Text Box 97"/>
          <p:cNvSpPr txBox="1">
            <a:spLocks noChangeArrowheads="1"/>
          </p:cNvSpPr>
          <p:nvPr/>
        </p:nvSpPr>
        <p:spPr bwMode="auto">
          <a:xfrm>
            <a:off x="5715000" y="2133600"/>
            <a:ext cx="3124200" cy="520655"/>
          </a:xfrm>
          <a:prstGeom prst="rect">
            <a:avLst/>
          </a:prstGeom>
          <a:noFill/>
          <a:ln w="12700" algn="ctr">
            <a:noFill/>
            <a:miter lim="800000"/>
            <a:headEnd/>
            <a:tailEnd/>
          </a:ln>
          <a:effectLst/>
        </p:spPr>
        <p:txBody>
          <a:bodyPr wrap="square" lIns="90488" tIns="44450" rIns="90488" bIns="44450">
            <a:spAutoFit/>
          </a:bodyPr>
          <a:lstStyle/>
          <a:p>
            <a:pPr marL="685800" indent="-228600" algn="ctr">
              <a:buFontTx/>
              <a:buNone/>
            </a:pPr>
            <a:r>
              <a:rPr lang="en-US" sz="2800" b="1" dirty="0" smtClean="0"/>
              <a:t>MULTISTAGE</a:t>
            </a:r>
            <a:endParaRPr lang="en-US" sz="2800" b="1" dirty="0"/>
          </a:p>
        </p:txBody>
      </p:sp>
      <p:sp>
        <p:nvSpPr>
          <p:cNvPr id="56418" name="Text Box 98"/>
          <p:cNvSpPr txBox="1">
            <a:spLocks noChangeArrowheads="1"/>
          </p:cNvSpPr>
          <p:nvPr/>
        </p:nvSpPr>
        <p:spPr bwMode="auto">
          <a:xfrm>
            <a:off x="3581400" y="5410200"/>
            <a:ext cx="2286000" cy="1013098"/>
          </a:xfrm>
          <a:prstGeom prst="rect">
            <a:avLst/>
          </a:prstGeom>
          <a:noFill/>
          <a:ln w="12700" algn="ctr">
            <a:noFill/>
            <a:miter lim="800000"/>
            <a:headEnd/>
            <a:tailEnd/>
          </a:ln>
          <a:effectLst/>
        </p:spPr>
        <p:txBody>
          <a:bodyPr lIns="90488" tIns="44450" rIns="90488" bIns="44450">
            <a:spAutoFit/>
          </a:bodyPr>
          <a:lstStyle/>
          <a:p>
            <a:pPr algn="ctr">
              <a:buFontTx/>
              <a:buNone/>
            </a:pPr>
            <a:r>
              <a:rPr lang="en-US" sz="2000" b="1" dirty="0">
                <a:solidFill>
                  <a:srgbClr val="FF0000"/>
                </a:solidFill>
              </a:rPr>
              <a:t>Stratified on Geographic Region</a:t>
            </a:r>
          </a:p>
        </p:txBody>
      </p:sp>
      <p:sp>
        <p:nvSpPr>
          <p:cNvPr id="56419" name="Text Box 99"/>
          <p:cNvSpPr txBox="1">
            <a:spLocks noChangeArrowheads="1"/>
          </p:cNvSpPr>
          <p:nvPr/>
        </p:nvSpPr>
        <p:spPr bwMode="auto">
          <a:xfrm>
            <a:off x="1143000" y="5334000"/>
            <a:ext cx="2286000" cy="643766"/>
          </a:xfrm>
          <a:prstGeom prst="rect">
            <a:avLst/>
          </a:prstGeom>
          <a:noFill/>
          <a:ln w="12700" algn="ctr">
            <a:noFill/>
            <a:miter lim="800000"/>
            <a:headEnd/>
            <a:tailEnd/>
          </a:ln>
          <a:effectLst/>
        </p:spPr>
        <p:txBody>
          <a:bodyPr lIns="90488" tIns="44450" rIns="90488" bIns="44450">
            <a:spAutoFit/>
          </a:bodyPr>
          <a:lstStyle/>
          <a:p>
            <a:pPr algn="ctr">
              <a:buFontTx/>
              <a:buNone/>
            </a:pPr>
            <a:r>
              <a:rPr lang="en-US" b="1" dirty="0"/>
              <a:t>Random Sample from Population</a:t>
            </a:r>
          </a:p>
        </p:txBody>
      </p:sp>
      <p:sp>
        <p:nvSpPr>
          <p:cNvPr id="56421" name="Text Box 101"/>
          <p:cNvSpPr txBox="1">
            <a:spLocks noChangeArrowheads="1"/>
          </p:cNvSpPr>
          <p:nvPr/>
        </p:nvSpPr>
        <p:spPr bwMode="auto">
          <a:xfrm>
            <a:off x="4191000" y="2590800"/>
            <a:ext cx="1266373" cy="397545"/>
          </a:xfrm>
          <a:prstGeom prst="rect">
            <a:avLst/>
          </a:prstGeom>
          <a:noFill/>
          <a:ln w="12700" algn="ctr">
            <a:noFill/>
            <a:miter lim="800000"/>
            <a:headEnd/>
            <a:tailEnd/>
          </a:ln>
          <a:effectLst/>
        </p:spPr>
        <p:txBody>
          <a:bodyPr wrap="none" lIns="90488" tIns="44450" rIns="90488" bIns="44450">
            <a:spAutoFit/>
          </a:bodyPr>
          <a:lstStyle/>
          <a:p>
            <a:pPr marL="228600" indent="-228600">
              <a:buFontTx/>
              <a:buNone/>
            </a:pPr>
            <a:r>
              <a:rPr lang="en-US" sz="2000" b="1" dirty="0">
                <a:solidFill>
                  <a:srgbClr val="CC00CC"/>
                </a:solidFill>
              </a:rPr>
              <a:t>Region 1</a:t>
            </a:r>
          </a:p>
        </p:txBody>
      </p:sp>
      <p:sp>
        <p:nvSpPr>
          <p:cNvPr id="56422" name="Text Box 102"/>
          <p:cNvSpPr txBox="1">
            <a:spLocks noChangeArrowheads="1"/>
          </p:cNvSpPr>
          <p:nvPr/>
        </p:nvSpPr>
        <p:spPr bwMode="auto">
          <a:xfrm>
            <a:off x="3505200" y="4191000"/>
            <a:ext cx="1266373" cy="397545"/>
          </a:xfrm>
          <a:prstGeom prst="rect">
            <a:avLst/>
          </a:prstGeom>
          <a:noFill/>
          <a:ln w="12700" algn="ctr">
            <a:noFill/>
            <a:miter lim="800000"/>
            <a:headEnd/>
            <a:tailEnd/>
          </a:ln>
          <a:effectLst/>
        </p:spPr>
        <p:txBody>
          <a:bodyPr wrap="none" lIns="90488" tIns="44450" rIns="90488" bIns="44450">
            <a:spAutoFit/>
          </a:bodyPr>
          <a:lstStyle/>
          <a:p>
            <a:pPr marL="228600" indent="-228600">
              <a:buFontTx/>
              <a:buNone/>
            </a:pPr>
            <a:r>
              <a:rPr lang="en-US" sz="2000" b="1" dirty="0">
                <a:solidFill>
                  <a:srgbClr val="CC00CC"/>
                </a:solidFill>
              </a:rPr>
              <a:t>Region 2</a:t>
            </a:r>
          </a:p>
        </p:txBody>
      </p:sp>
      <p:sp>
        <p:nvSpPr>
          <p:cNvPr id="56423" name="Text Box 103"/>
          <p:cNvSpPr txBox="1">
            <a:spLocks noChangeArrowheads="1"/>
          </p:cNvSpPr>
          <p:nvPr/>
        </p:nvSpPr>
        <p:spPr bwMode="auto">
          <a:xfrm>
            <a:off x="4648200" y="3810000"/>
            <a:ext cx="1266373" cy="397545"/>
          </a:xfrm>
          <a:prstGeom prst="rect">
            <a:avLst/>
          </a:prstGeom>
          <a:noFill/>
          <a:ln w="12700" algn="ctr">
            <a:noFill/>
            <a:miter lim="800000"/>
            <a:headEnd/>
            <a:tailEnd/>
          </a:ln>
          <a:effectLst/>
        </p:spPr>
        <p:txBody>
          <a:bodyPr wrap="none" lIns="90488" tIns="44450" rIns="90488" bIns="44450">
            <a:spAutoFit/>
          </a:bodyPr>
          <a:lstStyle/>
          <a:p>
            <a:pPr marL="228600" indent="-228600">
              <a:buFontTx/>
              <a:buNone/>
            </a:pPr>
            <a:r>
              <a:rPr lang="en-US" sz="2000" b="1" dirty="0">
                <a:solidFill>
                  <a:srgbClr val="CC00CC"/>
                </a:solidFill>
              </a:rPr>
              <a:t>Region 3</a:t>
            </a:r>
          </a:p>
        </p:txBody>
      </p:sp>
      <p:sp>
        <p:nvSpPr>
          <p:cNvPr id="56424" name="Text Box 104"/>
          <p:cNvSpPr txBox="1">
            <a:spLocks noChangeArrowheads="1"/>
          </p:cNvSpPr>
          <p:nvPr/>
        </p:nvSpPr>
        <p:spPr bwMode="auto">
          <a:xfrm>
            <a:off x="6324600" y="5486400"/>
            <a:ext cx="1828800" cy="698500"/>
          </a:xfrm>
          <a:prstGeom prst="rect">
            <a:avLst/>
          </a:prstGeom>
          <a:noFill/>
          <a:ln w="12700" algn="ctr">
            <a:noFill/>
            <a:miter lim="800000"/>
            <a:headEnd/>
            <a:tailEnd/>
          </a:ln>
          <a:effectLst/>
        </p:spPr>
        <p:txBody>
          <a:bodyPr lIns="90488" tIns="44450" rIns="90488" bIns="44450">
            <a:spAutoFit/>
          </a:bodyPr>
          <a:lstStyle/>
          <a:p>
            <a:pPr algn="ctr">
              <a:buFontTx/>
              <a:buNone/>
            </a:pPr>
            <a:r>
              <a:rPr lang="en-US" sz="2000" b="1" dirty="0"/>
              <a:t>Select Family Units</a:t>
            </a:r>
          </a:p>
        </p:txBody>
      </p:sp>
      <p:sp>
        <p:nvSpPr>
          <p:cNvPr id="56425" name="Rectangle 105"/>
          <p:cNvSpPr>
            <a:spLocks noChangeArrowheads="1"/>
          </p:cNvSpPr>
          <p:nvPr/>
        </p:nvSpPr>
        <p:spPr bwMode="auto">
          <a:xfrm>
            <a:off x="1143000" y="1600200"/>
            <a:ext cx="2209800" cy="3733800"/>
          </a:xfrm>
          <a:prstGeom prst="rect">
            <a:avLst/>
          </a:prstGeom>
          <a:noFill/>
          <a:ln w="12700" algn="ctr">
            <a:noFill/>
            <a:miter lim="800000"/>
            <a:headEnd/>
            <a:tailEnd/>
          </a:ln>
          <a:effectLst/>
        </p:spPr>
        <p:txBody>
          <a:bodyPr wrap="none" lIns="90488" tIns="44450" rIns="90488" bIns="44450" anchor="ctr"/>
          <a:lstStyle/>
          <a:p>
            <a:pPr marL="228600" indent="-228600" algn="ctr"/>
            <a:endParaRPr lang="en-US" sz="2000">
              <a:solidFill>
                <a:srgbClr val="FF0000"/>
              </a:solidFill>
              <a:effectLst>
                <a:outerShdw blurRad="38100" dist="38100" dir="2700000" algn="tl">
                  <a:srgbClr val="000000"/>
                </a:outerShdw>
              </a:effectLst>
            </a:endParaRPr>
          </a:p>
        </p:txBody>
      </p:sp>
      <p:sp>
        <p:nvSpPr>
          <p:cNvPr id="56426" name="Rectangle 106"/>
          <p:cNvSpPr>
            <a:spLocks noChangeArrowheads="1"/>
          </p:cNvSpPr>
          <p:nvPr/>
        </p:nvSpPr>
        <p:spPr bwMode="auto">
          <a:xfrm>
            <a:off x="990600" y="1676400"/>
            <a:ext cx="2438400" cy="4572000"/>
          </a:xfrm>
          <a:prstGeom prst="rect">
            <a:avLst/>
          </a:prstGeom>
          <a:noFill/>
          <a:ln w="12700" algn="ctr">
            <a:noFill/>
            <a:miter lim="800000"/>
            <a:headEnd/>
            <a:tailEnd/>
          </a:ln>
          <a:effectLst/>
        </p:spPr>
        <p:txBody>
          <a:bodyPr wrap="none" lIns="90488" tIns="44450" rIns="90488" bIns="44450" anchor="ctr"/>
          <a:lstStyle/>
          <a:p>
            <a:endParaRPr lang="en-US"/>
          </a:p>
        </p:txBody>
      </p:sp>
      <p:sp>
        <p:nvSpPr>
          <p:cNvPr id="56427" name="Rectangle 107"/>
          <p:cNvSpPr>
            <a:spLocks noChangeArrowheads="1"/>
          </p:cNvSpPr>
          <p:nvPr/>
        </p:nvSpPr>
        <p:spPr bwMode="auto">
          <a:xfrm>
            <a:off x="533400" y="4953000"/>
            <a:ext cx="533400" cy="609600"/>
          </a:xfrm>
          <a:prstGeom prst="rect">
            <a:avLst/>
          </a:prstGeom>
          <a:noFill/>
          <a:ln w="12700" algn="ctr">
            <a:noFill/>
            <a:miter lim="800000"/>
            <a:headEnd/>
            <a:tailEnd/>
          </a:ln>
          <a:effectLst/>
        </p:spPr>
        <p:txBody>
          <a:bodyPr wrap="none" lIns="90488" tIns="44450" rIns="90488" bIns="44450" anchor="ctr"/>
          <a:lstStyle/>
          <a:p>
            <a:endParaRPr lang="en-US"/>
          </a:p>
        </p:txBody>
      </p:sp>
      <p:sp>
        <p:nvSpPr>
          <p:cNvPr id="56428" name="Rectangle 108"/>
          <p:cNvSpPr>
            <a:spLocks noChangeArrowheads="1"/>
          </p:cNvSpPr>
          <p:nvPr/>
        </p:nvSpPr>
        <p:spPr bwMode="auto">
          <a:xfrm>
            <a:off x="381000" y="5029200"/>
            <a:ext cx="762000" cy="838200"/>
          </a:xfrm>
          <a:prstGeom prst="rect">
            <a:avLst/>
          </a:prstGeom>
          <a:noFill/>
          <a:ln w="12700" algn="ctr">
            <a:noFill/>
            <a:miter lim="800000"/>
            <a:headEnd/>
            <a:tailEnd/>
          </a:ln>
          <a:effectLst/>
        </p:spPr>
        <p:txBody>
          <a:bodyPr wrap="none" lIns="90488" tIns="44450" rIns="90488" bIns="44450" anchor="ctr"/>
          <a:lstStyle/>
          <a:p>
            <a:endParaRPr lang="en-US"/>
          </a:p>
        </p:txBody>
      </p:sp>
      <p:sp>
        <p:nvSpPr>
          <p:cNvPr id="56429" name="Rectangle 109"/>
          <p:cNvSpPr>
            <a:spLocks noChangeArrowheads="1"/>
          </p:cNvSpPr>
          <p:nvPr/>
        </p:nvSpPr>
        <p:spPr bwMode="auto">
          <a:xfrm>
            <a:off x="381000" y="4572000"/>
            <a:ext cx="685800" cy="1295400"/>
          </a:xfrm>
          <a:prstGeom prst="rect">
            <a:avLst/>
          </a:prstGeom>
          <a:noFill/>
          <a:ln w="12700" algn="ctr">
            <a:noFill/>
            <a:miter lim="800000"/>
            <a:headEnd/>
            <a:tailEnd/>
          </a:ln>
          <a:effectLst/>
        </p:spPr>
        <p:txBody>
          <a:bodyPr wrap="none" lIns="90488" tIns="44450" rIns="90488" bIns="44450" anchor="ctr"/>
          <a:lstStyle/>
          <a:p>
            <a:endParaRPr lang="en-US"/>
          </a:p>
        </p:txBody>
      </p:sp>
      <p:sp>
        <p:nvSpPr>
          <p:cNvPr id="56430" name="Rectangle 110"/>
          <p:cNvSpPr>
            <a:spLocks noChangeArrowheads="1"/>
          </p:cNvSpPr>
          <p:nvPr/>
        </p:nvSpPr>
        <p:spPr bwMode="auto">
          <a:xfrm>
            <a:off x="762000" y="1600200"/>
            <a:ext cx="2743200" cy="4648200"/>
          </a:xfrm>
          <a:prstGeom prst="rect">
            <a:avLst/>
          </a:prstGeom>
          <a:noFill/>
          <a:ln w="12700" algn="ctr">
            <a:noFill/>
            <a:miter lim="800000"/>
            <a:headEnd/>
            <a:tailEnd/>
          </a:ln>
          <a:effectLst/>
        </p:spPr>
        <p:txBody>
          <a:bodyPr wrap="none" lIns="90488" tIns="44450" rIns="90488" bIns="44450" anchor="ctr"/>
          <a:lstStyle/>
          <a:p>
            <a:endParaRPr lang="en-US"/>
          </a:p>
        </p:txBody>
      </p:sp>
      <p:sp>
        <p:nvSpPr>
          <p:cNvPr id="56431" name="Line 111"/>
          <p:cNvSpPr>
            <a:spLocks noChangeShapeType="1"/>
          </p:cNvSpPr>
          <p:nvPr/>
        </p:nvSpPr>
        <p:spPr bwMode="auto">
          <a:xfrm>
            <a:off x="3276600" y="2209800"/>
            <a:ext cx="762000" cy="838200"/>
          </a:xfrm>
          <a:prstGeom prst="line">
            <a:avLst/>
          </a:prstGeom>
          <a:noFill/>
          <a:ln w="28575">
            <a:solidFill>
              <a:srgbClr val="FF0000"/>
            </a:solidFill>
            <a:round/>
            <a:headEnd/>
            <a:tailEnd type="triangle" w="lg" len="lg"/>
          </a:ln>
          <a:effectLst/>
        </p:spPr>
        <p:txBody>
          <a:bodyPr lIns="90488" tIns="44450" rIns="90488" bIns="44450"/>
          <a:lstStyle/>
          <a:p>
            <a:endParaRPr lang="en-US"/>
          </a:p>
        </p:txBody>
      </p:sp>
      <p:sp>
        <p:nvSpPr>
          <p:cNvPr id="87" name="Rectangle 2"/>
          <p:cNvSpPr txBox="1">
            <a:spLocks noChangeArrowheads="1"/>
          </p:cNvSpPr>
          <p:nvPr/>
        </p:nvSpPr>
        <p:spPr bwMode="auto">
          <a:xfrm>
            <a:off x="304800" y="533400"/>
            <a:ext cx="8839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4000" b="1" i="0" u="none" strike="noStrike" kern="1200" cap="none" spc="0" normalizeH="0" baseline="0" noProof="0" dirty="0" smtClean="0">
                <a:ln>
                  <a:noFill/>
                </a:ln>
                <a:solidFill>
                  <a:schemeClr val="tx1"/>
                </a:solidFill>
                <a:effectLst/>
                <a:uLnTx/>
                <a:uFillTx/>
                <a:latin typeface="+mj-lt"/>
                <a:ea typeface="+mj-ea"/>
                <a:cs typeface="+mj-cs"/>
              </a:rPr>
              <a:t>Comparison of Three Types of Sampling</a:t>
            </a:r>
            <a:endParaRPr kumimoji="0" lang="en-US" sz="4000" b="1"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Slide Number Placeholder 5"/>
          <p:cNvSpPr>
            <a:spLocks noGrp="1"/>
          </p:cNvSpPr>
          <p:nvPr>
            <p:ph type="sldNum" sz="quarter" idx="12"/>
          </p:nvPr>
        </p:nvSpPr>
        <p:spPr/>
        <p:txBody>
          <a:bodyPr/>
          <a:lstStyle/>
          <a:p>
            <a:fld id="{64A3B302-2E27-46F8-A080-D97508DD769F}" type="slidenum">
              <a:rPr lang="en-US"/>
              <a:pPr/>
              <a:t>26</a:t>
            </a:fld>
            <a:endParaRPr lang="en-US"/>
          </a:p>
        </p:txBody>
      </p:sp>
      <p:sp>
        <p:nvSpPr>
          <p:cNvPr id="56324" name="Oval 4"/>
          <p:cNvSpPr>
            <a:spLocks noChangeArrowheads="1"/>
          </p:cNvSpPr>
          <p:nvPr/>
        </p:nvSpPr>
        <p:spPr bwMode="auto">
          <a:xfrm>
            <a:off x="1295400" y="2667000"/>
            <a:ext cx="2057400" cy="2514600"/>
          </a:xfrm>
          <a:prstGeom prst="ellipse">
            <a:avLst/>
          </a:prstGeom>
          <a:solidFill>
            <a:schemeClr val="accent1">
              <a:lumMod val="60000"/>
              <a:lumOff val="40000"/>
            </a:schemeClr>
          </a:solidFill>
          <a:ln w="9525" algn="ctr">
            <a:solidFill>
              <a:schemeClr val="bg2"/>
            </a:solidFill>
            <a:round/>
            <a:headEnd/>
            <a:tailEnd/>
          </a:ln>
          <a:effectLst/>
        </p:spPr>
        <p:txBody>
          <a:bodyPr wrap="none" anchor="ctr"/>
          <a:lstStyle/>
          <a:p>
            <a:pPr algn="ctr" eaLnBrk="1" hangingPunct="1">
              <a:spcBef>
                <a:spcPct val="0"/>
              </a:spcBef>
              <a:buClrTx/>
              <a:buFontTx/>
              <a:buNone/>
            </a:pPr>
            <a:endParaRPr lang="en-US" sz="1400" b="0">
              <a:solidFill>
                <a:schemeClr val="tx1"/>
              </a:solidFill>
              <a:effectLst/>
            </a:endParaRPr>
          </a:p>
        </p:txBody>
      </p:sp>
      <p:sp>
        <p:nvSpPr>
          <p:cNvPr id="56336" name="Oval 16"/>
          <p:cNvSpPr>
            <a:spLocks noChangeArrowheads="1"/>
          </p:cNvSpPr>
          <p:nvPr/>
        </p:nvSpPr>
        <p:spPr bwMode="auto">
          <a:xfrm>
            <a:off x="1905000" y="3352800"/>
            <a:ext cx="914400" cy="838200"/>
          </a:xfrm>
          <a:prstGeom prst="ellipse">
            <a:avLst/>
          </a:prstGeom>
          <a:noFill/>
          <a:ln w="9525" algn="ctr">
            <a:noFill/>
            <a:round/>
            <a:headEnd/>
            <a:tailEnd/>
          </a:ln>
          <a:effectLst/>
        </p:spPr>
        <p:txBody>
          <a:bodyPr wrap="none" anchor="ctr"/>
          <a:lstStyle/>
          <a:p>
            <a:endParaRPr lang="en-US"/>
          </a:p>
        </p:txBody>
      </p:sp>
      <p:sp>
        <p:nvSpPr>
          <p:cNvPr id="56337" name="Oval 17"/>
          <p:cNvSpPr>
            <a:spLocks noChangeArrowheads="1"/>
          </p:cNvSpPr>
          <p:nvPr/>
        </p:nvSpPr>
        <p:spPr bwMode="auto">
          <a:xfrm>
            <a:off x="2057400" y="3505200"/>
            <a:ext cx="914400" cy="838200"/>
          </a:xfrm>
          <a:prstGeom prst="ellipse">
            <a:avLst/>
          </a:prstGeom>
          <a:noFill/>
          <a:ln w="9525" algn="ctr">
            <a:noFill/>
            <a:round/>
            <a:headEnd/>
            <a:tailEnd/>
          </a:ln>
          <a:effectLst/>
        </p:spPr>
        <p:txBody>
          <a:bodyPr wrap="none" anchor="ctr"/>
          <a:lstStyle/>
          <a:p>
            <a:endParaRPr lang="en-US"/>
          </a:p>
        </p:txBody>
      </p:sp>
      <p:sp>
        <p:nvSpPr>
          <p:cNvPr id="56338" name="Oval 18"/>
          <p:cNvSpPr>
            <a:spLocks noChangeArrowheads="1"/>
          </p:cNvSpPr>
          <p:nvPr/>
        </p:nvSpPr>
        <p:spPr bwMode="auto">
          <a:xfrm>
            <a:off x="2209800" y="3657600"/>
            <a:ext cx="914400" cy="838200"/>
          </a:xfrm>
          <a:prstGeom prst="ellipse">
            <a:avLst/>
          </a:prstGeom>
          <a:noFill/>
          <a:ln w="9525" algn="ctr">
            <a:noFill/>
            <a:round/>
            <a:headEnd/>
            <a:tailEnd/>
          </a:ln>
          <a:effectLst/>
        </p:spPr>
        <p:txBody>
          <a:bodyPr wrap="none" anchor="ctr"/>
          <a:lstStyle/>
          <a:p>
            <a:endParaRPr lang="en-US"/>
          </a:p>
        </p:txBody>
      </p:sp>
      <p:sp>
        <p:nvSpPr>
          <p:cNvPr id="56340" name="Oval 20"/>
          <p:cNvSpPr>
            <a:spLocks noChangeArrowheads="1"/>
          </p:cNvSpPr>
          <p:nvPr/>
        </p:nvSpPr>
        <p:spPr bwMode="auto">
          <a:xfrm>
            <a:off x="2514600" y="3962400"/>
            <a:ext cx="914400" cy="838200"/>
          </a:xfrm>
          <a:prstGeom prst="ellipse">
            <a:avLst/>
          </a:prstGeom>
          <a:noFill/>
          <a:ln w="9525" algn="ctr">
            <a:noFill/>
            <a:round/>
            <a:headEnd/>
            <a:tailEnd/>
          </a:ln>
          <a:effectLst/>
        </p:spPr>
        <p:txBody>
          <a:bodyPr wrap="none" anchor="ctr"/>
          <a:lstStyle/>
          <a:p>
            <a:endParaRPr lang="en-US"/>
          </a:p>
        </p:txBody>
      </p:sp>
      <p:sp>
        <p:nvSpPr>
          <p:cNvPr id="56341" name="Oval 21"/>
          <p:cNvSpPr>
            <a:spLocks noChangeArrowheads="1"/>
          </p:cNvSpPr>
          <p:nvPr/>
        </p:nvSpPr>
        <p:spPr bwMode="auto">
          <a:xfrm>
            <a:off x="2667000" y="4114800"/>
            <a:ext cx="914400" cy="838200"/>
          </a:xfrm>
          <a:prstGeom prst="ellipse">
            <a:avLst/>
          </a:prstGeom>
          <a:noFill/>
          <a:ln w="9525" algn="ctr">
            <a:noFill/>
            <a:round/>
            <a:headEnd/>
            <a:tailEnd/>
          </a:ln>
          <a:effectLst/>
        </p:spPr>
        <p:txBody>
          <a:bodyPr wrap="none" anchor="ctr"/>
          <a:lstStyle/>
          <a:p>
            <a:endParaRPr lang="en-US"/>
          </a:p>
        </p:txBody>
      </p:sp>
      <p:sp>
        <p:nvSpPr>
          <p:cNvPr id="56342" name="Oval 22"/>
          <p:cNvSpPr>
            <a:spLocks noChangeArrowheads="1"/>
          </p:cNvSpPr>
          <p:nvPr/>
        </p:nvSpPr>
        <p:spPr bwMode="auto">
          <a:xfrm>
            <a:off x="2819400" y="4267200"/>
            <a:ext cx="914400" cy="838200"/>
          </a:xfrm>
          <a:prstGeom prst="ellipse">
            <a:avLst/>
          </a:prstGeom>
          <a:noFill/>
          <a:ln w="9525" algn="ctr">
            <a:noFill/>
            <a:round/>
            <a:headEnd/>
            <a:tailEnd/>
          </a:ln>
          <a:effectLst/>
        </p:spPr>
        <p:txBody>
          <a:bodyPr wrap="none" anchor="ctr"/>
          <a:lstStyle/>
          <a:p>
            <a:endParaRPr lang="en-US"/>
          </a:p>
        </p:txBody>
      </p:sp>
      <p:sp>
        <p:nvSpPr>
          <p:cNvPr id="56346" name="Freeform 26"/>
          <p:cNvSpPr>
            <a:spLocks/>
          </p:cNvSpPr>
          <p:nvPr/>
        </p:nvSpPr>
        <p:spPr bwMode="auto">
          <a:xfrm>
            <a:off x="2057400" y="3276600"/>
            <a:ext cx="76200" cy="152400"/>
          </a:xfrm>
          <a:custGeom>
            <a:avLst/>
            <a:gdLst/>
            <a:ahLst/>
            <a:cxnLst>
              <a:cxn ang="0">
                <a:pos x="48" y="0"/>
              </a:cxn>
              <a:cxn ang="0">
                <a:pos x="0" y="96"/>
              </a:cxn>
            </a:cxnLst>
            <a:rect l="0" t="0" r="r" b="b"/>
            <a:pathLst>
              <a:path w="48" h="96">
                <a:moveTo>
                  <a:pt x="48" y="0"/>
                </a:moveTo>
                <a:cubicBezTo>
                  <a:pt x="48" y="0"/>
                  <a:pt x="24" y="48"/>
                  <a:pt x="0" y="96"/>
                </a:cubicBezTo>
              </a:path>
            </a:pathLst>
          </a:custGeom>
          <a:noFill/>
          <a:ln w="9525" cap="flat" cmpd="sng">
            <a:noFill/>
            <a:prstDash val="solid"/>
            <a:round/>
            <a:headEnd/>
            <a:tailEnd/>
          </a:ln>
          <a:effectLst/>
        </p:spPr>
        <p:txBody>
          <a:bodyPr/>
          <a:lstStyle/>
          <a:p>
            <a:endParaRPr lang="en-US"/>
          </a:p>
        </p:txBody>
      </p:sp>
      <p:sp>
        <p:nvSpPr>
          <p:cNvPr id="56347" name="Oval 27"/>
          <p:cNvSpPr>
            <a:spLocks noChangeArrowheads="1"/>
          </p:cNvSpPr>
          <p:nvPr/>
        </p:nvSpPr>
        <p:spPr bwMode="auto">
          <a:xfrm>
            <a:off x="1828800" y="30480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48" name="Oval 28"/>
          <p:cNvSpPr>
            <a:spLocks noChangeArrowheads="1"/>
          </p:cNvSpPr>
          <p:nvPr/>
        </p:nvSpPr>
        <p:spPr bwMode="auto">
          <a:xfrm>
            <a:off x="2209800" y="29718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349" name="Oval 29"/>
          <p:cNvSpPr>
            <a:spLocks noChangeArrowheads="1"/>
          </p:cNvSpPr>
          <p:nvPr/>
        </p:nvSpPr>
        <p:spPr bwMode="auto">
          <a:xfrm>
            <a:off x="1676400" y="34290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50" name="Oval 30"/>
          <p:cNvSpPr>
            <a:spLocks noChangeArrowheads="1"/>
          </p:cNvSpPr>
          <p:nvPr/>
        </p:nvSpPr>
        <p:spPr bwMode="auto">
          <a:xfrm>
            <a:off x="4038600" y="39624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51" name="Oval 31"/>
          <p:cNvSpPr>
            <a:spLocks noChangeArrowheads="1"/>
          </p:cNvSpPr>
          <p:nvPr/>
        </p:nvSpPr>
        <p:spPr bwMode="auto">
          <a:xfrm>
            <a:off x="2667000" y="31242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52" name="Oval 32"/>
          <p:cNvSpPr>
            <a:spLocks noChangeArrowheads="1"/>
          </p:cNvSpPr>
          <p:nvPr/>
        </p:nvSpPr>
        <p:spPr bwMode="auto">
          <a:xfrm>
            <a:off x="2971800" y="35814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353" name="Oval 33"/>
          <p:cNvSpPr>
            <a:spLocks noChangeArrowheads="1"/>
          </p:cNvSpPr>
          <p:nvPr/>
        </p:nvSpPr>
        <p:spPr bwMode="auto">
          <a:xfrm>
            <a:off x="4724400" y="44196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54" name="Oval 34"/>
          <p:cNvSpPr>
            <a:spLocks noChangeArrowheads="1"/>
          </p:cNvSpPr>
          <p:nvPr/>
        </p:nvSpPr>
        <p:spPr bwMode="auto">
          <a:xfrm>
            <a:off x="1752600" y="40386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355" name="Oval 35"/>
          <p:cNvSpPr>
            <a:spLocks noChangeArrowheads="1"/>
          </p:cNvSpPr>
          <p:nvPr/>
        </p:nvSpPr>
        <p:spPr bwMode="auto">
          <a:xfrm>
            <a:off x="2209800" y="40386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356" name="Oval 36"/>
          <p:cNvSpPr>
            <a:spLocks noChangeArrowheads="1"/>
          </p:cNvSpPr>
          <p:nvPr/>
        </p:nvSpPr>
        <p:spPr bwMode="auto">
          <a:xfrm>
            <a:off x="5334000" y="38862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57" name="Oval 37"/>
          <p:cNvSpPr>
            <a:spLocks noChangeArrowheads="1"/>
          </p:cNvSpPr>
          <p:nvPr/>
        </p:nvSpPr>
        <p:spPr bwMode="auto">
          <a:xfrm>
            <a:off x="1524000" y="41148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358" name="Oval 38"/>
          <p:cNvSpPr>
            <a:spLocks noChangeArrowheads="1"/>
          </p:cNvSpPr>
          <p:nvPr/>
        </p:nvSpPr>
        <p:spPr bwMode="auto">
          <a:xfrm>
            <a:off x="2590800" y="44196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59" name="Oval 39"/>
          <p:cNvSpPr>
            <a:spLocks noChangeArrowheads="1"/>
          </p:cNvSpPr>
          <p:nvPr/>
        </p:nvSpPr>
        <p:spPr bwMode="auto">
          <a:xfrm>
            <a:off x="3581400" y="2590800"/>
            <a:ext cx="2057400" cy="2514600"/>
          </a:xfrm>
          <a:prstGeom prst="ellipse">
            <a:avLst/>
          </a:prstGeom>
          <a:solidFill>
            <a:schemeClr val="accent1">
              <a:lumMod val="60000"/>
              <a:lumOff val="40000"/>
            </a:schemeClr>
          </a:solidFill>
          <a:ln w="9525" algn="ctr">
            <a:solidFill>
              <a:schemeClr val="bg2"/>
            </a:solidFill>
            <a:round/>
            <a:headEnd/>
            <a:tailEnd/>
          </a:ln>
          <a:effectLst/>
        </p:spPr>
        <p:txBody>
          <a:bodyPr wrap="none" anchor="ctr"/>
          <a:lstStyle/>
          <a:p>
            <a:pPr algn="ctr" eaLnBrk="1" hangingPunct="1">
              <a:spcBef>
                <a:spcPct val="0"/>
              </a:spcBef>
              <a:buClrTx/>
              <a:buFontTx/>
              <a:buNone/>
            </a:pPr>
            <a:endParaRPr lang="en-US" sz="1400" b="0">
              <a:solidFill>
                <a:schemeClr val="tx1"/>
              </a:solidFill>
              <a:effectLst/>
            </a:endParaRPr>
          </a:p>
        </p:txBody>
      </p:sp>
      <p:sp>
        <p:nvSpPr>
          <p:cNvPr id="56360" name="Oval 40"/>
          <p:cNvSpPr>
            <a:spLocks noChangeArrowheads="1"/>
          </p:cNvSpPr>
          <p:nvPr/>
        </p:nvSpPr>
        <p:spPr bwMode="auto">
          <a:xfrm>
            <a:off x="5867400" y="2590800"/>
            <a:ext cx="2057400" cy="2514600"/>
          </a:xfrm>
          <a:prstGeom prst="ellipse">
            <a:avLst/>
          </a:prstGeom>
          <a:solidFill>
            <a:schemeClr val="accent1">
              <a:lumMod val="60000"/>
              <a:lumOff val="40000"/>
            </a:schemeClr>
          </a:solidFill>
          <a:ln w="9525" algn="ctr">
            <a:solidFill>
              <a:schemeClr val="bg2"/>
            </a:solidFill>
            <a:round/>
            <a:headEnd/>
            <a:tailEnd/>
          </a:ln>
          <a:effectLst/>
        </p:spPr>
        <p:txBody>
          <a:bodyPr wrap="none" anchor="ctr"/>
          <a:lstStyle/>
          <a:p>
            <a:pPr algn="ctr" eaLnBrk="1" hangingPunct="1">
              <a:spcBef>
                <a:spcPct val="0"/>
              </a:spcBef>
              <a:buClrTx/>
              <a:buFontTx/>
              <a:buNone/>
            </a:pPr>
            <a:endParaRPr lang="en-US" sz="1400" b="0">
              <a:solidFill>
                <a:schemeClr val="tx1"/>
              </a:solidFill>
              <a:effectLst/>
            </a:endParaRPr>
          </a:p>
        </p:txBody>
      </p:sp>
      <p:sp>
        <p:nvSpPr>
          <p:cNvPr id="56361" name="Oval 41"/>
          <p:cNvSpPr>
            <a:spLocks noChangeArrowheads="1"/>
          </p:cNvSpPr>
          <p:nvPr/>
        </p:nvSpPr>
        <p:spPr bwMode="auto">
          <a:xfrm>
            <a:off x="4114800" y="29718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362" name="Oval 42"/>
          <p:cNvSpPr>
            <a:spLocks noChangeArrowheads="1"/>
          </p:cNvSpPr>
          <p:nvPr/>
        </p:nvSpPr>
        <p:spPr bwMode="auto">
          <a:xfrm>
            <a:off x="5257800" y="34290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64" name="Oval 44"/>
          <p:cNvSpPr>
            <a:spLocks noChangeArrowheads="1"/>
          </p:cNvSpPr>
          <p:nvPr/>
        </p:nvSpPr>
        <p:spPr bwMode="auto">
          <a:xfrm>
            <a:off x="3962400" y="33528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65" name="Oval 45"/>
          <p:cNvSpPr>
            <a:spLocks noChangeArrowheads="1"/>
          </p:cNvSpPr>
          <p:nvPr/>
        </p:nvSpPr>
        <p:spPr bwMode="auto">
          <a:xfrm>
            <a:off x="2057400" y="32004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66" name="Oval 46"/>
          <p:cNvSpPr>
            <a:spLocks noChangeArrowheads="1"/>
          </p:cNvSpPr>
          <p:nvPr/>
        </p:nvSpPr>
        <p:spPr bwMode="auto">
          <a:xfrm>
            <a:off x="5181600" y="42672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67" name="Oval 47"/>
          <p:cNvSpPr>
            <a:spLocks noChangeArrowheads="1"/>
          </p:cNvSpPr>
          <p:nvPr/>
        </p:nvSpPr>
        <p:spPr bwMode="auto">
          <a:xfrm>
            <a:off x="4343400" y="43434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68" name="Oval 48"/>
          <p:cNvSpPr>
            <a:spLocks noChangeArrowheads="1"/>
          </p:cNvSpPr>
          <p:nvPr/>
        </p:nvSpPr>
        <p:spPr bwMode="auto">
          <a:xfrm>
            <a:off x="4038600" y="39624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369" name="Oval 49"/>
          <p:cNvSpPr>
            <a:spLocks noChangeArrowheads="1"/>
          </p:cNvSpPr>
          <p:nvPr/>
        </p:nvSpPr>
        <p:spPr bwMode="auto">
          <a:xfrm>
            <a:off x="2971800" y="40386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70" name="Oval 50"/>
          <p:cNvSpPr>
            <a:spLocks noChangeArrowheads="1"/>
          </p:cNvSpPr>
          <p:nvPr/>
        </p:nvSpPr>
        <p:spPr bwMode="auto">
          <a:xfrm>
            <a:off x="4953000" y="44196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371" name="Oval 51"/>
          <p:cNvSpPr>
            <a:spLocks noChangeArrowheads="1"/>
          </p:cNvSpPr>
          <p:nvPr/>
        </p:nvSpPr>
        <p:spPr bwMode="auto">
          <a:xfrm>
            <a:off x="5029200" y="30480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72" name="Oval 52"/>
          <p:cNvSpPr>
            <a:spLocks noChangeArrowheads="1"/>
          </p:cNvSpPr>
          <p:nvPr/>
        </p:nvSpPr>
        <p:spPr bwMode="auto">
          <a:xfrm>
            <a:off x="4495800" y="28956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373" name="Oval 53"/>
          <p:cNvSpPr>
            <a:spLocks noChangeArrowheads="1"/>
          </p:cNvSpPr>
          <p:nvPr/>
        </p:nvSpPr>
        <p:spPr bwMode="auto">
          <a:xfrm>
            <a:off x="6705600" y="39624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75" name="Oval 55"/>
          <p:cNvSpPr>
            <a:spLocks noChangeArrowheads="1"/>
          </p:cNvSpPr>
          <p:nvPr/>
        </p:nvSpPr>
        <p:spPr bwMode="auto">
          <a:xfrm>
            <a:off x="6324600" y="39624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76" name="Oval 56"/>
          <p:cNvSpPr>
            <a:spLocks noChangeArrowheads="1"/>
          </p:cNvSpPr>
          <p:nvPr/>
        </p:nvSpPr>
        <p:spPr bwMode="auto">
          <a:xfrm>
            <a:off x="4419600" y="39624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377" name="Oval 57"/>
          <p:cNvSpPr>
            <a:spLocks noChangeArrowheads="1"/>
          </p:cNvSpPr>
          <p:nvPr/>
        </p:nvSpPr>
        <p:spPr bwMode="auto">
          <a:xfrm>
            <a:off x="6934200" y="35052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78" name="Oval 58"/>
          <p:cNvSpPr>
            <a:spLocks noChangeArrowheads="1"/>
          </p:cNvSpPr>
          <p:nvPr/>
        </p:nvSpPr>
        <p:spPr bwMode="auto">
          <a:xfrm>
            <a:off x="7467600" y="35052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79" name="Oval 59"/>
          <p:cNvSpPr>
            <a:spLocks noChangeArrowheads="1"/>
          </p:cNvSpPr>
          <p:nvPr/>
        </p:nvSpPr>
        <p:spPr bwMode="auto">
          <a:xfrm>
            <a:off x="7315200" y="30480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83" name="Oval 63"/>
          <p:cNvSpPr>
            <a:spLocks noChangeArrowheads="1"/>
          </p:cNvSpPr>
          <p:nvPr/>
        </p:nvSpPr>
        <p:spPr bwMode="auto">
          <a:xfrm>
            <a:off x="2819400" y="42672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384" name="Oval 64"/>
          <p:cNvSpPr>
            <a:spLocks noChangeArrowheads="1"/>
          </p:cNvSpPr>
          <p:nvPr/>
        </p:nvSpPr>
        <p:spPr bwMode="auto">
          <a:xfrm>
            <a:off x="5334000" y="39624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86" name="Oval 66"/>
          <p:cNvSpPr>
            <a:spLocks noChangeArrowheads="1"/>
          </p:cNvSpPr>
          <p:nvPr/>
        </p:nvSpPr>
        <p:spPr bwMode="auto">
          <a:xfrm>
            <a:off x="4572000" y="34290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388" name="Oval 68"/>
          <p:cNvSpPr>
            <a:spLocks noChangeArrowheads="1"/>
          </p:cNvSpPr>
          <p:nvPr/>
        </p:nvSpPr>
        <p:spPr bwMode="auto">
          <a:xfrm>
            <a:off x="6629400" y="44196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389" name="Line 69"/>
          <p:cNvSpPr>
            <a:spLocks noChangeShapeType="1"/>
          </p:cNvSpPr>
          <p:nvPr/>
        </p:nvSpPr>
        <p:spPr bwMode="auto">
          <a:xfrm>
            <a:off x="3581400" y="3657600"/>
            <a:ext cx="2057400" cy="0"/>
          </a:xfrm>
          <a:prstGeom prst="line">
            <a:avLst/>
          </a:prstGeom>
          <a:noFill/>
          <a:ln w="9525">
            <a:solidFill>
              <a:schemeClr val="bg2"/>
            </a:solidFill>
            <a:round/>
            <a:headEnd/>
            <a:tailEnd/>
          </a:ln>
          <a:effectLst/>
        </p:spPr>
        <p:txBody>
          <a:bodyPr/>
          <a:lstStyle/>
          <a:p>
            <a:endParaRPr lang="en-US"/>
          </a:p>
        </p:txBody>
      </p:sp>
      <p:sp>
        <p:nvSpPr>
          <p:cNvPr id="56390" name="Line 70"/>
          <p:cNvSpPr>
            <a:spLocks noChangeShapeType="1"/>
          </p:cNvSpPr>
          <p:nvPr/>
        </p:nvSpPr>
        <p:spPr bwMode="auto">
          <a:xfrm>
            <a:off x="4724400" y="3657600"/>
            <a:ext cx="0" cy="1447800"/>
          </a:xfrm>
          <a:prstGeom prst="line">
            <a:avLst/>
          </a:prstGeom>
          <a:noFill/>
          <a:ln w="9525">
            <a:solidFill>
              <a:schemeClr val="bg2"/>
            </a:solidFill>
            <a:round/>
            <a:headEnd/>
            <a:tailEnd/>
          </a:ln>
          <a:effectLst/>
        </p:spPr>
        <p:txBody>
          <a:bodyPr/>
          <a:lstStyle/>
          <a:p>
            <a:endParaRPr lang="en-US"/>
          </a:p>
        </p:txBody>
      </p:sp>
      <p:sp>
        <p:nvSpPr>
          <p:cNvPr id="56392" name="Oval 72"/>
          <p:cNvSpPr>
            <a:spLocks noChangeArrowheads="1"/>
          </p:cNvSpPr>
          <p:nvPr/>
        </p:nvSpPr>
        <p:spPr bwMode="auto">
          <a:xfrm>
            <a:off x="6172200" y="2743200"/>
            <a:ext cx="762000" cy="914400"/>
          </a:xfrm>
          <a:prstGeom prst="ellipse">
            <a:avLst/>
          </a:prstGeom>
          <a:noFill/>
          <a:ln w="19050" algn="ctr">
            <a:solidFill>
              <a:srgbClr val="FF0000"/>
            </a:solidFill>
            <a:round/>
            <a:headEnd/>
            <a:tailEnd/>
          </a:ln>
          <a:effectLst/>
        </p:spPr>
        <p:txBody>
          <a:bodyPr wrap="none" anchor="ctr"/>
          <a:lstStyle/>
          <a:p>
            <a:endParaRPr lang="en-US"/>
          </a:p>
        </p:txBody>
      </p:sp>
      <p:sp>
        <p:nvSpPr>
          <p:cNvPr id="56393" name="Oval 73"/>
          <p:cNvSpPr>
            <a:spLocks noChangeArrowheads="1"/>
          </p:cNvSpPr>
          <p:nvPr/>
        </p:nvSpPr>
        <p:spPr bwMode="auto">
          <a:xfrm>
            <a:off x="6324600" y="3886200"/>
            <a:ext cx="914400" cy="1219200"/>
          </a:xfrm>
          <a:prstGeom prst="ellipse">
            <a:avLst/>
          </a:prstGeom>
          <a:noFill/>
          <a:ln w="9525" algn="ctr">
            <a:solidFill>
              <a:schemeClr val="bg2"/>
            </a:solidFill>
            <a:round/>
            <a:headEnd/>
            <a:tailEnd/>
          </a:ln>
          <a:effectLst/>
        </p:spPr>
        <p:txBody>
          <a:bodyPr wrap="none" anchor="ctr"/>
          <a:lstStyle/>
          <a:p>
            <a:endParaRPr lang="en-US"/>
          </a:p>
        </p:txBody>
      </p:sp>
      <p:sp>
        <p:nvSpPr>
          <p:cNvPr id="56394" name="Oval 74"/>
          <p:cNvSpPr>
            <a:spLocks noChangeArrowheads="1"/>
          </p:cNvSpPr>
          <p:nvPr/>
        </p:nvSpPr>
        <p:spPr bwMode="auto">
          <a:xfrm>
            <a:off x="7162800" y="2895600"/>
            <a:ext cx="533400" cy="457200"/>
          </a:xfrm>
          <a:prstGeom prst="ellipse">
            <a:avLst/>
          </a:prstGeom>
          <a:noFill/>
          <a:ln w="9525" algn="ctr">
            <a:solidFill>
              <a:schemeClr val="bg2"/>
            </a:solidFill>
            <a:round/>
            <a:headEnd/>
            <a:tailEnd/>
          </a:ln>
          <a:effectLst/>
        </p:spPr>
        <p:txBody>
          <a:bodyPr wrap="none" anchor="ctr"/>
          <a:lstStyle/>
          <a:p>
            <a:endParaRPr lang="en-US"/>
          </a:p>
        </p:txBody>
      </p:sp>
      <p:sp>
        <p:nvSpPr>
          <p:cNvPr id="56395" name="Oval 75"/>
          <p:cNvSpPr>
            <a:spLocks noChangeArrowheads="1"/>
          </p:cNvSpPr>
          <p:nvPr/>
        </p:nvSpPr>
        <p:spPr bwMode="auto">
          <a:xfrm rot="955376">
            <a:off x="5943600" y="3657600"/>
            <a:ext cx="533400" cy="685800"/>
          </a:xfrm>
          <a:prstGeom prst="ellipse">
            <a:avLst/>
          </a:prstGeom>
          <a:noFill/>
          <a:ln w="9525" algn="ctr">
            <a:solidFill>
              <a:schemeClr val="bg2"/>
            </a:solidFill>
            <a:round/>
            <a:headEnd/>
            <a:tailEnd/>
          </a:ln>
          <a:effectLst/>
        </p:spPr>
        <p:txBody>
          <a:bodyPr wrap="none" anchor="ctr"/>
          <a:lstStyle/>
          <a:p>
            <a:endParaRPr lang="en-US"/>
          </a:p>
        </p:txBody>
      </p:sp>
      <p:sp>
        <p:nvSpPr>
          <p:cNvPr id="56396" name="Oval 76"/>
          <p:cNvSpPr>
            <a:spLocks noChangeArrowheads="1"/>
          </p:cNvSpPr>
          <p:nvPr/>
        </p:nvSpPr>
        <p:spPr bwMode="auto">
          <a:xfrm>
            <a:off x="6858000" y="3352800"/>
            <a:ext cx="990600" cy="457200"/>
          </a:xfrm>
          <a:prstGeom prst="ellipse">
            <a:avLst/>
          </a:prstGeom>
          <a:noFill/>
          <a:ln w="9525" algn="ctr">
            <a:solidFill>
              <a:schemeClr val="bg2"/>
            </a:solidFill>
            <a:round/>
            <a:headEnd/>
            <a:tailEnd/>
          </a:ln>
          <a:effectLst/>
        </p:spPr>
        <p:txBody>
          <a:bodyPr wrap="none" anchor="ctr"/>
          <a:lstStyle/>
          <a:p>
            <a:endParaRPr lang="en-US"/>
          </a:p>
        </p:txBody>
      </p:sp>
      <p:sp>
        <p:nvSpPr>
          <p:cNvPr id="56397" name="Oval 77"/>
          <p:cNvSpPr>
            <a:spLocks noChangeArrowheads="1"/>
          </p:cNvSpPr>
          <p:nvPr/>
        </p:nvSpPr>
        <p:spPr bwMode="auto">
          <a:xfrm rot="1085511">
            <a:off x="7273925" y="3738563"/>
            <a:ext cx="533400" cy="1066800"/>
          </a:xfrm>
          <a:prstGeom prst="ellipse">
            <a:avLst/>
          </a:prstGeom>
          <a:noFill/>
          <a:ln w="19050" algn="ctr">
            <a:solidFill>
              <a:srgbClr val="FF0000"/>
            </a:solidFill>
            <a:round/>
            <a:headEnd/>
            <a:tailEnd/>
          </a:ln>
          <a:effectLst/>
        </p:spPr>
        <p:txBody>
          <a:bodyPr wrap="none" anchor="ctr"/>
          <a:lstStyle/>
          <a:p>
            <a:endParaRPr lang="en-US"/>
          </a:p>
        </p:txBody>
      </p:sp>
      <p:sp>
        <p:nvSpPr>
          <p:cNvPr id="56399" name="Oval 79"/>
          <p:cNvSpPr>
            <a:spLocks noChangeArrowheads="1"/>
          </p:cNvSpPr>
          <p:nvPr/>
        </p:nvSpPr>
        <p:spPr bwMode="auto">
          <a:xfrm>
            <a:off x="2057400" y="44196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400" name="Oval 80"/>
          <p:cNvSpPr>
            <a:spLocks noChangeArrowheads="1"/>
          </p:cNvSpPr>
          <p:nvPr/>
        </p:nvSpPr>
        <p:spPr bwMode="auto">
          <a:xfrm>
            <a:off x="1752600" y="46482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401" name="Oval 81"/>
          <p:cNvSpPr>
            <a:spLocks noChangeArrowheads="1"/>
          </p:cNvSpPr>
          <p:nvPr/>
        </p:nvSpPr>
        <p:spPr bwMode="auto">
          <a:xfrm>
            <a:off x="2286000" y="35052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402" name="Oval 82"/>
          <p:cNvSpPr>
            <a:spLocks noChangeArrowheads="1"/>
          </p:cNvSpPr>
          <p:nvPr/>
        </p:nvSpPr>
        <p:spPr bwMode="auto">
          <a:xfrm>
            <a:off x="6096000" y="41148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404" name="Oval 84"/>
          <p:cNvSpPr>
            <a:spLocks noChangeArrowheads="1"/>
          </p:cNvSpPr>
          <p:nvPr/>
        </p:nvSpPr>
        <p:spPr bwMode="auto">
          <a:xfrm>
            <a:off x="6400800" y="45720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405" name="Oval 85"/>
          <p:cNvSpPr>
            <a:spLocks noChangeArrowheads="1"/>
          </p:cNvSpPr>
          <p:nvPr/>
        </p:nvSpPr>
        <p:spPr bwMode="auto">
          <a:xfrm>
            <a:off x="4419600" y="31242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406" name="Oval 86"/>
          <p:cNvSpPr>
            <a:spLocks noChangeArrowheads="1"/>
          </p:cNvSpPr>
          <p:nvPr/>
        </p:nvSpPr>
        <p:spPr bwMode="auto">
          <a:xfrm>
            <a:off x="3810000" y="40386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407" name="Oval 87"/>
          <p:cNvSpPr>
            <a:spLocks noChangeArrowheads="1"/>
          </p:cNvSpPr>
          <p:nvPr/>
        </p:nvSpPr>
        <p:spPr bwMode="auto">
          <a:xfrm>
            <a:off x="4038600" y="4572000"/>
            <a:ext cx="152400" cy="152400"/>
          </a:xfrm>
          <a:prstGeom prst="ellipse">
            <a:avLst/>
          </a:prstGeom>
          <a:solidFill>
            <a:schemeClr val="bg2"/>
          </a:solidFill>
          <a:ln w="9525" algn="ctr">
            <a:noFill/>
            <a:round/>
            <a:headEnd/>
            <a:tailEnd/>
          </a:ln>
          <a:effectLst/>
        </p:spPr>
        <p:txBody>
          <a:bodyPr wrap="none" anchor="ctr"/>
          <a:lstStyle/>
          <a:p>
            <a:endParaRPr lang="en-US"/>
          </a:p>
        </p:txBody>
      </p:sp>
      <p:sp>
        <p:nvSpPr>
          <p:cNvPr id="56408" name="Oval 88"/>
          <p:cNvSpPr>
            <a:spLocks noChangeArrowheads="1"/>
          </p:cNvSpPr>
          <p:nvPr/>
        </p:nvSpPr>
        <p:spPr bwMode="auto">
          <a:xfrm>
            <a:off x="7315200" y="43434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409" name="Oval 89"/>
          <p:cNvSpPr>
            <a:spLocks noChangeArrowheads="1"/>
          </p:cNvSpPr>
          <p:nvPr/>
        </p:nvSpPr>
        <p:spPr bwMode="auto">
          <a:xfrm>
            <a:off x="7543800" y="41910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410" name="Oval 90"/>
          <p:cNvSpPr>
            <a:spLocks noChangeArrowheads="1"/>
          </p:cNvSpPr>
          <p:nvPr/>
        </p:nvSpPr>
        <p:spPr bwMode="auto">
          <a:xfrm>
            <a:off x="7620000" y="38862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411" name="Oval 91"/>
          <p:cNvSpPr>
            <a:spLocks noChangeArrowheads="1"/>
          </p:cNvSpPr>
          <p:nvPr/>
        </p:nvSpPr>
        <p:spPr bwMode="auto">
          <a:xfrm>
            <a:off x="6400800" y="29718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412" name="Oval 92"/>
          <p:cNvSpPr>
            <a:spLocks noChangeArrowheads="1"/>
          </p:cNvSpPr>
          <p:nvPr/>
        </p:nvSpPr>
        <p:spPr bwMode="auto">
          <a:xfrm>
            <a:off x="6629400" y="31242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413" name="Oval 93"/>
          <p:cNvSpPr>
            <a:spLocks noChangeArrowheads="1"/>
          </p:cNvSpPr>
          <p:nvPr/>
        </p:nvSpPr>
        <p:spPr bwMode="auto">
          <a:xfrm>
            <a:off x="6248400" y="33528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414" name="Oval 94"/>
          <p:cNvSpPr>
            <a:spLocks noChangeArrowheads="1"/>
          </p:cNvSpPr>
          <p:nvPr/>
        </p:nvSpPr>
        <p:spPr bwMode="auto">
          <a:xfrm>
            <a:off x="6705600" y="2895600"/>
            <a:ext cx="152400" cy="152400"/>
          </a:xfrm>
          <a:prstGeom prst="ellipse">
            <a:avLst/>
          </a:prstGeom>
          <a:solidFill>
            <a:schemeClr val="hlink"/>
          </a:solidFill>
          <a:ln w="9525" algn="ctr">
            <a:noFill/>
            <a:round/>
            <a:headEnd/>
            <a:tailEnd/>
          </a:ln>
          <a:effectLst/>
        </p:spPr>
        <p:txBody>
          <a:bodyPr wrap="none" anchor="ctr"/>
          <a:lstStyle/>
          <a:p>
            <a:endParaRPr lang="en-US"/>
          </a:p>
        </p:txBody>
      </p:sp>
      <p:sp>
        <p:nvSpPr>
          <p:cNvPr id="56415" name="Text Box 95"/>
          <p:cNvSpPr txBox="1">
            <a:spLocks noChangeArrowheads="1"/>
          </p:cNvSpPr>
          <p:nvPr/>
        </p:nvSpPr>
        <p:spPr bwMode="auto">
          <a:xfrm>
            <a:off x="1295400" y="2057400"/>
            <a:ext cx="1600200" cy="520655"/>
          </a:xfrm>
          <a:prstGeom prst="rect">
            <a:avLst/>
          </a:prstGeom>
          <a:noFill/>
          <a:ln w="12700" algn="ctr">
            <a:noFill/>
            <a:miter lim="800000"/>
            <a:headEnd/>
            <a:tailEnd/>
          </a:ln>
          <a:effectLst/>
        </p:spPr>
        <p:txBody>
          <a:bodyPr lIns="90488" tIns="44450" rIns="90488" bIns="44450">
            <a:spAutoFit/>
          </a:bodyPr>
          <a:lstStyle/>
          <a:p>
            <a:pPr marL="228600" indent="-228600">
              <a:buFontTx/>
              <a:buNone/>
            </a:pPr>
            <a:r>
              <a:rPr lang="en-US" sz="2800" b="1" dirty="0"/>
              <a:t>SRS</a:t>
            </a:r>
          </a:p>
        </p:txBody>
      </p:sp>
      <p:sp>
        <p:nvSpPr>
          <p:cNvPr id="56416" name="Text Box 96"/>
          <p:cNvSpPr txBox="1">
            <a:spLocks noChangeArrowheads="1"/>
          </p:cNvSpPr>
          <p:nvPr/>
        </p:nvSpPr>
        <p:spPr bwMode="auto">
          <a:xfrm>
            <a:off x="3276600" y="1905000"/>
            <a:ext cx="2249591" cy="520655"/>
          </a:xfrm>
          <a:prstGeom prst="rect">
            <a:avLst/>
          </a:prstGeom>
          <a:noFill/>
          <a:ln w="12700" algn="ctr">
            <a:noFill/>
            <a:miter lim="800000"/>
            <a:headEnd/>
            <a:tailEnd/>
          </a:ln>
          <a:effectLst/>
        </p:spPr>
        <p:txBody>
          <a:bodyPr wrap="none" lIns="90488" tIns="44450" rIns="90488" bIns="44450">
            <a:spAutoFit/>
          </a:bodyPr>
          <a:lstStyle/>
          <a:p>
            <a:pPr marL="228600" indent="-228600">
              <a:buFontTx/>
              <a:buNone/>
            </a:pPr>
            <a:r>
              <a:rPr lang="en-US" sz="2800" b="1" dirty="0" smtClean="0"/>
              <a:t>STRATIFIED</a:t>
            </a:r>
            <a:endParaRPr lang="en-US" sz="2800" b="1" dirty="0"/>
          </a:p>
        </p:txBody>
      </p:sp>
      <p:sp>
        <p:nvSpPr>
          <p:cNvPr id="56417" name="Text Box 97"/>
          <p:cNvSpPr txBox="1">
            <a:spLocks noChangeArrowheads="1"/>
          </p:cNvSpPr>
          <p:nvPr/>
        </p:nvSpPr>
        <p:spPr bwMode="auto">
          <a:xfrm>
            <a:off x="5410200" y="1828800"/>
            <a:ext cx="3249288" cy="582211"/>
          </a:xfrm>
          <a:prstGeom prst="rect">
            <a:avLst/>
          </a:prstGeom>
          <a:noFill/>
          <a:ln w="12700" algn="ctr">
            <a:noFill/>
            <a:miter lim="800000"/>
            <a:headEnd/>
            <a:tailEnd/>
          </a:ln>
          <a:effectLst/>
        </p:spPr>
        <p:txBody>
          <a:bodyPr wrap="none" lIns="90488" tIns="44450" rIns="90488" bIns="44450">
            <a:spAutoFit/>
          </a:bodyPr>
          <a:lstStyle/>
          <a:p>
            <a:pPr marL="685800" indent="-228600" algn="ctr">
              <a:buFontTx/>
              <a:buNone/>
            </a:pPr>
            <a:r>
              <a:rPr lang="en-US" sz="3200" b="1" dirty="0" smtClean="0">
                <a:solidFill>
                  <a:srgbClr val="FF0000"/>
                </a:solidFill>
              </a:rPr>
              <a:t>MULTISTAGE</a:t>
            </a:r>
            <a:endParaRPr lang="en-US" sz="3200" b="1" dirty="0">
              <a:solidFill>
                <a:srgbClr val="FF0000"/>
              </a:solidFill>
            </a:endParaRPr>
          </a:p>
        </p:txBody>
      </p:sp>
      <p:sp>
        <p:nvSpPr>
          <p:cNvPr id="56418" name="Text Box 98"/>
          <p:cNvSpPr txBox="1">
            <a:spLocks noChangeArrowheads="1"/>
          </p:cNvSpPr>
          <p:nvPr/>
        </p:nvSpPr>
        <p:spPr bwMode="auto">
          <a:xfrm>
            <a:off x="3581400" y="5410200"/>
            <a:ext cx="2286000" cy="1013098"/>
          </a:xfrm>
          <a:prstGeom prst="rect">
            <a:avLst/>
          </a:prstGeom>
          <a:noFill/>
          <a:ln w="12700" algn="ctr">
            <a:noFill/>
            <a:miter lim="800000"/>
            <a:headEnd/>
            <a:tailEnd/>
          </a:ln>
          <a:effectLst/>
        </p:spPr>
        <p:txBody>
          <a:bodyPr lIns="90488" tIns="44450" rIns="90488" bIns="44450">
            <a:spAutoFit/>
          </a:bodyPr>
          <a:lstStyle/>
          <a:p>
            <a:pPr algn="ctr">
              <a:buFontTx/>
              <a:buNone/>
            </a:pPr>
            <a:r>
              <a:rPr lang="en-US" sz="2000" b="1" dirty="0"/>
              <a:t>Stratified on Geographic Region</a:t>
            </a:r>
          </a:p>
        </p:txBody>
      </p:sp>
      <p:sp>
        <p:nvSpPr>
          <p:cNvPr id="56419" name="Text Box 99"/>
          <p:cNvSpPr txBox="1">
            <a:spLocks noChangeArrowheads="1"/>
          </p:cNvSpPr>
          <p:nvPr/>
        </p:nvSpPr>
        <p:spPr bwMode="auto">
          <a:xfrm>
            <a:off x="1143000" y="5334000"/>
            <a:ext cx="2286000" cy="643766"/>
          </a:xfrm>
          <a:prstGeom prst="rect">
            <a:avLst/>
          </a:prstGeom>
          <a:noFill/>
          <a:ln w="12700" algn="ctr">
            <a:noFill/>
            <a:miter lim="800000"/>
            <a:headEnd/>
            <a:tailEnd/>
          </a:ln>
          <a:effectLst/>
        </p:spPr>
        <p:txBody>
          <a:bodyPr lIns="90488" tIns="44450" rIns="90488" bIns="44450">
            <a:spAutoFit/>
          </a:bodyPr>
          <a:lstStyle/>
          <a:p>
            <a:pPr algn="ctr">
              <a:buFontTx/>
              <a:buNone/>
            </a:pPr>
            <a:r>
              <a:rPr lang="en-US" b="1" dirty="0"/>
              <a:t>Random Sample from Population</a:t>
            </a:r>
          </a:p>
        </p:txBody>
      </p:sp>
      <p:sp>
        <p:nvSpPr>
          <p:cNvPr id="56421" name="Text Box 101"/>
          <p:cNvSpPr txBox="1">
            <a:spLocks noChangeArrowheads="1"/>
          </p:cNvSpPr>
          <p:nvPr/>
        </p:nvSpPr>
        <p:spPr bwMode="auto">
          <a:xfrm>
            <a:off x="4191000" y="2590800"/>
            <a:ext cx="1266373" cy="397545"/>
          </a:xfrm>
          <a:prstGeom prst="rect">
            <a:avLst/>
          </a:prstGeom>
          <a:noFill/>
          <a:ln w="12700" algn="ctr">
            <a:noFill/>
            <a:miter lim="800000"/>
            <a:headEnd/>
            <a:tailEnd/>
          </a:ln>
          <a:effectLst/>
        </p:spPr>
        <p:txBody>
          <a:bodyPr wrap="none" lIns="90488" tIns="44450" rIns="90488" bIns="44450">
            <a:spAutoFit/>
          </a:bodyPr>
          <a:lstStyle/>
          <a:p>
            <a:pPr marL="228600" indent="-228600">
              <a:buFontTx/>
              <a:buNone/>
            </a:pPr>
            <a:r>
              <a:rPr lang="en-US" sz="2000" b="1" dirty="0">
                <a:solidFill>
                  <a:srgbClr val="CC00CC"/>
                </a:solidFill>
              </a:rPr>
              <a:t>Region 1</a:t>
            </a:r>
          </a:p>
        </p:txBody>
      </p:sp>
      <p:sp>
        <p:nvSpPr>
          <p:cNvPr id="56422" name="Text Box 102"/>
          <p:cNvSpPr txBox="1">
            <a:spLocks noChangeArrowheads="1"/>
          </p:cNvSpPr>
          <p:nvPr/>
        </p:nvSpPr>
        <p:spPr bwMode="auto">
          <a:xfrm>
            <a:off x="3505200" y="4191000"/>
            <a:ext cx="1266373" cy="397545"/>
          </a:xfrm>
          <a:prstGeom prst="rect">
            <a:avLst/>
          </a:prstGeom>
          <a:noFill/>
          <a:ln w="12700" algn="ctr">
            <a:noFill/>
            <a:miter lim="800000"/>
            <a:headEnd/>
            <a:tailEnd/>
          </a:ln>
          <a:effectLst/>
        </p:spPr>
        <p:txBody>
          <a:bodyPr wrap="none" lIns="90488" tIns="44450" rIns="90488" bIns="44450">
            <a:spAutoFit/>
          </a:bodyPr>
          <a:lstStyle/>
          <a:p>
            <a:pPr marL="228600" indent="-228600">
              <a:buFontTx/>
              <a:buNone/>
            </a:pPr>
            <a:r>
              <a:rPr lang="en-US" sz="2000" b="1" dirty="0">
                <a:solidFill>
                  <a:srgbClr val="CC00CC"/>
                </a:solidFill>
              </a:rPr>
              <a:t>Region 2</a:t>
            </a:r>
          </a:p>
        </p:txBody>
      </p:sp>
      <p:sp>
        <p:nvSpPr>
          <p:cNvPr id="56423" name="Text Box 103"/>
          <p:cNvSpPr txBox="1">
            <a:spLocks noChangeArrowheads="1"/>
          </p:cNvSpPr>
          <p:nvPr/>
        </p:nvSpPr>
        <p:spPr bwMode="auto">
          <a:xfrm>
            <a:off x="4648200" y="3810000"/>
            <a:ext cx="1266373" cy="397545"/>
          </a:xfrm>
          <a:prstGeom prst="rect">
            <a:avLst/>
          </a:prstGeom>
          <a:noFill/>
          <a:ln w="12700" algn="ctr">
            <a:noFill/>
            <a:miter lim="800000"/>
            <a:headEnd/>
            <a:tailEnd/>
          </a:ln>
          <a:effectLst/>
        </p:spPr>
        <p:txBody>
          <a:bodyPr wrap="none" lIns="90488" tIns="44450" rIns="90488" bIns="44450">
            <a:spAutoFit/>
          </a:bodyPr>
          <a:lstStyle/>
          <a:p>
            <a:pPr marL="228600" indent="-228600">
              <a:buFontTx/>
              <a:buNone/>
            </a:pPr>
            <a:r>
              <a:rPr lang="en-US" sz="2000" b="1" dirty="0">
                <a:solidFill>
                  <a:srgbClr val="CC00CC"/>
                </a:solidFill>
              </a:rPr>
              <a:t>Region 3</a:t>
            </a:r>
          </a:p>
        </p:txBody>
      </p:sp>
      <p:sp>
        <p:nvSpPr>
          <p:cNvPr id="56424" name="Text Box 104"/>
          <p:cNvSpPr txBox="1">
            <a:spLocks noChangeArrowheads="1"/>
          </p:cNvSpPr>
          <p:nvPr/>
        </p:nvSpPr>
        <p:spPr bwMode="auto">
          <a:xfrm>
            <a:off x="6324600" y="5486400"/>
            <a:ext cx="1828800" cy="698500"/>
          </a:xfrm>
          <a:prstGeom prst="rect">
            <a:avLst/>
          </a:prstGeom>
          <a:noFill/>
          <a:ln w="12700" algn="ctr">
            <a:noFill/>
            <a:miter lim="800000"/>
            <a:headEnd/>
            <a:tailEnd/>
          </a:ln>
          <a:effectLst/>
        </p:spPr>
        <p:txBody>
          <a:bodyPr lIns="90488" tIns="44450" rIns="90488" bIns="44450">
            <a:spAutoFit/>
          </a:bodyPr>
          <a:lstStyle/>
          <a:p>
            <a:pPr algn="ctr">
              <a:buFontTx/>
              <a:buNone/>
            </a:pPr>
            <a:r>
              <a:rPr lang="en-US" sz="2000" b="1" dirty="0">
                <a:solidFill>
                  <a:srgbClr val="FF0000"/>
                </a:solidFill>
              </a:rPr>
              <a:t>Select Family Units</a:t>
            </a:r>
          </a:p>
        </p:txBody>
      </p:sp>
      <p:sp>
        <p:nvSpPr>
          <p:cNvPr id="56425" name="Rectangle 105"/>
          <p:cNvSpPr>
            <a:spLocks noChangeArrowheads="1"/>
          </p:cNvSpPr>
          <p:nvPr/>
        </p:nvSpPr>
        <p:spPr bwMode="auto">
          <a:xfrm>
            <a:off x="1143000" y="1600200"/>
            <a:ext cx="2209800" cy="3733800"/>
          </a:xfrm>
          <a:prstGeom prst="rect">
            <a:avLst/>
          </a:prstGeom>
          <a:noFill/>
          <a:ln w="12700" algn="ctr">
            <a:noFill/>
            <a:miter lim="800000"/>
            <a:headEnd/>
            <a:tailEnd/>
          </a:ln>
          <a:effectLst/>
        </p:spPr>
        <p:txBody>
          <a:bodyPr wrap="none" lIns="90488" tIns="44450" rIns="90488" bIns="44450" anchor="ctr"/>
          <a:lstStyle/>
          <a:p>
            <a:pPr marL="228600" indent="-228600" algn="ctr"/>
            <a:endParaRPr lang="en-US" sz="2000">
              <a:solidFill>
                <a:srgbClr val="FF0000"/>
              </a:solidFill>
              <a:effectLst>
                <a:outerShdw blurRad="38100" dist="38100" dir="2700000" algn="tl">
                  <a:srgbClr val="000000"/>
                </a:outerShdw>
              </a:effectLst>
            </a:endParaRPr>
          </a:p>
        </p:txBody>
      </p:sp>
      <p:sp>
        <p:nvSpPr>
          <p:cNvPr id="56426" name="Rectangle 106"/>
          <p:cNvSpPr>
            <a:spLocks noChangeArrowheads="1"/>
          </p:cNvSpPr>
          <p:nvPr/>
        </p:nvSpPr>
        <p:spPr bwMode="auto">
          <a:xfrm>
            <a:off x="990600" y="1676400"/>
            <a:ext cx="2438400" cy="4572000"/>
          </a:xfrm>
          <a:prstGeom prst="rect">
            <a:avLst/>
          </a:prstGeom>
          <a:noFill/>
          <a:ln w="12700" algn="ctr">
            <a:noFill/>
            <a:miter lim="800000"/>
            <a:headEnd/>
            <a:tailEnd/>
          </a:ln>
          <a:effectLst/>
        </p:spPr>
        <p:txBody>
          <a:bodyPr wrap="none" lIns="90488" tIns="44450" rIns="90488" bIns="44450" anchor="ctr"/>
          <a:lstStyle/>
          <a:p>
            <a:endParaRPr lang="en-US"/>
          </a:p>
        </p:txBody>
      </p:sp>
      <p:sp>
        <p:nvSpPr>
          <p:cNvPr id="56427" name="Rectangle 107"/>
          <p:cNvSpPr>
            <a:spLocks noChangeArrowheads="1"/>
          </p:cNvSpPr>
          <p:nvPr/>
        </p:nvSpPr>
        <p:spPr bwMode="auto">
          <a:xfrm>
            <a:off x="533400" y="4953000"/>
            <a:ext cx="533400" cy="609600"/>
          </a:xfrm>
          <a:prstGeom prst="rect">
            <a:avLst/>
          </a:prstGeom>
          <a:noFill/>
          <a:ln w="12700" algn="ctr">
            <a:noFill/>
            <a:miter lim="800000"/>
            <a:headEnd/>
            <a:tailEnd/>
          </a:ln>
          <a:effectLst/>
        </p:spPr>
        <p:txBody>
          <a:bodyPr wrap="none" lIns="90488" tIns="44450" rIns="90488" bIns="44450" anchor="ctr"/>
          <a:lstStyle/>
          <a:p>
            <a:endParaRPr lang="en-US"/>
          </a:p>
        </p:txBody>
      </p:sp>
      <p:sp>
        <p:nvSpPr>
          <p:cNvPr id="56428" name="Rectangle 108"/>
          <p:cNvSpPr>
            <a:spLocks noChangeArrowheads="1"/>
          </p:cNvSpPr>
          <p:nvPr/>
        </p:nvSpPr>
        <p:spPr bwMode="auto">
          <a:xfrm>
            <a:off x="381000" y="5029200"/>
            <a:ext cx="762000" cy="838200"/>
          </a:xfrm>
          <a:prstGeom prst="rect">
            <a:avLst/>
          </a:prstGeom>
          <a:noFill/>
          <a:ln w="12700" algn="ctr">
            <a:noFill/>
            <a:miter lim="800000"/>
            <a:headEnd/>
            <a:tailEnd/>
          </a:ln>
          <a:effectLst/>
        </p:spPr>
        <p:txBody>
          <a:bodyPr wrap="none" lIns="90488" tIns="44450" rIns="90488" bIns="44450" anchor="ctr"/>
          <a:lstStyle/>
          <a:p>
            <a:endParaRPr lang="en-US"/>
          </a:p>
        </p:txBody>
      </p:sp>
      <p:sp>
        <p:nvSpPr>
          <p:cNvPr id="56429" name="Rectangle 109"/>
          <p:cNvSpPr>
            <a:spLocks noChangeArrowheads="1"/>
          </p:cNvSpPr>
          <p:nvPr/>
        </p:nvSpPr>
        <p:spPr bwMode="auto">
          <a:xfrm>
            <a:off x="381000" y="4572000"/>
            <a:ext cx="685800" cy="1295400"/>
          </a:xfrm>
          <a:prstGeom prst="rect">
            <a:avLst/>
          </a:prstGeom>
          <a:noFill/>
          <a:ln w="12700" algn="ctr">
            <a:noFill/>
            <a:miter lim="800000"/>
            <a:headEnd/>
            <a:tailEnd/>
          </a:ln>
          <a:effectLst/>
        </p:spPr>
        <p:txBody>
          <a:bodyPr wrap="none" lIns="90488" tIns="44450" rIns="90488" bIns="44450" anchor="ctr"/>
          <a:lstStyle/>
          <a:p>
            <a:endParaRPr lang="en-US"/>
          </a:p>
        </p:txBody>
      </p:sp>
      <p:sp>
        <p:nvSpPr>
          <p:cNvPr id="56430" name="Rectangle 110"/>
          <p:cNvSpPr>
            <a:spLocks noChangeArrowheads="1"/>
          </p:cNvSpPr>
          <p:nvPr/>
        </p:nvSpPr>
        <p:spPr bwMode="auto">
          <a:xfrm>
            <a:off x="762000" y="1600200"/>
            <a:ext cx="2743200" cy="4648200"/>
          </a:xfrm>
          <a:prstGeom prst="rect">
            <a:avLst/>
          </a:prstGeom>
          <a:noFill/>
          <a:ln w="12700" algn="ctr">
            <a:noFill/>
            <a:miter lim="800000"/>
            <a:headEnd/>
            <a:tailEnd/>
          </a:ln>
          <a:effectLst/>
        </p:spPr>
        <p:txBody>
          <a:bodyPr wrap="none" lIns="90488" tIns="44450" rIns="90488" bIns="44450" anchor="ctr"/>
          <a:lstStyle/>
          <a:p>
            <a:endParaRPr lang="en-US"/>
          </a:p>
        </p:txBody>
      </p:sp>
      <p:sp>
        <p:nvSpPr>
          <p:cNvPr id="56431" name="Line 111"/>
          <p:cNvSpPr>
            <a:spLocks noChangeShapeType="1"/>
          </p:cNvSpPr>
          <p:nvPr/>
        </p:nvSpPr>
        <p:spPr bwMode="auto">
          <a:xfrm flipH="1">
            <a:off x="7467600" y="1524000"/>
            <a:ext cx="1219200" cy="1219200"/>
          </a:xfrm>
          <a:prstGeom prst="line">
            <a:avLst/>
          </a:prstGeom>
          <a:noFill/>
          <a:ln w="28575">
            <a:solidFill>
              <a:srgbClr val="FF0000"/>
            </a:solidFill>
            <a:round/>
            <a:headEnd/>
            <a:tailEnd type="triangle" w="lg" len="lg"/>
          </a:ln>
          <a:effectLst/>
        </p:spPr>
        <p:txBody>
          <a:bodyPr lIns="90488" tIns="44450" rIns="90488" bIns="44450"/>
          <a:lstStyle/>
          <a:p>
            <a:endParaRPr lang="en-US"/>
          </a:p>
        </p:txBody>
      </p:sp>
      <p:sp>
        <p:nvSpPr>
          <p:cNvPr id="87" name="Rectangle 2"/>
          <p:cNvSpPr txBox="1">
            <a:spLocks noChangeArrowheads="1"/>
          </p:cNvSpPr>
          <p:nvPr/>
        </p:nvSpPr>
        <p:spPr bwMode="auto">
          <a:xfrm>
            <a:off x="0" y="609600"/>
            <a:ext cx="8839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4000" b="1" i="0" u="none" strike="noStrike" kern="1200" cap="none" spc="0" normalizeH="0" baseline="0" noProof="0" dirty="0" smtClean="0">
                <a:ln>
                  <a:noFill/>
                </a:ln>
                <a:solidFill>
                  <a:schemeClr val="tx1"/>
                </a:solidFill>
                <a:effectLst/>
                <a:uLnTx/>
                <a:uFillTx/>
                <a:latin typeface="+mj-lt"/>
                <a:ea typeface="+mj-ea"/>
                <a:cs typeface="+mj-cs"/>
              </a:rPr>
              <a:t>Comparison of Three Types of Sampling</a:t>
            </a:r>
            <a:endParaRPr kumimoji="0" lang="en-US" sz="4000" b="1"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9D155E74-34B6-497B-ABE6-C754CF93A6F0}" type="slidenum">
              <a:rPr lang="en-US"/>
              <a:pPr/>
              <a:t>27</a:t>
            </a:fld>
            <a:endParaRPr lang="en-US"/>
          </a:p>
        </p:txBody>
      </p:sp>
      <p:sp>
        <p:nvSpPr>
          <p:cNvPr id="70658" name="Rectangle 2"/>
          <p:cNvSpPr>
            <a:spLocks noGrp="1" noChangeArrowheads="1"/>
          </p:cNvSpPr>
          <p:nvPr>
            <p:ph type="title"/>
          </p:nvPr>
        </p:nvSpPr>
        <p:spPr/>
        <p:txBody>
          <a:bodyPr/>
          <a:lstStyle/>
          <a:p>
            <a:r>
              <a:rPr lang="en-US" sz="4000" b="1" dirty="0"/>
              <a:t>Combine Different Sampling Designs</a:t>
            </a:r>
          </a:p>
        </p:txBody>
      </p:sp>
      <p:sp>
        <p:nvSpPr>
          <p:cNvPr id="70659" name="Rectangle 3"/>
          <p:cNvSpPr>
            <a:spLocks noGrp="1" noChangeArrowheads="1"/>
          </p:cNvSpPr>
          <p:nvPr>
            <p:ph type="body" idx="1"/>
          </p:nvPr>
        </p:nvSpPr>
        <p:spPr/>
        <p:txBody>
          <a:bodyPr/>
          <a:lstStyle/>
          <a:p>
            <a:r>
              <a:rPr lang="en-US" sz="3200" dirty="0"/>
              <a:t>SRS, </a:t>
            </a:r>
            <a:r>
              <a:rPr lang="en-US" sz="3200" dirty="0" smtClean="0"/>
              <a:t>Systematic</a:t>
            </a:r>
            <a:r>
              <a:rPr lang="en-US" sz="3200" dirty="0"/>
              <a:t>, Stratified and Multistage can be (usually are) combined </a:t>
            </a:r>
          </a:p>
          <a:p>
            <a:endParaRPr lang="en-US" sz="3200" dirty="0"/>
          </a:p>
          <a:p>
            <a:r>
              <a:rPr lang="en-US" sz="3200" dirty="0"/>
              <a:t>Often helpful to diagram a study to understand the study </a:t>
            </a:r>
            <a:r>
              <a:rPr lang="en-US" sz="3200" dirty="0" smtClean="0"/>
              <a:t>design</a:t>
            </a:r>
            <a:endParaRPr lang="en-US" sz="3200" dirty="0"/>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79FFFD13-3A34-4840-845F-2E62B31ECFD9}" type="slidenum">
              <a:rPr lang="en-US"/>
              <a:pPr/>
              <a:t>28</a:t>
            </a:fld>
            <a:endParaRPr lang="en-US"/>
          </a:p>
        </p:txBody>
      </p:sp>
      <p:pic>
        <p:nvPicPr>
          <p:cNvPr id="6" name="Picture 5" descr="Global Logo.bmp"/>
          <p:cNvPicPr>
            <a:picLocks noChangeAspect="1"/>
          </p:cNvPicPr>
          <p:nvPr/>
        </p:nvPicPr>
        <p:blipFill>
          <a:blip r:embed="rId3" cstate="print"/>
          <a:stretch>
            <a:fillRect/>
          </a:stretch>
        </p:blipFill>
        <p:spPr>
          <a:xfrm>
            <a:off x="0" y="4780447"/>
            <a:ext cx="2514600" cy="2077553"/>
          </a:xfrm>
          <a:prstGeom prst="rect">
            <a:avLst/>
          </a:prstGeom>
        </p:spPr>
      </p:pic>
      <p:sp>
        <p:nvSpPr>
          <p:cNvPr id="89090" name="Rectangle 2"/>
          <p:cNvSpPr>
            <a:spLocks noGrp="1" noChangeArrowheads="1"/>
          </p:cNvSpPr>
          <p:nvPr>
            <p:ph type="body" idx="1"/>
          </p:nvPr>
        </p:nvSpPr>
        <p:spPr>
          <a:xfrm>
            <a:off x="304800" y="1600200"/>
            <a:ext cx="8610600" cy="4953000"/>
          </a:xfrm>
        </p:spPr>
        <p:txBody>
          <a:bodyPr/>
          <a:lstStyle/>
          <a:p>
            <a:pPr marL="508000" indent="-508000">
              <a:buFontTx/>
              <a:buNone/>
            </a:pPr>
            <a:r>
              <a:rPr lang="en-US" sz="2800" b="0" u="sng" dirty="0"/>
              <a:t>Objectives</a:t>
            </a:r>
            <a:r>
              <a:rPr lang="en-US" sz="2800" b="0" dirty="0"/>
              <a:t>: “To determine relationships between weight and health-related quality of life in a population sample of elementary school children.”</a:t>
            </a:r>
          </a:p>
          <a:p>
            <a:pPr marL="508000" indent="-508000">
              <a:buFontTx/>
              <a:buNone/>
            </a:pPr>
            <a:r>
              <a:rPr lang="en-US" sz="2800" b="0" u="sng" dirty="0"/>
              <a:t>Design</a:t>
            </a:r>
            <a:r>
              <a:rPr lang="en-US" sz="2800" b="0" dirty="0"/>
              <a:t>: “Random </a:t>
            </a:r>
            <a:r>
              <a:rPr lang="en-US" sz="2800" b="0" dirty="0" smtClean="0"/>
              <a:t>stratified, 2-stage </a:t>
            </a:r>
            <a:r>
              <a:rPr lang="en-US" sz="2800" b="0" dirty="0"/>
              <a:t>sampling design” </a:t>
            </a:r>
          </a:p>
          <a:p>
            <a:pPr marL="508000" indent="-508000">
              <a:spcBef>
                <a:spcPct val="0"/>
              </a:spcBef>
              <a:buFontTx/>
              <a:buNone/>
            </a:pPr>
            <a:r>
              <a:rPr lang="en-US" sz="2800" b="0" dirty="0"/>
              <a:t>	1569 children in Victoria, Australia were weighed and measured in 2000. Questionnaires were completed by child and parents assessing physical, emotional, social and school functioning.</a:t>
            </a:r>
          </a:p>
          <a:p>
            <a:pPr marL="508000" indent="-508000">
              <a:buFontTx/>
              <a:buNone/>
            </a:pPr>
            <a:r>
              <a:rPr lang="en-US" sz="2800" b="0" u="sng" dirty="0"/>
              <a:t>Result</a:t>
            </a:r>
            <a:r>
              <a:rPr lang="en-US" sz="2800" b="0" dirty="0"/>
              <a:t>: Negative effects on QOL with increasing child weight.</a:t>
            </a:r>
          </a:p>
        </p:txBody>
      </p:sp>
      <p:sp>
        <p:nvSpPr>
          <p:cNvPr id="89091" name="Text Box 3"/>
          <p:cNvSpPr txBox="1">
            <a:spLocks noGrp="1" noChangeArrowheads="1"/>
          </p:cNvSpPr>
          <p:nvPr>
            <p:ph type="title"/>
          </p:nvPr>
        </p:nvSpPr>
        <p:spPr>
          <a:xfrm>
            <a:off x="0" y="685800"/>
            <a:ext cx="9144000" cy="838200"/>
          </a:xfrm>
          <a:noFill/>
          <a:ln/>
        </p:spPr>
        <p:txBody>
          <a:bodyPr/>
          <a:lstStyle/>
          <a:p>
            <a:pPr>
              <a:spcBef>
                <a:spcPct val="50000"/>
              </a:spcBef>
            </a:pPr>
            <a:r>
              <a:rPr lang="en-US" sz="3600" b="1" dirty="0">
                <a:cs typeface="Arial" charset="0"/>
              </a:rPr>
              <a:t>Quality of Life in Overweight </a:t>
            </a:r>
            <a:r>
              <a:rPr lang="en-US" sz="3600" b="1" dirty="0" smtClean="0">
                <a:cs typeface="Arial" charset="0"/>
              </a:rPr>
              <a:t>Children in Australia</a:t>
            </a:r>
            <a:endParaRPr lang="en-US" sz="3600" b="1" dirty="0">
              <a:cs typeface="Arial" charset="0"/>
            </a:endParaRPr>
          </a:p>
        </p:txBody>
      </p:sp>
      <p:sp>
        <p:nvSpPr>
          <p:cNvPr id="7" name="Rectangle 6"/>
          <p:cNvSpPr/>
          <p:nvPr/>
        </p:nvSpPr>
        <p:spPr>
          <a:xfrm>
            <a:off x="2590800" y="6100870"/>
            <a:ext cx="6553200" cy="535531"/>
          </a:xfrm>
          <a:prstGeom prst="rect">
            <a:avLst/>
          </a:prstGeom>
          <a:solidFill>
            <a:schemeClr val="bg1"/>
          </a:solidFill>
        </p:spPr>
        <p:txBody>
          <a:bodyPr wrap="square">
            <a:spAutoFit/>
          </a:bodyPr>
          <a:lstStyle/>
          <a:p>
            <a:pPr marL="228600" indent="-228600">
              <a:lnSpc>
                <a:spcPct val="80000"/>
              </a:lnSpc>
            </a:pPr>
            <a:r>
              <a:rPr lang="en-US" dirty="0" smtClean="0"/>
              <a:t>Williams, J., “Health Related Quality of Life of Overweight and Obese Children” JAMA,  January 5 2005, 293 -1 (pp. 70-76).</a:t>
            </a:r>
            <a:endParaRPr lang="en-US" dirty="0"/>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icture 41" descr="Global Logo.bmp"/>
          <p:cNvPicPr>
            <a:picLocks noChangeAspect="1"/>
          </p:cNvPicPr>
          <p:nvPr/>
        </p:nvPicPr>
        <p:blipFill>
          <a:blip r:embed="rId3" cstate="print"/>
          <a:stretch>
            <a:fillRect/>
          </a:stretch>
        </p:blipFill>
        <p:spPr>
          <a:xfrm>
            <a:off x="0" y="5358381"/>
            <a:ext cx="1815088" cy="1499619"/>
          </a:xfrm>
          <a:prstGeom prst="rect">
            <a:avLst/>
          </a:prstGeom>
        </p:spPr>
      </p:pic>
      <p:sp>
        <p:nvSpPr>
          <p:cNvPr id="41" name="Slide Number Placeholder 6"/>
          <p:cNvSpPr>
            <a:spLocks noGrp="1"/>
          </p:cNvSpPr>
          <p:nvPr>
            <p:ph type="sldNum" sz="quarter" idx="12"/>
          </p:nvPr>
        </p:nvSpPr>
        <p:spPr/>
        <p:txBody>
          <a:bodyPr/>
          <a:lstStyle/>
          <a:p>
            <a:fld id="{C89C931E-D758-4230-AC85-DFFAFCBFFE44}" type="slidenum">
              <a:rPr lang="en-US"/>
              <a:pPr/>
              <a:t>29</a:t>
            </a:fld>
            <a:endParaRPr lang="en-US"/>
          </a:p>
        </p:txBody>
      </p:sp>
      <p:sp>
        <p:nvSpPr>
          <p:cNvPr id="40965" name="Rectangle 5"/>
          <p:cNvSpPr>
            <a:spLocks noGrp="1" noChangeArrowheads="1"/>
          </p:cNvSpPr>
          <p:nvPr>
            <p:ph type="title"/>
          </p:nvPr>
        </p:nvSpPr>
        <p:spPr>
          <a:xfrm>
            <a:off x="762000" y="381000"/>
            <a:ext cx="7434263" cy="838200"/>
          </a:xfrm>
        </p:spPr>
        <p:txBody>
          <a:bodyPr/>
          <a:lstStyle/>
          <a:p>
            <a:r>
              <a:rPr lang="en-US" sz="4000" b="1" dirty="0"/>
              <a:t>STUDY DESIGN</a:t>
            </a:r>
          </a:p>
        </p:txBody>
      </p:sp>
      <p:sp>
        <p:nvSpPr>
          <p:cNvPr id="40972" name="Line 12"/>
          <p:cNvSpPr>
            <a:spLocks noChangeShapeType="1"/>
          </p:cNvSpPr>
          <p:nvPr/>
        </p:nvSpPr>
        <p:spPr bwMode="auto">
          <a:xfrm flipH="1">
            <a:off x="2819400" y="4038600"/>
            <a:ext cx="685800" cy="152400"/>
          </a:xfrm>
          <a:prstGeom prst="line">
            <a:avLst/>
          </a:prstGeom>
          <a:noFill/>
          <a:ln w="9525">
            <a:solidFill>
              <a:schemeClr val="tx1"/>
            </a:solidFill>
            <a:round/>
            <a:headEnd/>
            <a:tailEnd type="triangle" w="med" len="med"/>
          </a:ln>
          <a:effectLst/>
        </p:spPr>
        <p:txBody>
          <a:bodyPr/>
          <a:lstStyle/>
          <a:p>
            <a:endParaRPr lang="en-US"/>
          </a:p>
        </p:txBody>
      </p:sp>
      <p:sp>
        <p:nvSpPr>
          <p:cNvPr id="40973" name="Line 13"/>
          <p:cNvSpPr>
            <a:spLocks noChangeShapeType="1"/>
          </p:cNvSpPr>
          <p:nvPr/>
        </p:nvSpPr>
        <p:spPr bwMode="auto">
          <a:xfrm>
            <a:off x="4267200" y="3886200"/>
            <a:ext cx="0" cy="381000"/>
          </a:xfrm>
          <a:prstGeom prst="line">
            <a:avLst/>
          </a:prstGeom>
          <a:noFill/>
          <a:ln w="9525">
            <a:solidFill>
              <a:schemeClr val="tx1"/>
            </a:solidFill>
            <a:round/>
            <a:headEnd/>
            <a:tailEnd type="triangle" w="med" len="med"/>
          </a:ln>
          <a:effectLst/>
        </p:spPr>
        <p:txBody>
          <a:bodyPr/>
          <a:lstStyle/>
          <a:p>
            <a:endParaRPr lang="en-US"/>
          </a:p>
        </p:txBody>
      </p:sp>
      <p:sp>
        <p:nvSpPr>
          <p:cNvPr id="40974" name="Line 14"/>
          <p:cNvSpPr>
            <a:spLocks noChangeShapeType="1"/>
          </p:cNvSpPr>
          <p:nvPr/>
        </p:nvSpPr>
        <p:spPr bwMode="auto">
          <a:xfrm>
            <a:off x="4876800" y="4114800"/>
            <a:ext cx="762000" cy="152400"/>
          </a:xfrm>
          <a:prstGeom prst="line">
            <a:avLst/>
          </a:prstGeom>
          <a:noFill/>
          <a:ln w="9525">
            <a:solidFill>
              <a:schemeClr val="tx1"/>
            </a:solidFill>
            <a:round/>
            <a:headEnd/>
            <a:tailEnd type="triangle" w="med" len="med"/>
          </a:ln>
          <a:effectLst/>
        </p:spPr>
        <p:txBody>
          <a:bodyPr/>
          <a:lstStyle/>
          <a:p>
            <a:endParaRPr lang="en-US"/>
          </a:p>
        </p:txBody>
      </p:sp>
      <p:sp>
        <p:nvSpPr>
          <p:cNvPr id="40975" name="Line 15"/>
          <p:cNvSpPr>
            <a:spLocks noChangeShapeType="1"/>
          </p:cNvSpPr>
          <p:nvPr/>
        </p:nvSpPr>
        <p:spPr bwMode="auto">
          <a:xfrm flipH="1">
            <a:off x="1371600" y="4953000"/>
            <a:ext cx="0" cy="457200"/>
          </a:xfrm>
          <a:prstGeom prst="line">
            <a:avLst/>
          </a:prstGeom>
          <a:noFill/>
          <a:ln w="9525">
            <a:solidFill>
              <a:schemeClr val="tx1"/>
            </a:solidFill>
            <a:round/>
            <a:headEnd/>
            <a:tailEnd type="triangle" w="med" len="med"/>
          </a:ln>
          <a:effectLst/>
        </p:spPr>
        <p:txBody>
          <a:bodyPr/>
          <a:lstStyle/>
          <a:p>
            <a:endParaRPr lang="en-US"/>
          </a:p>
        </p:txBody>
      </p:sp>
      <p:sp>
        <p:nvSpPr>
          <p:cNvPr id="40997" name="Text Box 37"/>
          <p:cNvSpPr txBox="1">
            <a:spLocks noChangeArrowheads="1"/>
          </p:cNvSpPr>
          <p:nvPr/>
        </p:nvSpPr>
        <p:spPr bwMode="auto">
          <a:xfrm>
            <a:off x="6400800" y="3657600"/>
            <a:ext cx="2301875" cy="366713"/>
          </a:xfrm>
          <a:prstGeom prst="rect">
            <a:avLst/>
          </a:prstGeom>
          <a:noFill/>
          <a:ln w="9525">
            <a:noFill/>
            <a:miter lim="800000"/>
            <a:headEnd/>
            <a:tailEnd/>
          </a:ln>
          <a:effectLst/>
        </p:spPr>
        <p:txBody>
          <a:bodyPr>
            <a:spAutoFit/>
          </a:bodyPr>
          <a:lstStyle/>
          <a:p>
            <a:endParaRPr lang="en-US"/>
          </a:p>
        </p:txBody>
      </p:sp>
      <p:sp>
        <p:nvSpPr>
          <p:cNvPr id="40998" name="Text Box 38"/>
          <p:cNvSpPr txBox="1">
            <a:spLocks noChangeArrowheads="1"/>
          </p:cNvSpPr>
          <p:nvPr/>
        </p:nvSpPr>
        <p:spPr bwMode="auto">
          <a:xfrm>
            <a:off x="7239000" y="3581400"/>
            <a:ext cx="1905000" cy="825500"/>
          </a:xfrm>
          <a:prstGeom prst="rect">
            <a:avLst/>
          </a:prstGeom>
          <a:noFill/>
          <a:ln w="9525">
            <a:noFill/>
            <a:miter lim="800000"/>
            <a:headEnd/>
            <a:tailEnd/>
          </a:ln>
          <a:effectLst/>
        </p:spPr>
        <p:txBody>
          <a:bodyPr>
            <a:spAutoFit/>
          </a:bodyPr>
          <a:lstStyle/>
          <a:p>
            <a:pPr>
              <a:spcBef>
                <a:spcPct val="50000"/>
              </a:spcBef>
            </a:pPr>
            <a:r>
              <a:rPr lang="en-US" sz="1600" dirty="0">
                <a:latin typeface="Times New Roman" pitchFamily="18" charset="0"/>
              </a:rPr>
              <a:t>*Randomly select schools within each stratum</a:t>
            </a:r>
          </a:p>
        </p:txBody>
      </p:sp>
      <p:sp>
        <p:nvSpPr>
          <p:cNvPr id="41012" name="Line 52"/>
          <p:cNvSpPr>
            <a:spLocks noChangeShapeType="1"/>
          </p:cNvSpPr>
          <p:nvPr/>
        </p:nvSpPr>
        <p:spPr bwMode="auto">
          <a:xfrm>
            <a:off x="4343400" y="5715000"/>
            <a:ext cx="0" cy="381000"/>
          </a:xfrm>
          <a:prstGeom prst="line">
            <a:avLst/>
          </a:prstGeom>
          <a:noFill/>
          <a:ln w="9525">
            <a:solidFill>
              <a:schemeClr val="tx1"/>
            </a:solidFill>
            <a:round/>
            <a:headEnd/>
            <a:tailEnd type="triangle" w="med" len="med"/>
          </a:ln>
          <a:effectLst/>
        </p:spPr>
        <p:txBody>
          <a:bodyPr/>
          <a:lstStyle/>
          <a:p>
            <a:endParaRPr lang="en-US"/>
          </a:p>
        </p:txBody>
      </p:sp>
      <p:sp>
        <p:nvSpPr>
          <p:cNvPr id="41013" name="Text Box 53"/>
          <p:cNvSpPr txBox="1">
            <a:spLocks noChangeArrowheads="1"/>
          </p:cNvSpPr>
          <p:nvPr/>
        </p:nvSpPr>
        <p:spPr bwMode="auto">
          <a:xfrm>
            <a:off x="3276600" y="3657600"/>
            <a:ext cx="2170787" cy="400110"/>
          </a:xfrm>
          <a:prstGeom prst="rect">
            <a:avLst/>
          </a:prstGeom>
          <a:noFill/>
          <a:ln w="25400">
            <a:solidFill>
              <a:schemeClr val="bg2"/>
            </a:solidFill>
            <a:miter lim="800000"/>
            <a:headEnd/>
            <a:tailEnd/>
          </a:ln>
          <a:effectLst/>
        </p:spPr>
        <p:txBody>
          <a:bodyPr wrap="none">
            <a:spAutoFit/>
          </a:bodyPr>
          <a:lstStyle/>
          <a:p>
            <a:r>
              <a:rPr lang="en-US" sz="2000" b="1" dirty="0"/>
              <a:t>All Schools, #=?</a:t>
            </a:r>
          </a:p>
        </p:txBody>
      </p:sp>
      <p:sp>
        <p:nvSpPr>
          <p:cNvPr id="41014" name="Text Box 54"/>
          <p:cNvSpPr txBox="1">
            <a:spLocks noChangeArrowheads="1"/>
          </p:cNvSpPr>
          <p:nvPr/>
        </p:nvSpPr>
        <p:spPr bwMode="auto">
          <a:xfrm>
            <a:off x="1143000" y="4267200"/>
            <a:ext cx="1704975" cy="727075"/>
          </a:xfrm>
          <a:prstGeom prst="rect">
            <a:avLst/>
          </a:prstGeom>
          <a:noFill/>
          <a:ln w="25400">
            <a:solidFill>
              <a:schemeClr val="bg2"/>
            </a:solidFill>
            <a:miter lim="800000"/>
            <a:headEnd/>
            <a:tailEnd/>
          </a:ln>
          <a:effectLst/>
        </p:spPr>
        <p:txBody>
          <a:bodyPr wrap="none">
            <a:spAutoFit/>
          </a:bodyPr>
          <a:lstStyle/>
          <a:p>
            <a:pPr algn="ctr"/>
            <a:r>
              <a:rPr lang="en-US" sz="2000" b="1" dirty="0"/>
              <a:t>Government</a:t>
            </a:r>
          </a:p>
          <a:p>
            <a:pPr algn="ctr"/>
            <a:r>
              <a:rPr lang="en-US" sz="2000" b="1" dirty="0"/>
              <a:t> #=?</a:t>
            </a:r>
          </a:p>
        </p:txBody>
      </p:sp>
      <p:sp>
        <p:nvSpPr>
          <p:cNvPr id="41015" name="Text Box 55"/>
          <p:cNvSpPr txBox="1">
            <a:spLocks noChangeArrowheads="1"/>
          </p:cNvSpPr>
          <p:nvPr/>
        </p:nvSpPr>
        <p:spPr bwMode="auto">
          <a:xfrm>
            <a:off x="5562600" y="4267200"/>
            <a:ext cx="1720850" cy="727075"/>
          </a:xfrm>
          <a:prstGeom prst="rect">
            <a:avLst/>
          </a:prstGeom>
          <a:noFill/>
          <a:ln w="25400">
            <a:solidFill>
              <a:schemeClr val="bg2"/>
            </a:solidFill>
            <a:miter lim="800000"/>
            <a:headEnd/>
            <a:tailEnd/>
          </a:ln>
          <a:effectLst/>
        </p:spPr>
        <p:txBody>
          <a:bodyPr wrap="none">
            <a:spAutoFit/>
          </a:bodyPr>
          <a:lstStyle/>
          <a:p>
            <a:pPr algn="ctr"/>
            <a:r>
              <a:rPr lang="en-US" sz="2000" b="1" dirty="0"/>
              <a:t>Independent</a:t>
            </a:r>
          </a:p>
          <a:p>
            <a:pPr algn="ctr"/>
            <a:r>
              <a:rPr lang="en-US" sz="2000" b="1" dirty="0"/>
              <a:t>#=?</a:t>
            </a:r>
          </a:p>
        </p:txBody>
      </p:sp>
      <p:sp>
        <p:nvSpPr>
          <p:cNvPr id="41016" name="Text Box 56"/>
          <p:cNvSpPr txBox="1">
            <a:spLocks noChangeArrowheads="1"/>
          </p:cNvSpPr>
          <p:nvPr/>
        </p:nvSpPr>
        <p:spPr bwMode="auto">
          <a:xfrm>
            <a:off x="3733800" y="4267200"/>
            <a:ext cx="1211263" cy="727075"/>
          </a:xfrm>
          <a:prstGeom prst="rect">
            <a:avLst/>
          </a:prstGeom>
          <a:noFill/>
          <a:ln w="25400">
            <a:solidFill>
              <a:schemeClr val="bg2"/>
            </a:solidFill>
            <a:miter lim="800000"/>
            <a:headEnd/>
            <a:tailEnd/>
          </a:ln>
          <a:effectLst/>
        </p:spPr>
        <p:txBody>
          <a:bodyPr wrap="none">
            <a:spAutoFit/>
          </a:bodyPr>
          <a:lstStyle/>
          <a:p>
            <a:pPr algn="ctr"/>
            <a:r>
              <a:rPr lang="en-US" sz="2000" b="1" dirty="0"/>
              <a:t>Catholic</a:t>
            </a:r>
          </a:p>
          <a:p>
            <a:pPr algn="ctr"/>
            <a:r>
              <a:rPr lang="en-US" sz="2000" b="1" dirty="0"/>
              <a:t>#=?</a:t>
            </a:r>
          </a:p>
        </p:txBody>
      </p:sp>
      <p:sp>
        <p:nvSpPr>
          <p:cNvPr id="41017" name="Text Box 57"/>
          <p:cNvSpPr txBox="1">
            <a:spLocks noChangeArrowheads="1"/>
          </p:cNvSpPr>
          <p:nvPr/>
        </p:nvSpPr>
        <p:spPr bwMode="auto">
          <a:xfrm>
            <a:off x="2971800" y="5410200"/>
            <a:ext cx="2416046" cy="369332"/>
          </a:xfrm>
          <a:prstGeom prst="rect">
            <a:avLst/>
          </a:prstGeom>
          <a:noFill/>
          <a:ln w="25400">
            <a:solidFill>
              <a:schemeClr val="bg2"/>
            </a:solidFill>
            <a:miter lim="800000"/>
            <a:headEnd/>
            <a:tailEnd/>
          </a:ln>
          <a:effectLst/>
        </p:spPr>
        <p:txBody>
          <a:bodyPr wrap="none">
            <a:spAutoFit/>
          </a:bodyPr>
          <a:lstStyle/>
          <a:p>
            <a:r>
              <a:rPr lang="en-US" b="1" dirty="0"/>
              <a:t>24 Schools Selected</a:t>
            </a:r>
          </a:p>
        </p:txBody>
      </p:sp>
      <p:sp>
        <p:nvSpPr>
          <p:cNvPr id="41018" name="Line 58"/>
          <p:cNvSpPr>
            <a:spLocks noChangeShapeType="1"/>
          </p:cNvSpPr>
          <p:nvPr/>
        </p:nvSpPr>
        <p:spPr bwMode="auto">
          <a:xfrm flipH="1">
            <a:off x="1524000" y="4953000"/>
            <a:ext cx="0" cy="457200"/>
          </a:xfrm>
          <a:prstGeom prst="line">
            <a:avLst/>
          </a:prstGeom>
          <a:noFill/>
          <a:ln w="9525">
            <a:solidFill>
              <a:schemeClr val="tx1"/>
            </a:solidFill>
            <a:round/>
            <a:headEnd/>
            <a:tailEnd type="triangle" w="med" len="med"/>
          </a:ln>
          <a:effectLst/>
        </p:spPr>
        <p:txBody>
          <a:bodyPr/>
          <a:lstStyle/>
          <a:p>
            <a:endParaRPr lang="en-US"/>
          </a:p>
        </p:txBody>
      </p:sp>
      <p:sp>
        <p:nvSpPr>
          <p:cNvPr id="41019" name="Line 59"/>
          <p:cNvSpPr>
            <a:spLocks noChangeShapeType="1"/>
          </p:cNvSpPr>
          <p:nvPr/>
        </p:nvSpPr>
        <p:spPr bwMode="auto">
          <a:xfrm flipH="1">
            <a:off x="1676400" y="5029200"/>
            <a:ext cx="0" cy="457200"/>
          </a:xfrm>
          <a:prstGeom prst="line">
            <a:avLst/>
          </a:prstGeom>
          <a:noFill/>
          <a:ln w="9525">
            <a:solidFill>
              <a:schemeClr val="tx1"/>
            </a:solidFill>
            <a:round/>
            <a:headEnd/>
            <a:tailEnd type="triangle" w="med" len="med"/>
          </a:ln>
          <a:effectLst/>
        </p:spPr>
        <p:txBody>
          <a:bodyPr/>
          <a:lstStyle/>
          <a:p>
            <a:endParaRPr lang="en-US"/>
          </a:p>
        </p:txBody>
      </p:sp>
      <p:sp>
        <p:nvSpPr>
          <p:cNvPr id="41020" name="Line 60"/>
          <p:cNvSpPr>
            <a:spLocks noChangeShapeType="1"/>
          </p:cNvSpPr>
          <p:nvPr/>
        </p:nvSpPr>
        <p:spPr bwMode="auto">
          <a:xfrm flipH="1">
            <a:off x="1828800" y="4953000"/>
            <a:ext cx="0" cy="457200"/>
          </a:xfrm>
          <a:prstGeom prst="line">
            <a:avLst/>
          </a:prstGeom>
          <a:noFill/>
          <a:ln w="9525">
            <a:solidFill>
              <a:schemeClr val="tx1"/>
            </a:solidFill>
            <a:round/>
            <a:headEnd/>
            <a:tailEnd type="triangle" w="med" len="med"/>
          </a:ln>
          <a:effectLst/>
        </p:spPr>
        <p:txBody>
          <a:bodyPr/>
          <a:lstStyle/>
          <a:p>
            <a:endParaRPr lang="en-US"/>
          </a:p>
        </p:txBody>
      </p:sp>
      <p:sp>
        <p:nvSpPr>
          <p:cNvPr id="41021" name="Line 61"/>
          <p:cNvSpPr>
            <a:spLocks noChangeShapeType="1"/>
          </p:cNvSpPr>
          <p:nvPr/>
        </p:nvSpPr>
        <p:spPr bwMode="auto">
          <a:xfrm flipH="1">
            <a:off x="2057400" y="5029200"/>
            <a:ext cx="0" cy="457200"/>
          </a:xfrm>
          <a:prstGeom prst="line">
            <a:avLst/>
          </a:prstGeom>
          <a:noFill/>
          <a:ln w="9525">
            <a:solidFill>
              <a:schemeClr val="tx1"/>
            </a:solidFill>
            <a:round/>
            <a:headEnd/>
            <a:tailEnd type="triangle" w="med" len="med"/>
          </a:ln>
          <a:effectLst/>
        </p:spPr>
        <p:txBody>
          <a:bodyPr/>
          <a:lstStyle/>
          <a:p>
            <a:endParaRPr lang="en-US"/>
          </a:p>
        </p:txBody>
      </p:sp>
      <p:sp>
        <p:nvSpPr>
          <p:cNvPr id="41022" name="Line 62"/>
          <p:cNvSpPr>
            <a:spLocks noChangeShapeType="1"/>
          </p:cNvSpPr>
          <p:nvPr/>
        </p:nvSpPr>
        <p:spPr bwMode="auto">
          <a:xfrm flipH="1">
            <a:off x="2209800" y="4953000"/>
            <a:ext cx="0" cy="457200"/>
          </a:xfrm>
          <a:prstGeom prst="line">
            <a:avLst/>
          </a:prstGeom>
          <a:noFill/>
          <a:ln w="9525">
            <a:solidFill>
              <a:schemeClr val="tx1"/>
            </a:solidFill>
            <a:round/>
            <a:headEnd/>
            <a:tailEnd type="triangle" w="med" len="med"/>
          </a:ln>
          <a:effectLst/>
        </p:spPr>
        <p:txBody>
          <a:bodyPr/>
          <a:lstStyle/>
          <a:p>
            <a:endParaRPr lang="en-US"/>
          </a:p>
        </p:txBody>
      </p:sp>
      <p:sp>
        <p:nvSpPr>
          <p:cNvPr id="41023" name="Line 63"/>
          <p:cNvSpPr>
            <a:spLocks noChangeShapeType="1"/>
          </p:cNvSpPr>
          <p:nvPr/>
        </p:nvSpPr>
        <p:spPr bwMode="auto">
          <a:xfrm flipH="1">
            <a:off x="2438400" y="5029200"/>
            <a:ext cx="0" cy="457200"/>
          </a:xfrm>
          <a:prstGeom prst="line">
            <a:avLst/>
          </a:prstGeom>
          <a:noFill/>
          <a:ln w="9525">
            <a:solidFill>
              <a:schemeClr val="tx1"/>
            </a:solidFill>
            <a:round/>
            <a:headEnd/>
            <a:tailEnd type="triangle" w="med" len="med"/>
          </a:ln>
          <a:effectLst/>
        </p:spPr>
        <p:txBody>
          <a:bodyPr/>
          <a:lstStyle/>
          <a:p>
            <a:endParaRPr lang="en-US"/>
          </a:p>
        </p:txBody>
      </p:sp>
      <p:sp>
        <p:nvSpPr>
          <p:cNvPr id="41024" name="Line 64"/>
          <p:cNvSpPr>
            <a:spLocks noChangeShapeType="1"/>
          </p:cNvSpPr>
          <p:nvPr/>
        </p:nvSpPr>
        <p:spPr bwMode="auto">
          <a:xfrm flipH="1">
            <a:off x="2590800" y="5029200"/>
            <a:ext cx="0" cy="457200"/>
          </a:xfrm>
          <a:prstGeom prst="line">
            <a:avLst/>
          </a:prstGeom>
          <a:noFill/>
          <a:ln w="9525">
            <a:solidFill>
              <a:schemeClr val="tx1"/>
            </a:solidFill>
            <a:round/>
            <a:headEnd/>
            <a:tailEnd type="triangle" w="med" len="med"/>
          </a:ln>
          <a:effectLst/>
        </p:spPr>
        <p:txBody>
          <a:bodyPr/>
          <a:lstStyle/>
          <a:p>
            <a:endParaRPr lang="en-US"/>
          </a:p>
        </p:txBody>
      </p:sp>
      <p:sp>
        <p:nvSpPr>
          <p:cNvPr id="41035" name="Line 75"/>
          <p:cNvSpPr>
            <a:spLocks noChangeShapeType="1"/>
          </p:cNvSpPr>
          <p:nvPr/>
        </p:nvSpPr>
        <p:spPr bwMode="auto">
          <a:xfrm flipH="1">
            <a:off x="3810000" y="5029200"/>
            <a:ext cx="0" cy="457200"/>
          </a:xfrm>
          <a:prstGeom prst="line">
            <a:avLst/>
          </a:prstGeom>
          <a:noFill/>
          <a:ln w="9525">
            <a:solidFill>
              <a:schemeClr val="tx1"/>
            </a:solidFill>
            <a:round/>
            <a:headEnd/>
            <a:tailEnd type="triangle" w="med" len="med"/>
          </a:ln>
          <a:effectLst/>
        </p:spPr>
        <p:txBody>
          <a:bodyPr/>
          <a:lstStyle/>
          <a:p>
            <a:endParaRPr lang="en-US"/>
          </a:p>
        </p:txBody>
      </p:sp>
      <p:sp>
        <p:nvSpPr>
          <p:cNvPr id="41036" name="Line 76"/>
          <p:cNvSpPr>
            <a:spLocks noChangeShapeType="1"/>
          </p:cNvSpPr>
          <p:nvPr/>
        </p:nvSpPr>
        <p:spPr bwMode="auto">
          <a:xfrm flipH="1">
            <a:off x="3962400" y="4953000"/>
            <a:ext cx="0" cy="457200"/>
          </a:xfrm>
          <a:prstGeom prst="line">
            <a:avLst/>
          </a:prstGeom>
          <a:noFill/>
          <a:ln w="9525">
            <a:solidFill>
              <a:schemeClr val="tx1"/>
            </a:solidFill>
            <a:round/>
            <a:headEnd/>
            <a:tailEnd type="triangle" w="med" len="med"/>
          </a:ln>
          <a:effectLst/>
        </p:spPr>
        <p:txBody>
          <a:bodyPr/>
          <a:lstStyle/>
          <a:p>
            <a:endParaRPr lang="en-US"/>
          </a:p>
        </p:txBody>
      </p:sp>
      <p:sp>
        <p:nvSpPr>
          <p:cNvPr id="41037" name="Line 77"/>
          <p:cNvSpPr>
            <a:spLocks noChangeShapeType="1"/>
          </p:cNvSpPr>
          <p:nvPr/>
        </p:nvSpPr>
        <p:spPr bwMode="auto">
          <a:xfrm flipH="1">
            <a:off x="4114800" y="5029200"/>
            <a:ext cx="0" cy="457200"/>
          </a:xfrm>
          <a:prstGeom prst="line">
            <a:avLst/>
          </a:prstGeom>
          <a:noFill/>
          <a:ln w="9525">
            <a:solidFill>
              <a:schemeClr val="tx1"/>
            </a:solidFill>
            <a:round/>
            <a:headEnd/>
            <a:tailEnd type="triangle" w="med" len="med"/>
          </a:ln>
          <a:effectLst/>
        </p:spPr>
        <p:txBody>
          <a:bodyPr/>
          <a:lstStyle/>
          <a:p>
            <a:endParaRPr lang="en-US"/>
          </a:p>
        </p:txBody>
      </p:sp>
      <p:sp>
        <p:nvSpPr>
          <p:cNvPr id="41038" name="Line 78"/>
          <p:cNvSpPr>
            <a:spLocks noChangeShapeType="1"/>
          </p:cNvSpPr>
          <p:nvPr/>
        </p:nvSpPr>
        <p:spPr bwMode="auto">
          <a:xfrm flipH="1">
            <a:off x="4343400" y="5029200"/>
            <a:ext cx="0" cy="457200"/>
          </a:xfrm>
          <a:prstGeom prst="line">
            <a:avLst/>
          </a:prstGeom>
          <a:noFill/>
          <a:ln w="9525">
            <a:solidFill>
              <a:schemeClr val="tx1"/>
            </a:solidFill>
            <a:round/>
            <a:headEnd/>
            <a:tailEnd type="triangle" w="med" len="med"/>
          </a:ln>
          <a:effectLst/>
        </p:spPr>
        <p:txBody>
          <a:bodyPr/>
          <a:lstStyle/>
          <a:p>
            <a:endParaRPr lang="en-US"/>
          </a:p>
        </p:txBody>
      </p:sp>
      <p:sp>
        <p:nvSpPr>
          <p:cNvPr id="41039" name="Line 79"/>
          <p:cNvSpPr>
            <a:spLocks noChangeShapeType="1"/>
          </p:cNvSpPr>
          <p:nvPr/>
        </p:nvSpPr>
        <p:spPr bwMode="auto">
          <a:xfrm flipH="1">
            <a:off x="4495800" y="5029200"/>
            <a:ext cx="0" cy="457200"/>
          </a:xfrm>
          <a:prstGeom prst="line">
            <a:avLst/>
          </a:prstGeom>
          <a:noFill/>
          <a:ln w="9525">
            <a:solidFill>
              <a:schemeClr val="tx1"/>
            </a:solidFill>
            <a:round/>
            <a:headEnd/>
            <a:tailEnd type="triangle" w="med" len="med"/>
          </a:ln>
          <a:effectLst/>
        </p:spPr>
        <p:txBody>
          <a:bodyPr/>
          <a:lstStyle/>
          <a:p>
            <a:endParaRPr lang="en-US"/>
          </a:p>
        </p:txBody>
      </p:sp>
      <p:sp>
        <p:nvSpPr>
          <p:cNvPr id="41040" name="Line 80"/>
          <p:cNvSpPr>
            <a:spLocks noChangeShapeType="1"/>
          </p:cNvSpPr>
          <p:nvPr/>
        </p:nvSpPr>
        <p:spPr bwMode="auto">
          <a:xfrm flipH="1">
            <a:off x="4572000" y="5105400"/>
            <a:ext cx="0" cy="457200"/>
          </a:xfrm>
          <a:prstGeom prst="line">
            <a:avLst/>
          </a:prstGeom>
          <a:noFill/>
          <a:ln w="9525">
            <a:solidFill>
              <a:schemeClr val="tx1"/>
            </a:solidFill>
            <a:round/>
            <a:headEnd/>
            <a:tailEnd type="triangle" w="med" len="med"/>
          </a:ln>
          <a:effectLst/>
        </p:spPr>
        <p:txBody>
          <a:bodyPr/>
          <a:lstStyle/>
          <a:p>
            <a:endParaRPr lang="en-US"/>
          </a:p>
        </p:txBody>
      </p:sp>
      <p:sp>
        <p:nvSpPr>
          <p:cNvPr id="41041" name="Line 81"/>
          <p:cNvSpPr>
            <a:spLocks noChangeShapeType="1"/>
          </p:cNvSpPr>
          <p:nvPr/>
        </p:nvSpPr>
        <p:spPr bwMode="auto">
          <a:xfrm flipH="1">
            <a:off x="4724400" y="5029200"/>
            <a:ext cx="0" cy="457200"/>
          </a:xfrm>
          <a:prstGeom prst="line">
            <a:avLst/>
          </a:prstGeom>
          <a:noFill/>
          <a:ln w="9525">
            <a:solidFill>
              <a:schemeClr val="tx1"/>
            </a:solidFill>
            <a:round/>
            <a:headEnd/>
            <a:tailEnd type="triangle" w="med" len="med"/>
          </a:ln>
          <a:effectLst/>
        </p:spPr>
        <p:txBody>
          <a:bodyPr/>
          <a:lstStyle/>
          <a:p>
            <a:endParaRPr lang="en-US"/>
          </a:p>
        </p:txBody>
      </p:sp>
      <p:sp>
        <p:nvSpPr>
          <p:cNvPr id="41042" name="Line 82"/>
          <p:cNvSpPr>
            <a:spLocks noChangeShapeType="1"/>
          </p:cNvSpPr>
          <p:nvPr/>
        </p:nvSpPr>
        <p:spPr bwMode="auto">
          <a:xfrm flipH="1">
            <a:off x="4876800" y="5029200"/>
            <a:ext cx="0" cy="457200"/>
          </a:xfrm>
          <a:prstGeom prst="line">
            <a:avLst/>
          </a:prstGeom>
          <a:noFill/>
          <a:ln w="9525">
            <a:solidFill>
              <a:schemeClr val="tx1"/>
            </a:solidFill>
            <a:round/>
            <a:headEnd/>
            <a:tailEnd type="triangle" w="med" len="med"/>
          </a:ln>
          <a:effectLst/>
        </p:spPr>
        <p:txBody>
          <a:bodyPr/>
          <a:lstStyle/>
          <a:p>
            <a:endParaRPr lang="en-US"/>
          </a:p>
        </p:txBody>
      </p:sp>
      <p:sp>
        <p:nvSpPr>
          <p:cNvPr id="41043" name="Line 83"/>
          <p:cNvSpPr>
            <a:spLocks noChangeShapeType="1"/>
          </p:cNvSpPr>
          <p:nvPr/>
        </p:nvSpPr>
        <p:spPr bwMode="auto">
          <a:xfrm flipH="1">
            <a:off x="5715000" y="4953000"/>
            <a:ext cx="0" cy="457200"/>
          </a:xfrm>
          <a:prstGeom prst="line">
            <a:avLst/>
          </a:prstGeom>
          <a:noFill/>
          <a:ln w="9525">
            <a:solidFill>
              <a:schemeClr val="tx1"/>
            </a:solidFill>
            <a:round/>
            <a:headEnd/>
            <a:tailEnd type="triangle" w="med" len="med"/>
          </a:ln>
          <a:effectLst/>
        </p:spPr>
        <p:txBody>
          <a:bodyPr/>
          <a:lstStyle/>
          <a:p>
            <a:endParaRPr lang="en-US"/>
          </a:p>
        </p:txBody>
      </p:sp>
      <p:sp>
        <p:nvSpPr>
          <p:cNvPr id="41044" name="Line 84"/>
          <p:cNvSpPr>
            <a:spLocks noChangeShapeType="1"/>
          </p:cNvSpPr>
          <p:nvPr/>
        </p:nvSpPr>
        <p:spPr bwMode="auto">
          <a:xfrm flipH="1">
            <a:off x="5867400" y="4953000"/>
            <a:ext cx="0" cy="457200"/>
          </a:xfrm>
          <a:prstGeom prst="line">
            <a:avLst/>
          </a:prstGeom>
          <a:noFill/>
          <a:ln w="9525">
            <a:solidFill>
              <a:schemeClr val="tx1"/>
            </a:solidFill>
            <a:round/>
            <a:headEnd/>
            <a:tailEnd type="triangle" w="med" len="med"/>
          </a:ln>
          <a:effectLst/>
        </p:spPr>
        <p:txBody>
          <a:bodyPr/>
          <a:lstStyle/>
          <a:p>
            <a:endParaRPr lang="en-US"/>
          </a:p>
        </p:txBody>
      </p:sp>
      <p:sp>
        <p:nvSpPr>
          <p:cNvPr id="41045" name="Line 85"/>
          <p:cNvSpPr>
            <a:spLocks noChangeShapeType="1"/>
          </p:cNvSpPr>
          <p:nvPr/>
        </p:nvSpPr>
        <p:spPr bwMode="auto">
          <a:xfrm flipH="1">
            <a:off x="6096000" y="5029200"/>
            <a:ext cx="0" cy="457200"/>
          </a:xfrm>
          <a:prstGeom prst="line">
            <a:avLst/>
          </a:prstGeom>
          <a:noFill/>
          <a:ln w="9525">
            <a:solidFill>
              <a:schemeClr val="tx1"/>
            </a:solidFill>
            <a:round/>
            <a:headEnd/>
            <a:tailEnd type="triangle" w="med" len="med"/>
          </a:ln>
          <a:effectLst/>
        </p:spPr>
        <p:txBody>
          <a:bodyPr/>
          <a:lstStyle/>
          <a:p>
            <a:endParaRPr lang="en-US"/>
          </a:p>
        </p:txBody>
      </p:sp>
      <p:sp>
        <p:nvSpPr>
          <p:cNvPr id="41046" name="Line 86"/>
          <p:cNvSpPr>
            <a:spLocks noChangeShapeType="1"/>
          </p:cNvSpPr>
          <p:nvPr/>
        </p:nvSpPr>
        <p:spPr bwMode="auto">
          <a:xfrm flipH="1">
            <a:off x="6248400" y="5029200"/>
            <a:ext cx="0" cy="457200"/>
          </a:xfrm>
          <a:prstGeom prst="line">
            <a:avLst/>
          </a:prstGeom>
          <a:noFill/>
          <a:ln w="9525">
            <a:solidFill>
              <a:schemeClr val="tx1"/>
            </a:solidFill>
            <a:round/>
            <a:headEnd/>
            <a:tailEnd type="triangle" w="med" len="med"/>
          </a:ln>
          <a:effectLst/>
        </p:spPr>
        <p:txBody>
          <a:bodyPr/>
          <a:lstStyle/>
          <a:p>
            <a:endParaRPr lang="en-US"/>
          </a:p>
        </p:txBody>
      </p:sp>
      <p:sp>
        <p:nvSpPr>
          <p:cNvPr id="41047" name="Line 87"/>
          <p:cNvSpPr>
            <a:spLocks noChangeShapeType="1"/>
          </p:cNvSpPr>
          <p:nvPr/>
        </p:nvSpPr>
        <p:spPr bwMode="auto">
          <a:xfrm flipH="1">
            <a:off x="6477000" y="5029200"/>
            <a:ext cx="0" cy="457200"/>
          </a:xfrm>
          <a:prstGeom prst="line">
            <a:avLst/>
          </a:prstGeom>
          <a:noFill/>
          <a:ln w="9525">
            <a:solidFill>
              <a:schemeClr val="tx1"/>
            </a:solidFill>
            <a:round/>
            <a:headEnd/>
            <a:tailEnd type="triangle" w="med" len="med"/>
          </a:ln>
          <a:effectLst/>
        </p:spPr>
        <p:txBody>
          <a:bodyPr/>
          <a:lstStyle/>
          <a:p>
            <a:endParaRPr lang="en-US"/>
          </a:p>
        </p:txBody>
      </p:sp>
      <p:sp>
        <p:nvSpPr>
          <p:cNvPr id="41048" name="Line 88"/>
          <p:cNvSpPr>
            <a:spLocks noChangeShapeType="1"/>
          </p:cNvSpPr>
          <p:nvPr/>
        </p:nvSpPr>
        <p:spPr bwMode="auto">
          <a:xfrm flipH="1">
            <a:off x="6629400" y="5029200"/>
            <a:ext cx="0" cy="457200"/>
          </a:xfrm>
          <a:prstGeom prst="line">
            <a:avLst/>
          </a:prstGeom>
          <a:noFill/>
          <a:ln w="9525">
            <a:solidFill>
              <a:schemeClr val="tx1"/>
            </a:solidFill>
            <a:round/>
            <a:headEnd/>
            <a:tailEnd type="triangle" w="med" len="med"/>
          </a:ln>
          <a:effectLst/>
        </p:spPr>
        <p:txBody>
          <a:bodyPr/>
          <a:lstStyle/>
          <a:p>
            <a:endParaRPr lang="en-US"/>
          </a:p>
        </p:txBody>
      </p:sp>
      <p:sp>
        <p:nvSpPr>
          <p:cNvPr id="41049" name="Line 89"/>
          <p:cNvSpPr>
            <a:spLocks noChangeShapeType="1"/>
          </p:cNvSpPr>
          <p:nvPr/>
        </p:nvSpPr>
        <p:spPr bwMode="auto">
          <a:xfrm flipH="1">
            <a:off x="6781800" y="5029200"/>
            <a:ext cx="0" cy="457200"/>
          </a:xfrm>
          <a:prstGeom prst="line">
            <a:avLst/>
          </a:prstGeom>
          <a:noFill/>
          <a:ln w="9525">
            <a:solidFill>
              <a:schemeClr val="tx1"/>
            </a:solidFill>
            <a:round/>
            <a:headEnd/>
            <a:tailEnd type="triangle" w="med" len="med"/>
          </a:ln>
          <a:effectLst/>
        </p:spPr>
        <p:txBody>
          <a:bodyPr/>
          <a:lstStyle/>
          <a:p>
            <a:endParaRPr lang="en-US"/>
          </a:p>
        </p:txBody>
      </p:sp>
      <p:sp>
        <p:nvSpPr>
          <p:cNvPr id="41050" name="Line 90"/>
          <p:cNvSpPr>
            <a:spLocks noChangeShapeType="1"/>
          </p:cNvSpPr>
          <p:nvPr/>
        </p:nvSpPr>
        <p:spPr bwMode="auto">
          <a:xfrm flipH="1">
            <a:off x="6934200" y="5029200"/>
            <a:ext cx="0" cy="457200"/>
          </a:xfrm>
          <a:prstGeom prst="line">
            <a:avLst/>
          </a:prstGeom>
          <a:noFill/>
          <a:ln w="9525">
            <a:solidFill>
              <a:schemeClr val="tx1"/>
            </a:solidFill>
            <a:round/>
            <a:headEnd/>
            <a:tailEnd type="triangle" w="med" len="med"/>
          </a:ln>
          <a:effectLst/>
        </p:spPr>
        <p:txBody>
          <a:bodyPr/>
          <a:lstStyle/>
          <a:p>
            <a:endParaRPr lang="en-US"/>
          </a:p>
        </p:txBody>
      </p:sp>
      <p:sp>
        <p:nvSpPr>
          <p:cNvPr id="41051" name="Text Box 91"/>
          <p:cNvSpPr txBox="1">
            <a:spLocks noChangeArrowheads="1"/>
          </p:cNvSpPr>
          <p:nvPr/>
        </p:nvSpPr>
        <p:spPr bwMode="auto">
          <a:xfrm>
            <a:off x="1219200" y="6019800"/>
            <a:ext cx="7274299" cy="369332"/>
          </a:xfrm>
          <a:prstGeom prst="rect">
            <a:avLst/>
          </a:prstGeom>
          <a:noFill/>
          <a:ln w="25400">
            <a:solidFill>
              <a:schemeClr val="bg2"/>
            </a:solidFill>
            <a:miter lim="800000"/>
            <a:headEnd/>
            <a:tailEnd/>
          </a:ln>
          <a:effectLst/>
        </p:spPr>
        <p:txBody>
          <a:bodyPr wrap="none">
            <a:spAutoFit/>
          </a:bodyPr>
          <a:lstStyle/>
          <a:p>
            <a:r>
              <a:rPr lang="en-US" b="1" dirty="0"/>
              <a:t>Randomly Select  Class at Each Grade Level Within Each School</a:t>
            </a:r>
          </a:p>
        </p:txBody>
      </p:sp>
      <p:sp>
        <p:nvSpPr>
          <p:cNvPr id="40963" name="Rectangle 3"/>
          <p:cNvSpPr>
            <a:spLocks noGrp="1" noChangeArrowheads="1"/>
          </p:cNvSpPr>
          <p:nvPr>
            <p:ph type="body" sz="half" idx="1"/>
          </p:nvPr>
        </p:nvSpPr>
        <p:spPr>
          <a:xfrm>
            <a:off x="533400" y="1143000"/>
            <a:ext cx="8077200" cy="5410200"/>
          </a:xfrm>
        </p:spPr>
        <p:txBody>
          <a:bodyPr/>
          <a:lstStyle/>
          <a:p>
            <a:pPr>
              <a:buFontTx/>
              <a:buNone/>
            </a:pPr>
            <a:r>
              <a:rPr lang="en-US" sz="2400" b="0" dirty="0"/>
              <a:t>“A stratified two stage design was employed to select 24 primary schools. First schools were selected within each educational sector (Government, Catholic or Independent) with a probability proportional to size. Second, an entire class at each year level was randomly sampled within each school.”</a:t>
            </a:r>
          </a:p>
          <a:p>
            <a:pPr>
              <a:buFontTx/>
              <a:buNone/>
            </a:pPr>
            <a:r>
              <a:rPr lang="en-US" sz="2400" b="0" dirty="0"/>
              <a:t>                                 </a:t>
            </a:r>
          </a:p>
          <a:p>
            <a:pPr>
              <a:spcBef>
                <a:spcPct val="0"/>
              </a:spcBef>
              <a:buFontTx/>
              <a:buNone/>
            </a:pPr>
            <a:r>
              <a:rPr lang="en-US" sz="2400" b="0" dirty="0"/>
              <a:t>            </a:t>
            </a:r>
          </a:p>
          <a:p>
            <a:pPr>
              <a:lnSpc>
                <a:spcPct val="60000"/>
              </a:lnSpc>
              <a:spcBef>
                <a:spcPct val="0"/>
              </a:spcBef>
              <a:buFontTx/>
              <a:buNone/>
            </a:pPr>
            <a:endParaRPr lang="en-US" b="0" dirty="0"/>
          </a:p>
          <a:p>
            <a:pPr>
              <a:lnSpc>
                <a:spcPct val="60000"/>
              </a:lnSpc>
              <a:spcBef>
                <a:spcPct val="0"/>
              </a:spcBef>
              <a:buFontTx/>
              <a:buNone/>
            </a:pPr>
            <a:endParaRPr lang="en-US" b="0" dirty="0"/>
          </a:p>
          <a:p>
            <a:pPr>
              <a:buFontTx/>
              <a:buNone/>
            </a:pPr>
            <a:endParaRPr lang="en-US" b="0" dirty="0"/>
          </a:p>
          <a:p>
            <a:pPr>
              <a:buFontTx/>
              <a:buNone/>
            </a:pPr>
            <a:r>
              <a:rPr lang="en-US" b="0" dirty="0"/>
              <a:t>            </a:t>
            </a:r>
          </a:p>
          <a:p>
            <a:pPr>
              <a:buFontTx/>
              <a:buNone/>
            </a:pPr>
            <a:endParaRPr lang="en-US" sz="3200" dirty="0"/>
          </a:p>
        </p:txBody>
      </p:sp>
    </p:spTree>
  </p:cSld>
  <p:clrMapOvr>
    <a:masterClrMapping/>
  </p:clrMapOvr>
  <p:transition spd="med">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F0D0CEEF-01BB-41C4-8D2E-6ADE6BBC502D}" type="slidenum">
              <a:rPr lang="en-US"/>
              <a:pPr/>
              <a:t>3</a:t>
            </a:fld>
            <a:endParaRPr lang="en-US"/>
          </a:p>
        </p:txBody>
      </p:sp>
      <p:sp>
        <p:nvSpPr>
          <p:cNvPr id="36868" name="Rectangle 4"/>
          <p:cNvSpPr>
            <a:spLocks noGrp="1" noChangeArrowheads="1"/>
          </p:cNvSpPr>
          <p:nvPr>
            <p:ph type="title"/>
          </p:nvPr>
        </p:nvSpPr>
        <p:spPr>
          <a:xfrm>
            <a:off x="838200" y="609600"/>
            <a:ext cx="7434263" cy="381000"/>
          </a:xfrm>
        </p:spPr>
        <p:txBody>
          <a:bodyPr/>
          <a:lstStyle/>
          <a:p>
            <a:r>
              <a:rPr lang="en-US" sz="4000" b="1" dirty="0"/>
              <a:t>SIMPLE RANDOM SAMPLE</a:t>
            </a:r>
          </a:p>
        </p:txBody>
      </p:sp>
      <p:sp>
        <p:nvSpPr>
          <p:cNvPr id="36869" name="Rectangle 5"/>
          <p:cNvSpPr>
            <a:spLocks noGrp="1" noChangeArrowheads="1"/>
          </p:cNvSpPr>
          <p:nvPr>
            <p:ph type="body" idx="1"/>
          </p:nvPr>
        </p:nvSpPr>
        <p:spPr/>
        <p:txBody>
          <a:bodyPr/>
          <a:lstStyle/>
          <a:p>
            <a:pPr marL="533400" indent="-533400">
              <a:buFontTx/>
              <a:buNone/>
            </a:pPr>
            <a:r>
              <a:rPr lang="en-US" dirty="0" smtClean="0"/>
              <a:t>A </a:t>
            </a:r>
            <a:r>
              <a:rPr lang="en-US" u="sng" dirty="0"/>
              <a:t>simple random sample (SRS)</a:t>
            </a:r>
            <a:r>
              <a:rPr lang="en-US" dirty="0"/>
              <a:t> is a probability sample of size </a:t>
            </a:r>
            <a:r>
              <a:rPr lang="en-US" i="1" dirty="0"/>
              <a:t>n</a:t>
            </a:r>
            <a:r>
              <a:rPr lang="en-US" dirty="0"/>
              <a:t> in which every set of </a:t>
            </a:r>
            <a:r>
              <a:rPr lang="en-US" i="1" dirty="0"/>
              <a:t>n</a:t>
            </a:r>
            <a:r>
              <a:rPr lang="en-US" dirty="0"/>
              <a:t> units has exactly the same chance of being </a:t>
            </a:r>
            <a:r>
              <a:rPr lang="en-US" dirty="0" smtClean="0"/>
              <a:t>selected</a:t>
            </a:r>
          </a:p>
          <a:p>
            <a:pPr marL="533400" indent="-533400">
              <a:buFontTx/>
              <a:buNone/>
            </a:pPr>
            <a:endParaRPr lang="en-US" dirty="0"/>
          </a:p>
          <a:p>
            <a:pPr marL="533400" indent="-533400" algn="ctr">
              <a:buFontTx/>
              <a:buNone/>
            </a:pPr>
            <a:r>
              <a:rPr lang="en-US" sz="2400" dirty="0"/>
              <a:t> </a:t>
            </a:r>
            <a:r>
              <a:rPr lang="en-US" i="1" u="sng" dirty="0">
                <a:solidFill>
                  <a:schemeClr val="accent2">
                    <a:lumMod val="75000"/>
                  </a:schemeClr>
                </a:solidFill>
              </a:rPr>
              <a:t>Simplest and most important method of </a:t>
            </a:r>
            <a:r>
              <a:rPr lang="en-US" i="1" u="sng" dirty="0" smtClean="0">
                <a:solidFill>
                  <a:schemeClr val="accent2">
                    <a:lumMod val="75000"/>
                  </a:schemeClr>
                </a:solidFill>
              </a:rPr>
              <a:t>sampling</a:t>
            </a:r>
            <a:endParaRPr lang="en-US" sz="2400" dirty="0"/>
          </a:p>
          <a:p>
            <a:pPr marL="533400" indent="-533400" algn="ctr">
              <a:buFontTx/>
              <a:buNone/>
            </a:pPr>
            <a:endParaRPr lang="en-US" i="1" dirty="0">
              <a:solidFill>
                <a:srgbClr val="FFCCFF"/>
              </a:solidFill>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Global Logo.bmp"/>
          <p:cNvPicPr>
            <a:picLocks noChangeAspect="1"/>
          </p:cNvPicPr>
          <p:nvPr/>
        </p:nvPicPr>
        <p:blipFill>
          <a:blip r:embed="rId3" cstate="print"/>
          <a:stretch>
            <a:fillRect/>
          </a:stretch>
        </p:blipFill>
        <p:spPr>
          <a:xfrm>
            <a:off x="0" y="5358381"/>
            <a:ext cx="1815088" cy="1499619"/>
          </a:xfrm>
          <a:prstGeom prst="rect">
            <a:avLst/>
          </a:prstGeom>
        </p:spPr>
      </p:pic>
      <p:sp>
        <p:nvSpPr>
          <p:cNvPr id="6" name="Slide Number Placeholder 5"/>
          <p:cNvSpPr>
            <a:spLocks noGrp="1"/>
          </p:cNvSpPr>
          <p:nvPr>
            <p:ph type="sldNum" sz="quarter" idx="12"/>
          </p:nvPr>
        </p:nvSpPr>
        <p:spPr/>
        <p:txBody>
          <a:bodyPr/>
          <a:lstStyle/>
          <a:p>
            <a:fld id="{C98812F1-1DC9-4614-AA23-83F504EE4E16}" type="slidenum">
              <a:rPr lang="en-US"/>
              <a:pPr/>
              <a:t>30</a:t>
            </a:fld>
            <a:endParaRPr lang="en-US"/>
          </a:p>
        </p:txBody>
      </p:sp>
      <p:sp>
        <p:nvSpPr>
          <p:cNvPr id="43010" name="Rectangle 2"/>
          <p:cNvSpPr>
            <a:spLocks noGrp="1" noChangeArrowheads="1"/>
          </p:cNvSpPr>
          <p:nvPr>
            <p:ph type="title"/>
          </p:nvPr>
        </p:nvSpPr>
        <p:spPr/>
        <p:txBody>
          <a:bodyPr/>
          <a:lstStyle/>
          <a:p>
            <a:r>
              <a:rPr lang="en-US" sz="4000" b="1" dirty="0"/>
              <a:t>Review: Select a SRS</a:t>
            </a:r>
          </a:p>
        </p:txBody>
      </p:sp>
      <p:sp>
        <p:nvSpPr>
          <p:cNvPr id="43011" name="Rectangle 3"/>
          <p:cNvSpPr>
            <a:spLocks noGrp="1" noChangeArrowheads="1"/>
          </p:cNvSpPr>
          <p:nvPr>
            <p:ph type="body" idx="1"/>
          </p:nvPr>
        </p:nvSpPr>
        <p:spPr>
          <a:xfrm>
            <a:off x="685800" y="1371600"/>
            <a:ext cx="8229600" cy="5257800"/>
          </a:xfrm>
        </p:spPr>
        <p:txBody>
          <a:bodyPr/>
          <a:lstStyle/>
          <a:p>
            <a:pPr>
              <a:buFontTx/>
              <a:buNone/>
            </a:pPr>
            <a:r>
              <a:rPr lang="en-US" dirty="0"/>
              <a:t>Suppose investigators randomly selected 5 independent schools from 72 independent schools. 	</a:t>
            </a:r>
            <a:r>
              <a:rPr lang="en-US" sz="2000" dirty="0"/>
              <a:t>[They used probability proportional to size - bigger schools were </a:t>
            </a:r>
            <a:r>
              <a:rPr lang="en-US" sz="2000" dirty="0" smtClean="0"/>
              <a:t>more </a:t>
            </a:r>
            <a:r>
              <a:rPr lang="en-US" sz="2000" dirty="0"/>
              <a:t>likely to be chosen]</a:t>
            </a:r>
          </a:p>
          <a:p>
            <a:pPr>
              <a:buFontTx/>
              <a:buNone/>
            </a:pPr>
            <a:r>
              <a:rPr lang="en-US" sz="2400" dirty="0"/>
              <a:t>Random number table</a:t>
            </a:r>
          </a:p>
          <a:p>
            <a:pPr>
              <a:buFontTx/>
              <a:buNone/>
            </a:pPr>
            <a:r>
              <a:rPr lang="en-US" sz="2400" dirty="0"/>
              <a:t>      98663   89213   15388   74346   16125   30168   90229</a:t>
            </a:r>
          </a:p>
          <a:p>
            <a:pPr>
              <a:buFontTx/>
              <a:buNone/>
            </a:pPr>
            <a:r>
              <a:rPr lang="en-US" sz="2000" dirty="0"/>
              <a:t>One method: uniform random # * N =value take next largest number</a:t>
            </a:r>
          </a:p>
          <a:p>
            <a:pPr>
              <a:spcBef>
                <a:spcPct val="0"/>
              </a:spcBef>
              <a:buFontTx/>
              <a:buNone/>
            </a:pPr>
            <a:r>
              <a:rPr lang="en-US" sz="2000" dirty="0"/>
              <a:t>     1</a:t>
            </a:r>
            <a:r>
              <a:rPr lang="en-US" sz="2000" baseline="30000" dirty="0"/>
              <a:t>st</a:t>
            </a:r>
            <a:r>
              <a:rPr lang="en-US" sz="2000" dirty="0"/>
              <a:t> school:  0.98663 * 72= 71.02 =&gt; 72</a:t>
            </a:r>
          </a:p>
          <a:p>
            <a:pPr>
              <a:spcBef>
                <a:spcPct val="0"/>
              </a:spcBef>
              <a:buFontTx/>
              <a:buNone/>
            </a:pPr>
            <a:r>
              <a:rPr lang="en-US" sz="2000" dirty="0"/>
              <a:t>     2</a:t>
            </a:r>
            <a:r>
              <a:rPr lang="en-US" sz="2000" baseline="30000" dirty="0"/>
              <a:t>nd</a:t>
            </a:r>
            <a:r>
              <a:rPr lang="en-US" sz="2000" dirty="0"/>
              <a:t> school: 0.89213 * 72= 64.23 =&gt; 65  </a:t>
            </a:r>
          </a:p>
          <a:p>
            <a:pPr>
              <a:spcBef>
                <a:spcPct val="0"/>
              </a:spcBef>
              <a:buFontTx/>
              <a:buNone/>
            </a:pPr>
            <a:r>
              <a:rPr lang="en-US" sz="2000" dirty="0"/>
              <a:t>     3</a:t>
            </a:r>
            <a:r>
              <a:rPr lang="en-US" sz="2000" baseline="30000" dirty="0"/>
              <a:t>rd</a:t>
            </a:r>
            <a:r>
              <a:rPr lang="en-US" sz="2000" dirty="0"/>
              <a:t> school: 0.15388 * 72 = 11.08 =&gt; 12</a:t>
            </a:r>
          </a:p>
          <a:p>
            <a:pPr>
              <a:spcBef>
                <a:spcPct val="0"/>
              </a:spcBef>
              <a:buFontTx/>
              <a:buNone/>
            </a:pPr>
            <a:r>
              <a:rPr lang="en-US" sz="2000" dirty="0"/>
              <a:t>     4</a:t>
            </a:r>
            <a:r>
              <a:rPr lang="en-US" sz="2000" baseline="30000" dirty="0"/>
              <a:t>th</a:t>
            </a:r>
            <a:r>
              <a:rPr lang="en-US" sz="2000" dirty="0"/>
              <a:t> school: 0.74346 * 72 = 53.53 =&gt; 54</a:t>
            </a:r>
          </a:p>
          <a:p>
            <a:pPr>
              <a:spcBef>
                <a:spcPct val="0"/>
              </a:spcBef>
              <a:buFontTx/>
              <a:buNone/>
            </a:pPr>
            <a:r>
              <a:rPr lang="en-US" sz="2000" dirty="0"/>
              <a:t>     5</a:t>
            </a:r>
            <a:r>
              <a:rPr lang="en-US" sz="2000" baseline="30000" dirty="0"/>
              <a:t>th</a:t>
            </a:r>
            <a:r>
              <a:rPr lang="en-US" sz="2000" dirty="0"/>
              <a:t> school: 0.16125 * 72 = 11.61 =&gt; 12 duplicate</a:t>
            </a:r>
          </a:p>
          <a:p>
            <a:pPr>
              <a:spcBef>
                <a:spcPct val="0"/>
              </a:spcBef>
              <a:buFontTx/>
              <a:buNone/>
            </a:pPr>
            <a:r>
              <a:rPr lang="en-US" sz="2000" dirty="0"/>
              <a:t>     6</a:t>
            </a:r>
            <a:r>
              <a:rPr lang="en-US" sz="2000" baseline="30000" dirty="0"/>
              <a:t>th</a:t>
            </a:r>
            <a:r>
              <a:rPr lang="en-US" sz="2000" dirty="0"/>
              <a:t> school: 0.30168 * 72 = 21.72 =&gt; 22</a:t>
            </a:r>
          </a:p>
        </p:txBody>
      </p:sp>
      <p:sp>
        <p:nvSpPr>
          <p:cNvPr id="43012" name="Rectangle 4"/>
          <p:cNvSpPr>
            <a:spLocks noChangeArrowheads="1"/>
          </p:cNvSpPr>
          <p:nvPr/>
        </p:nvSpPr>
        <p:spPr bwMode="auto">
          <a:xfrm>
            <a:off x="1066800" y="3581400"/>
            <a:ext cx="7162800" cy="533400"/>
          </a:xfrm>
          <a:prstGeom prst="rect">
            <a:avLst/>
          </a:prstGeom>
          <a:noFill/>
          <a:ln w="9525">
            <a:solidFill>
              <a:schemeClr val="tx1"/>
            </a:solidFill>
            <a:miter lim="800000"/>
            <a:headEnd/>
            <a:tailEnd/>
          </a:ln>
          <a:effectLst/>
        </p:spPr>
        <p:txBody>
          <a:bodyPr wrap="none" anchor="ctr"/>
          <a:lstStyle/>
          <a:p>
            <a:endParaRPr lang="en-US"/>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Global Logo.bmp"/>
          <p:cNvPicPr>
            <a:picLocks noChangeAspect="1"/>
          </p:cNvPicPr>
          <p:nvPr/>
        </p:nvPicPr>
        <p:blipFill>
          <a:blip r:embed="rId3" cstate="print"/>
          <a:stretch>
            <a:fillRect/>
          </a:stretch>
        </p:blipFill>
        <p:spPr>
          <a:xfrm>
            <a:off x="0" y="5358381"/>
            <a:ext cx="1815088" cy="1499619"/>
          </a:xfrm>
          <a:prstGeom prst="rect">
            <a:avLst/>
          </a:prstGeom>
        </p:spPr>
      </p:pic>
      <p:sp>
        <p:nvSpPr>
          <p:cNvPr id="5" name="Slide Number Placeholder 5"/>
          <p:cNvSpPr>
            <a:spLocks noGrp="1"/>
          </p:cNvSpPr>
          <p:nvPr>
            <p:ph type="sldNum" sz="quarter" idx="12"/>
          </p:nvPr>
        </p:nvSpPr>
        <p:spPr/>
        <p:txBody>
          <a:bodyPr/>
          <a:lstStyle/>
          <a:p>
            <a:fld id="{A55DC2CD-FFB3-43CE-A12C-D5DEDE136A27}" type="slidenum">
              <a:rPr lang="en-US"/>
              <a:pPr/>
              <a:t>31</a:t>
            </a:fld>
            <a:endParaRPr lang="en-US"/>
          </a:p>
        </p:txBody>
      </p:sp>
      <p:sp>
        <p:nvSpPr>
          <p:cNvPr id="47106" name="Rectangle 2"/>
          <p:cNvSpPr>
            <a:spLocks noGrp="1" noChangeArrowheads="1"/>
          </p:cNvSpPr>
          <p:nvPr>
            <p:ph type="title"/>
          </p:nvPr>
        </p:nvSpPr>
        <p:spPr/>
        <p:txBody>
          <a:bodyPr/>
          <a:lstStyle/>
          <a:p>
            <a:r>
              <a:rPr lang="en-US" sz="4000" b="1" dirty="0"/>
              <a:t>STATISTICS AND PARAMETERS</a:t>
            </a:r>
          </a:p>
        </p:txBody>
      </p:sp>
      <p:sp>
        <p:nvSpPr>
          <p:cNvPr id="47107" name="Rectangle 3"/>
          <p:cNvSpPr>
            <a:spLocks noGrp="1" noChangeArrowheads="1"/>
          </p:cNvSpPr>
          <p:nvPr>
            <p:ph type="body" idx="1"/>
          </p:nvPr>
        </p:nvSpPr>
        <p:spPr>
          <a:xfrm>
            <a:off x="533400" y="1295400"/>
            <a:ext cx="8229600" cy="4648200"/>
          </a:xfrm>
        </p:spPr>
        <p:txBody>
          <a:bodyPr/>
          <a:lstStyle/>
          <a:p>
            <a:pPr marL="517525" indent="-465138">
              <a:lnSpc>
                <a:spcPct val="90000"/>
              </a:lnSpc>
              <a:buFontTx/>
              <a:buNone/>
            </a:pPr>
            <a:r>
              <a:rPr lang="en-US" sz="3200" dirty="0"/>
              <a:t>“The achieved sample mirrored Victorian census data for age distribution, sex, ethnicity…”</a:t>
            </a:r>
          </a:p>
          <a:p>
            <a:pPr marL="517525" indent="-465138">
              <a:lnSpc>
                <a:spcPct val="90000"/>
              </a:lnSpc>
              <a:buFontTx/>
              <a:buNone/>
            </a:pPr>
            <a:endParaRPr lang="en-US" dirty="0"/>
          </a:p>
          <a:p>
            <a:pPr marL="517525" indent="-465138">
              <a:lnSpc>
                <a:spcPct val="90000"/>
              </a:lnSpc>
              <a:spcBef>
                <a:spcPct val="20000"/>
              </a:spcBef>
            </a:pPr>
            <a:r>
              <a:rPr lang="en-US" dirty="0"/>
              <a:t>Percent female in sample </a:t>
            </a:r>
            <a:r>
              <a:rPr lang="en-US" dirty="0">
                <a:cs typeface="Times New Roman" pitchFamily="18" charset="0"/>
              </a:rPr>
              <a:t>→</a:t>
            </a:r>
            <a:r>
              <a:rPr lang="en-US" dirty="0"/>
              <a:t> 49.5%</a:t>
            </a:r>
          </a:p>
          <a:p>
            <a:pPr marL="517525" indent="-465138">
              <a:lnSpc>
                <a:spcPct val="90000"/>
              </a:lnSpc>
              <a:spcBef>
                <a:spcPct val="10000"/>
              </a:spcBef>
            </a:pPr>
            <a:r>
              <a:rPr lang="en-US" dirty="0"/>
              <a:t>Percent female in Victoria* </a:t>
            </a:r>
            <a:r>
              <a:rPr lang="en-US" dirty="0" err="1"/>
              <a:t>pop’n</a:t>
            </a:r>
            <a:r>
              <a:rPr lang="en-US" dirty="0"/>
              <a:t> </a:t>
            </a:r>
            <a:r>
              <a:rPr lang="en-US" dirty="0">
                <a:cs typeface="Times New Roman" pitchFamily="18" charset="0"/>
              </a:rPr>
              <a:t>→</a:t>
            </a:r>
            <a:r>
              <a:rPr lang="en-US" dirty="0"/>
              <a:t> 50.9%</a:t>
            </a:r>
          </a:p>
          <a:p>
            <a:pPr marL="517525" indent="-465138">
              <a:lnSpc>
                <a:spcPct val="90000"/>
              </a:lnSpc>
              <a:spcBef>
                <a:spcPct val="10000"/>
              </a:spcBef>
            </a:pPr>
            <a:r>
              <a:rPr lang="en-US" dirty="0"/>
              <a:t>Percent of overweight females in sample </a:t>
            </a:r>
            <a:r>
              <a:rPr lang="en-US" dirty="0">
                <a:cs typeface="Times New Roman" pitchFamily="18" charset="0"/>
              </a:rPr>
              <a:t>→</a:t>
            </a:r>
            <a:r>
              <a:rPr lang="en-US" dirty="0"/>
              <a:t>21.3%</a:t>
            </a:r>
          </a:p>
          <a:p>
            <a:pPr marL="517525" indent="-465138">
              <a:lnSpc>
                <a:spcPct val="90000"/>
              </a:lnSpc>
              <a:spcBef>
                <a:spcPct val="10000"/>
              </a:spcBef>
            </a:pPr>
            <a:r>
              <a:rPr lang="en-US" dirty="0"/>
              <a:t>Percent of overweight females in </a:t>
            </a:r>
            <a:r>
              <a:rPr lang="en-US" dirty="0" err="1"/>
              <a:t>pop’n</a:t>
            </a:r>
            <a:r>
              <a:rPr lang="en-US" dirty="0">
                <a:cs typeface="Times New Roman" pitchFamily="18" charset="0"/>
              </a:rPr>
              <a:t>→</a:t>
            </a:r>
            <a:r>
              <a:rPr lang="en-US" dirty="0"/>
              <a:t> unknown</a:t>
            </a:r>
          </a:p>
          <a:p>
            <a:pPr marL="517525" indent="-465138">
              <a:lnSpc>
                <a:spcPct val="90000"/>
              </a:lnSpc>
              <a:spcBef>
                <a:spcPct val="40000"/>
              </a:spcBef>
              <a:buFontTx/>
              <a:buNone/>
            </a:pPr>
            <a:endParaRPr lang="en-US" sz="2000" dirty="0"/>
          </a:p>
          <a:p>
            <a:pPr marL="517525" indent="-465138">
              <a:lnSpc>
                <a:spcPct val="90000"/>
              </a:lnSpc>
              <a:spcBef>
                <a:spcPct val="40000"/>
              </a:spcBef>
              <a:buFontTx/>
              <a:buNone/>
            </a:pPr>
            <a:r>
              <a:rPr lang="en-US" sz="2000" dirty="0"/>
              <a:t>*from 2001 census</a:t>
            </a: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Global Logo.bmp"/>
          <p:cNvPicPr>
            <a:picLocks noChangeAspect="1"/>
          </p:cNvPicPr>
          <p:nvPr/>
        </p:nvPicPr>
        <p:blipFill>
          <a:blip r:embed="rId3" cstate="print"/>
          <a:stretch>
            <a:fillRect/>
          </a:stretch>
        </p:blipFill>
        <p:spPr>
          <a:xfrm>
            <a:off x="0" y="5358381"/>
            <a:ext cx="1815088" cy="1499619"/>
          </a:xfrm>
          <a:prstGeom prst="rect">
            <a:avLst/>
          </a:prstGeom>
        </p:spPr>
      </p:pic>
      <p:sp>
        <p:nvSpPr>
          <p:cNvPr id="5" name="Slide Number Placeholder 5"/>
          <p:cNvSpPr>
            <a:spLocks noGrp="1"/>
          </p:cNvSpPr>
          <p:nvPr>
            <p:ph type="sldNum" sz="quarter" idx="12"/>
          </p:nvPr>
        </p:nvSpPr>
        <p:spPr/>
        <p:txBody>
          <a:bodyPr/>
          <a:lstStyle/>
          <a:p>
            <a:fld id="{065A7965-E794-4483-AA01-56B799828A0E}" type="slidenum">
              <a:rPr lang="en-US"/>
              <a:pPr/>
              <a:t>32</a:t>
            </a:fld>
            <a:endParaRPr lang="en-US"/>
          </a:p>
        </p:txBody>
      </p:sp>
      <p:sp>
        <p:nvSpPr>
          <p:cNvPr id="93186" name="Rectangle 2"/>
          <p:cNvSpPr>
            <a:spLocks noGrp="1" noChangeArrowheads="1"/>
          </p:cNvSpPr>
          <p:nvPr>
            <p:ph type="title"/>
          </p:nvPr>
        </p:nvSpPr>
        <p:spPr/>
        <p:txBody>
          <a:bodyPr/>
          <a:lstStyle/>
          <a:p>
            <a:r>
              <a:rPr lang="en-US" sz="4000" b="1" dirty="0"/>
              <a:t>STATISTICS AND PARAMETERS</a:t>
            </a:r>
          </a:p>
        </p:txBody>
      </p:sp>
      <p:sp>
        <p:nvSpPr>
          <p:cNvPr id="93187" name="Rectangle 3"/>
          <p:cNvSpPr>
            <a:spLocks noGrp="1" noChangeArrowheads="1"/>
          </p:cNvSpPr>
          <p:nvPr>
            <p:ph type="body" idx="1"/>
          </p:nvPr>
        </p:nvSpPr>
        <p:spPr>
          <a:xfrm>
            <a:off x="533400" y="1295400"/>
            <a:ext cx="8382000" cy="4953000"/>
          </a:xfrm>
        </p:spPr>
        <p:txBody>
          <a:bodyPr/>
          <a:lstStyle/>
          <a:p>
            <a:pPr marL="517525" indent="-465138">
              <a:lnSpc>
                <a:spcPct val="80000"/>
              </a:lnSpc>
              <a:buFontTx/>
              <a:buNone/>
            </a:pPr>
            <a:r>
              <a:rPr lang="en-US" sz="3200" dirty="0"/>
              <a:t>“The achieved sample mirrored Victorian census data for age distribution, sex, ethnicity…”</a:t>
            </a:r>
          </a:p>
          <a:p>
            <a:pPr marL="517525" indent="-465138">
              <a:lnSpc>
                <a:spcPct val="80000"/>
              </a:lnSpc>
              <a:buFontTx/>
              <a:buNone/>
            </a:pPr>
            <a:endParaRPr lang="en-US" dirty="0"/>
          </a:p>
          <a:p>
            <a:pPr marL="517525" indent="-465138">
              <a:lnSpc>
                <a:spcPct val="80000"/>
              </a:lnSpc>
              <a:spcBef>
                <a:spcPct val="20000"/>
              </a:spcBef>
            </a:pPr>
            <a:r>
              <a:rPr lang="en-US" dirty="0"/>
              <a:t>Percent female in sample </a:t>
            </a:r>
            <a:r>
              <a:rPr lang="en-US" dirty="0">
                <a:cs typeface="Times New Roman" pitchFamily="18" charset="0"/>
              </a:rPr>
              <a:t>→</a:t>
            </a:r>
            <a:r>
              <a:rPr lang="en-US" dirty="0"/>
              <a:t> 49.5% </a:t>
            </a:r>
            <a:r>
              <a:rPr lang="en-US" dirty="0">
                <a:solidFill>
                  <a:schemeClr val="hlink"/>
                </a:solidFill>
                <a:effectLst/>
                <a:cs typeface="Times New Roman" pitchFamily="18" charset="0"/>
              </a:rPr>
              <a:t>→</a:t>
            </a:r>
            <a:r>
              <a:rPr lang="en-US" i="1" u="sng" dirty="0">
                <a:solidFill>
                  <a:schemeClr val="hlink"/>
                </a:solidFill>
              </a:rPr>
              <a:t>STATISTIC</a:t>
            </a:r>
          </a:p>
          <a:p>
            <a:pPr marL="517525" indent="-465138">
              <a:lnSpc>
                <a:spcPct val="80000"/>
              </a:lnSpc>
              <a:spcBef>
                <a:spcPct val="10000"/>
              </a:spcBef>
            </a:pPr>
            <a:r>
              <a:rPr lang="en-US" dirty="0"/>
              <a:t>Percent female in Victoria* </a:t>
            </a:r>
            <a:r>
              <a:rPr lang="en-US" dirty="0" err="1"/>
              <a:t>pop’n</a:t>
            </a:r>
            <a:r>
              <a:rPr lang="en-US" dirty="0"/>
              <a:t> </a:t>
            </a:r>
            <a:r>
              <a:rPr lang="en-US" dirty="0">
                <a:cs typeface="Times New Roman" pitchFamily="18" charset="0"/>
              </a:rPr>
              <a:t>→</a:t>
            </a:r>
            <a:r>
              <a:rPr lang="en-US" dirty="0"/>
              <a:t> 50.9%</a:t>
            </a:r>
            <a:r>
              <a:rPr lang="en-US" i="1" u="sng" dirty="0"/>
              <a:t> </a:t>
            </a:r>
            <a:r>
              <a:rPr lang="en-US" dirty="0">
                <a:solidFill>
                  <a:schemeClr val="hlink"/>
                </a:solidFill>
                <a:effectLst/>
                <a:cs typeface="Times New Roman" pitchFamily="18" charset="0"/>
              </a:rPr>
              <a:t>→</a:t>
            </a:r>
            <a:r>
              <a:rPr lang="en-US" i="1" u="sng" dirty="0">
                <a:solidFill>
                  <a:schemeClr val="hlink"/>
                </a:solidFill>
              </a:rPr>
              <a:t> PARAMETER</a:t>
            </a:r>
          </a:p>
          <a:p>
            <a:pPr marL="517525" indent="-465138">
              <a:lnSpc>
                <a:spcPct val="80000"/>
              </a:lnSpc>
              <a:spcBef>
                <a:spcPct val="10000"/>
              </a:spcBef>
            </a:pPr>
            <a:r>
              <a:rPr lang="en-US" dirty="0"/>
              <a:t>Percent of overweight females in sample </a:t>
            </a:r>
            <a:r>
              <a:rPr lang="en-US" dirty="0">
                <a:cs typeface="Times New Roman" pitchFamily="18" charset="0"/>
              </a:rPr>
              <a:t>→</a:t>
            </a:r>
            <a:r>
              <a:rPr lang="en-US" dirty="0"/>
              <a:t>21.3% </a:t>
            </a:r>
            <a:r>
              <a:rPr lang="en-US" dirty="0">
                <a:solidFill>
                  <a:schemeClr val="hlink"/>
                </a:solidFill>
                <a:effectLst/>
                <a:cs typeface="Times New Roman" pitchFamily="18" charset="0"/>
              </a:rPr>
              <a:t>→</a:t>
            </a:r>
            <a:r>
              <a:rPr lang="en-US" dirty="0">
                <a:solidFill>
                  <a:schemeClr val="hlink"/>
                </a:solidFill>
              </a:rPr>
              <a:t> </a:t>
            </a:r>
            <a:r>
              <a:rPr lang="en-US" i="1" u="sng" dirty="0">
                <a:solidFill>
                  <a:schemeClr val="hlink"/>
                </a:solidFill>
              </a:rPr>
              <a:t>STATISTIC</a:t>
            </a:r>
          </a:p>
          <a:p>
            <a:pPr marL="517525" indent="-465138">
              <a:lnSpc>
                <a:spcPct val="80000"/>
              </a:lnSpc>
              <a:spcBef>
                <a:spcPct val="10000"/>
              </a:spcBef>
            </a:pPr>
            <a:r>
              <a:rPr lang="en-US" dirty="0"/>
              <a:t>Percent of overweight females in </a:t>
            </a:r>
            <a:r>
              <a:rPr lang="en-US" dirty="0" err="1"/>
              <a:t>pop’n</a:t>
            </a:r>
            <a:r>
              <a:rPr lang="en-US" dirty="0">
                <a:cs typeface="Times New Roman" pitchFamily="18" charset="0"/>
              </a:rPr>
              <a:t>→</a:t>
            </a:r>
            <a:r>
              <a:rPr lang="en-US" dirty="0"/>
              <a:t> unknown </a:t>
            </a:r>
            <a:r>
              <a:rPr lang="en-US" dirty="0">
                <a:solidFill>
                  <a:schemeClr val="hlink"/>
                </a:solidFill>
                <a:effectLst/>
                <a:cs typeface="Times New Roman" pitchFamily="18" charset="0"/>
              </a:rPr>
              <a:t>→</a:t>
            </a:r>
            <a:r>
              <a:rPr lang="en-US" dirty="0">
                <a:solidFill>
                  <a:schemeClr val="hlink"/>
                </a:solidFill>
              </a:rPr>
              <a:t> </a:t>
            </a:r>
            <a:r>
              <a:rPr lang="en-US" i="1" u="sng" dirty="0">
                <a:solidFill>
                  <a:schemeClr val="hlink"/>
                </a:solidFill>
              </a:rPr>
              <a:t>PARAMETER</a:t>
            </a:r>
          </a:p>
          <a:p>
            <a:pPr marL="517525" indent="-465138">
              <a:lnSpc>
                <a:spcPct val="80000"/>
              </a:lnSpc>
              <a:spcBef>
                <a:spcPct val="40000"/>
              </a:spcBef>
              <a:buFontTx/>
              <a:buNone/>
            </a:pPr>
            <a:endParaRPr lang="en-US" sz="2000" dirty="0"/>
          </a:p>
          <a:p>
            <a:pPr marL="517525" indent="-465138">
              <a:lnSpc>
                <a:spcPct val="80000"/>
              </a:lnSpc>
              <a:spcBef>
                <a:spcPct val="40000"/>
              </a:spcBef>
              <a:buFontTx/>
              <a:buNone/>
            </a:pPr>
            <a:r>
              <a:rPr lang="en-US" sz="2000" dirty="0"/>
              <a:t>*from 2001 census</a:t>
            </a: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Slide Number Placeholder 3"/>
          <p:cNvSpPr>
            <a:spLocks noGrp="1"/>
          </p:cNvSpPr>
          <p:nvPr>
            <p:ph type="sldNum" sz="quarter" idx="12"/>
          </p:nvPr>
        </p:nvSpPr>
        <p:spPr/>
        <p:txBody>
          <a:bodyPr/>
          <a:lstStyle/>
          <a:p>
            <a:fld id="{472B22B2-B7DF-4BC3-93FF-BD705AB96155}" type="slidenum">
              <a:rPr lang="en-US"/>
              <a:pPr/>
              <a:t>33</a:t>
            </a:fld>
            <a:endParaRPr lang="en-US"/>
          </a:p>
        </p:txBody>
      </p:sp>
      <p:sp>
        <p:nvSpPr>
          <p:cNvPr id="48130" name="Rectangle 2"/>
          <p:cNvSpPr>
            <a:spLocks noChangeArrowheads="1"/>
          </p:cNvSpPr>
          <p:nvPr/>
        </p:nvSpPr>
        <p:spPr bwMode="auto">
          <a:xfrm>
            <a:off x="990600" y="457200"/>
            <a:ext cx="7296150" cy="641350"/>
          </a:xfrm>
          <a:prstGeom prst="rect">
            <a:avLst/>
          </a:prstGeom>
          <a:noFill/>
          <a:ln w="9525">
            <a:noFill/>
            <a:miter lim="800000"/>
            <a:headEnd/>
            <a:tailEnd/>
          </a:ln>
          <a:effectLst/>
        </p:spPr>
        <p:txBody>
          <a:bodyPr wrap="none">
            <a:spAutoFit/>
          </a:bodyPr>
          <a:lstStyle/>
          <a:p>
            <a:r>
              <a:rPr lang="en-US" sz="3600" b="1" dirty="0">
                <a:latin typeface="Times New Roman" pitchFamily="18" charset="0"/>
              </a:rPr>
              <a:t>STATISTICS AND PARAMETERS</a:t>
            </a:r>
          </a:p>
        </p:txBody>
      </p:sp>
      <p:sp>
        <p:nvSpPr>
          <p:cNvPr id="48131" name="Oval 3"/>
          <p:cNvSpPr>
            <a:spLocks noChangeArrowheads="1"/>
          </p:cNvSpPr>
          <p:nvPr/>
        </p:nvSpPr>
        <p:spPr bwMode="auto">
          <a:xfrm>
            <a:off x="3276600" y="2286000"/>
            <a:ext cx="2438400" cy="2209800"/>
          </a:xfrm>
          <a:prstGeom prst="ellipse">
            <a:avLst/>
          </a:prstGeom>
          <a:noFill/>
          <a:ln w="9525">
            <a:solidFill>
              <a:schemeClr val="tx1"/>
            </a:solidFill>
            <a:round/>
            <a:headEnd/>
            <a:tailEnd/>
          </a:ln>
          <a:effectLst/>
        </p:spPr>
        <p:txBody>
          <a:bodyPr wrap="none" anchor="ctr"/>
          <a:lstStyle/>
          <a:p>
            <a:endParaRPr lang="en-US"/>
          </a:p>
        </p:txBody>
      </p:sp>
      <p:sp>
        <p:nvSpPr>
          <p:cNvPr id="48132" name="Rectangle 4"/>
          <p:cNvSpPr>
            <a:spLocks noChangeArrowheads="1"/>
          </p:cNvSpPr>
          <p:nvPr/>
        </p:nvSpPr>
        <p:spPr bwMode="auto">
          <a:xfrm>
            <a:off x="2133600" y="1600200"/>
            <a:ext cx="4953000" cy="3810000"/>
          </a:xfrm>
          <a:prstGeom prst="rect">
            <a:avLst/>
          </a:prstGeom>
          <a:noFill/>
          <a:ln w="9525">
            <a:solidFill>
              <a:schemeClr val="tx1"/>
            </a:solidFill>
            <a:miter lim="800000"/>
            <a:headEnd/>
            <a:tailEnd/>
          </a:ln>
          <a:effectLst/>
        </p:spPr>
        <p:txBody>
          <a:bodyPr wrap="none" anchor="ctr"/>
          <a:lstStyle/>
          <a:p>
            <a:endParaRPr lang="en-US"/>
          </a:p>
        </p:txBody>
      </p:sp>
      <p:sp>
        <p:nvSpPr>
          <p:cNvPr id="48133" name="Text Box 5"/>
          <p:cNvSpPr txBox="1">
            <a:spLocks noChangeArrowheads="1"/>
          </p:cNvSpPr>
          <p:nvPr/>
        </p:nvSpPr>
        <p:spPr bwMode="auto">
          <a:xfrm>
            <a:off x="6096000" y="4343400"/>
            <a:ext cx="3048000" cy="1552575"/>
          </a:xfrm>
          <a:prstGeom prst="rect">
            <a:avLst/>
          </a:prstGeom>
          <a:noFill/>
          <a:ln w="9525">
            <a:noFill/>
            <a:miter lim="800000"/>
            <a:headEnd/>
            <a:tailEnd/>
          </a:ln>
          <a:effectLst/>
        </p:spPr>
        <p:txBody>
          <a:bodyPr>
            <a:spAutoFit/>
          </a:bodyPr>
          <a:lstStyle/>
          <a:p>
            <a:r>
              <a:rPr lang="en-US" sz="2400">
                <a:solidFill>
                  <a:srgbClr val="FFFFFF"/>
                </a:solidFill>
                <a:latin typeface="Times New Roman" pitchFamily="18" charset="0"/>
              </a:rPr>
              <a:t>Pink dots: females</a:t>
            </a:r>
          </a:p>
          <a:p>
            <a:r>
              <a:rPr lang="en-US" sz="2400">
                <a:solidFill>
                  <a:srgbClr val="FFFFFF"/>
                </a:solidFill>
                <a:latin typeface="Times New Roman" pitchFamily="18" charset="0"/>
              </a:rPr>
              <a:t>Blue dots: males</a:t>
            </a:r>
          </a:p>
          <a:p>
            <a:r>
              <a:rPr lang="en-US" sz="2400">
                <a:solidFill>
                  <a:srgbClr val="FFFFFF"/>
                </a:solidFill>
                <a:latin typeface="Times New Roman" pitchFamily="18" charset="0"/>
              </a:rPr>
              <a:t>Big dots: overweight</a:t>
            </a:r>
          </a:p>
          <a:p>
            <a:r>
              <a:rPr lang="en-US" sz="2400">
                <a:solidFill>
                  <a:srgbClr val="FFFFFF"/>
                </a:solidFill>
                <a:latin typeface="Times New Roman" pitchFamily="18" charset="0"/>
              </a:rPr>
              <a:t>Little dots: not overwt</a:t>
            </a:r>
            <a:r>
              <a:rPr lang="en-US" sz="2400">
                <a:latin typeface="Times New Roman" pitchFamily="18" charset="0"/>
              </a:rPr>
              <a:t>.</a:t>
            </a:r>
          </a:p>
        </p:txBody>
      </p:sp>
      <p:sp>
        <p:nvSpPr>
          <p:cNvPr id="48134" name="Text Box 6"/>
          <p:cNvSpPr txBox="1">
            <a:spLocks noChangeArrowheads="1"/>
          </p:cNvSpPr>
          <p:nvPr/>
        </p:nvSpPr>
        <p:spPr bwMode="auto">
          <a:xfrm>
            <a:off x="3962400" y="2438400"/>
            <a:ext cx="990600" cy="366713"/>
          </a:xfrm>
          <a:prstGeom prst="rect">
            <a:avLst/>
          </a:prstGeom>
          <a:noFill/>
          <a:ln w="9525">
            <a:noFill/>
            <a:miter lim="800000"/>
            <a:headEnd/>
            <a:tailEnd/>
          </a:ln>
          <a:effectLst/>
        </p:spPr>
        <p:txBody>
          <a:bodyPr>
            <a:spAutoFit/>
          </a:bodyPr>
          <a:lstStyle/>
          <a:p>
            <a:pPr>
              <a:spcBef>
                <a:spcPct val="50000"/>
              </a:spcBef>
            </a:pPr>
            <a:r>
              <a:rPr lang="en-US"/>
              <a:t>sample</a:t>
            </a:r>
          </a:p>
        </p:txBody>
      </p:sp>
      <p:sp>
        <p:nvSpPr>
          <p:cNvPr id="48135" name="Text Box 7"/>
          <p:cNvSpPr txBox="1">
            <a:spLocks noChangeArrowheads="1"/>
          </p:cNvSpPr>
          <p:nvPr/>
        </p:nvSpPr>
        <p:spPr bwMode="auto">
          <a:xfrm>
            <a:off x="5486400" y="1752600"/>
            <a:ext cx="2286000" cy="366713"/>
          </a:xfrm>
          <a:prstGeom prst="rect">
            <a:avLst/>
          </a:prstGeom>
          <a:noFill/>
          <a:ln w="9525">
            <a:noFill/>
            <a:miter lim="800000"/>
            <a:headEnd/>
            <a:tailEnd/>
          </a:ln>
          <a:effectLst/>
        </p:spPr>
        <p:txBody>
          <a:bodyPr>
            <a:spAutoFit/>
          </a:bodyPr>
          <a:lstStyle/>
          <a:p>
            <a:pPr>
              <a:spcBef>
                <a:spcPct val="50000"/>
              </a:spcBef>
            </a:pPr>
            <a:r>
              <a:rPr lang="en-US"/>
              <a:t>population</a:t>
            </a:r>
          </a:p>
        </p:txBody>
      </p:sp>
      <p:sp>
        <p:nvSpPr>
          <p:cNvPr id="48137" name="Oval 9"/>
          <p:cNvSpPr>
            <a:spLocks noChangeArrowheads="1"/>
          </p:cNvSpPr>
          <p:nvPr/>
        </p:nvSpPr>
        <p:spPr bwMode="auto">
          <a:xfrm>
            <a:off x="4800600" y="2667000"/>
            <a:ext cx="152400" cy="1524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48138" name="Oval 10"/>
          <p:cNvSpPr>
            <a:spLocks noChangeArrowheads="1"/>
          </p:cNvSpPr>
          <p:nvPr/>
        </p:nvSpPr>
        <p:spPr bwMode="auto">
          <a:xfrm>
            <a:off x="4724400" y="1905000"/>
            <a:ext cx="152400" cy="1524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48139" name="Oval 11"/>
          <p:cNvSpPr>
            <a:spLocks noChangeArrowheads="1"/>
          </p:cNvSpPr>
          <p:nvPr/>
        </p:nvSpPr>
        <p:spPr bwMode="auto">
          <a:xfrm>
            <a:off x="2438400" y="2057400"/>
            <a:ext cx="152400" cy="1524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48140" name="Oval 12"/>
          <p:cNvSpPr>
            <a:spLocks noChangeArrowheads="1"/>
          </p:cNvSpPr>
          <p:nvPr/>
        </p:nvSpPr>
        <p:spPr bwMode="auto">
          <a:xfrm>
            <a:off x="5943600" y="2286000"/>
            <a:ext cx="152400" cy="1524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48141" name="Oval 13"/>
          <p:cNvSpPr>
            <a:spLocks noChangeArrowheads="1"/>
          </p:cNvSpPr>
          <p:nvPr/>
        </p:nvSpPr>
        <p:spPr bwMode="auto">
          <a:xfrm>
            <a:off x="4495800" y="3352800"/>
            <a:ext cx="152400" cy="1524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48142" name="Oval 14"/>
          <p:cNvSpPr>
            <a:spLocks noChangeArrowheads="1"/>
          </p:cNvSpPr>
          <p:nvPr/>
        </p:nvSpPr>
        <p:spPr bwMode="auto">
          <a:xfrm>
            <a:off x="5105400" y="3581400"/>
            <a:ext cx="152400" cy="1524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48143" name="Oval 15"/>
          <p:cNvSpPr>
            <a:spLocks noChangeArrowheads="1"/>
          </p:cNvSpPr>
          <p:nvPr/>
        </p:nvSpPr>
        <p:spPr bwMode="auto">
          <a:xfrm>
            <a:off x="3505200" y="3352800"/>
            <a:ext cx="152400" cy="152400"/>
          </a:xfrm>
          <a:prstGeom prst="ellipse">
            <a:avLst/>
          </a:prstGeom>
          <a:solidFill>
            <a:srgbClr val="FF99CC"/>
          </a:solidFill>
          <a:ln w="9525">
            <a:solidFill>
              <a:srgbClr val="FF0000"/>
            </a:solidFill>
            <a:round/>
            <a:headEnd/>
            <a:tailEnd/>
          </a:ln>
          <a:effectLst/>
        </p:spPr>
        <p:txBody>
          <a:bodyPr wrap="none" anchor="ctr"/>
          <a:lstStyle/>
          <a:p>
            <a:endParaRPr lang="en-US"/>
          </a:p>
        </p:txBody>
      </p:sp>
      <p:sp>
        <p:nvSpPr>
          <p:cNvPr id="48144" name="Oval 16"/>
          <p:cNvSpPr>
            <a:spLocks noChangeArrowheads="1"/>
          </p:cNvSpPr>
          <p:nvPr/>
        </p:nvSpPr>
        <p:spPr bwMode="auto">
          <a:xfrm>
            <a:off x="5791200" y="2819400"/>
            <a:ext cx="152400" cy="152400"/>
          </a:xfrm>
          <a:prstGeom prst="ellipse">
            <a:avLst/>
          </a:prstGeom>
          <a:solidFill>
            <a:srgbClr val="FF99CC"/>
          </a:solidFill>
          <a:ln w="9525">
            <a:solidFill>
              <a:srgbClr val="FF0000"/>
            </a:solidFill>
            <a:round/>
            <a:headEnd/>
            <a:tailEnd/>
          </a:ln>
          <a:effectLst/>
        </p:spPr>
        <p:txBody>
          <a:bodyPr wrap="none" anchor="ctr"/>
          <a:lstStyle/>
          <a:p>
            <a:endParaRPr lang="en-US"/>
          </a:p>
        </p:txBody>
      </p:sp>
      <p:sp>
        <p:nvSpPr>
          <p:cNvPr id="48145" name="Oval 17"/>
          <p:cNvSpPr>
            <a:spLocks noChangeArrowheads="1"/>
          </p:cNvSpPr>
          <p:nvPr/>
        </p:nvSpPr>
        <p:spPr bwMode="auto">
          <a:xfrm>
            <a:off x="4419600" y="2514600"/>
            <a:ext cx="152400" cy="152400"/>
          </a:xfrm>
          <a:prstGeom prst="ellipse">
            <a:avLst/>
          </a:prstGeom>
          <a:solidFill>
            <a:srgbClr val="FF99CC"/>
          </a:solidFill>
          <a:ln w="9525">
            <a:solidFill>
              <a:srgbClr val="FF0000"/>
            </a:solidFill>
            <a:round/>
            <a:headEnd/>
            <a:tailEnd/>
          </a:ln>
          <a:effectLst/>
        </p:spPr>
        <p:txBody>
          <a:bodyPr wrap="none" anchor="ctr"/>
          <a:lstStyle/>
          <a:p>
            <a:endParaRPr lang="en-US"/>
          </a:p>
        </p:txBody>
      </p:sp>
      <p:sp>
        <p:nvSpPr>
          <p:cNvPr id="48146" name="Oval 18"/>
          <p:cNvSpPr>
            <a:spLocks noChangeArrowheads="1"/>
          </p:cNvSpPr>
          <p:nvPr/>
        </p:nvSpPr>
        <p:spPr bwMode="auto">
          <a:xfrm>
            <a:off x="5334000" y="1905000"/>
            <a:ext cx="152400" cy="152400"/>
          </a:xfrm>
          <a:prstGeom prst="ellipse">
            <a:avLst/>
          </a:prstGeom>
          <a:solidFill>
            <a:srgbClr val="FF99CC"/>
          </a:solidFill>
          <a:ln w="9525">
            <a:solidFill>
              <a:srgbClr val="FF0000"/>
            </a:solidFill>
            <a:round/>
            <a:headEnd/>
            <a:tailEnd/>
          </a:ln>
          <a:effectLst/>
        </p:spPr>
        <p:txBody>
          <a:bodyPr wrap="none" anchor="ctr"/>
          <a:lstStyle/>
          <a:p>
            <a:endParaRPr lang="en-US"/>
          </a:p>
        </p:txBody>
      </p:sp>
      <p:sp>
        <p:nvSpPr>
          <p:cNvPr id="48147" name="Oval 19"/>
          <p:cNvSpPr>
            <a:spLocks noChangeArrowheads="1"/>
          </p:cNvSpPr>
          <p:nvPr/>
        </p:nvSpPr>
        <p:spPr bwMode="auto">
          <a:xfrm>
            <a:off x="4572000" y="3810000"/>
            <a:ext cx="152400" cy="152400"/>
          </a:xfrm>
          <a:prstGeom prst="ellipse">
            <a:avLst/>
          </a:prstGeom>
          <a:solidFill>
            <a:srgbClr val="FF99CC"/>
          </a:solidFill>
          <a:ln w="9525">
            <a:solidFill>
              <a:srgbClr val="FF0000"/>
            </a:solidFill>
            <a:round/>
            <a:headEnd/>
            <a:tailEnd/>
          </a:ln>
          <a:effectLst/>
        </p:spPr>
        <p:txBody>
          <a:bodyPr wrap="none" anchor="ctr"/>
          <a:lstStyle/>
          <a:p>
            <a:endParaRPr lang="en-US"/>
          </a:p>
        </p:txBody>
      </p:sp>
      <p:sp>
        <p:nvSpPr>
          <p:cNvPr id="48148" name="Oval 20"/>
          <p:cNvSpPr>
            <a:spLocks noChangeArrowheads="1"/>
          </p:cNvSpPr>
          <p:nvPr/>
        </p:nvSpPr>
        <p:spPr bwMode="auto">
          <a:xfrm>
            <a:off x="2819400" y="4419600"/>
            <a:ext cx="152400" cy="152400"/>
          </a:xfrm>
          <a:prstGeom prst="ellipse">
            <a:avLst/>
          </a:prstGeom>
          <a:solidFill>
            <a:srgbClr val="FF99CC"/>
          </a:solidFill>
          <a:ln w="9525">
            <a:solidFill>
              <a:srgbClr val="FF0000"/>
            </a:solidFill>
            <a:round/>
            <a:headEnd/>
            <a:tailEnd/>
          </a:ln>
          <a:effectLst/>
        </p:spPr>
        <p:txBody>
          <a:bodyPr wrap="none" anchor="ctr"/>
          <a:lstStyle/>
          <a:p>
            <a:endParaRPr lang="en-US"/>
          </a:p>
        </p:txBody>
      </p:sp>
      <p:sp>
        <p:nvSpPr>
          <p:cNvPr id="48149" name="Oval 21"/>
          <p:cNvSpPr>
            <a:spLocks noChangeArrowheads="1"/>
          </p:cNvSpPr>
          <p:nvPr/>
        </p:nvSpPr>
        <p:spPr bwMode="auto">
          <a:xfrm>
            <a:off x="4876800" y="3124200"/>
            <a:ext cx="152400" cy="152400"/>
          </a:xfrm>
          <a:prstGeom prst="ellipse">
            <a:avLst/>
          </a:prstGeom>
          <a:solidFill>
            <a:srgbClr val="FF99CC"/>
          </a:solidFill>
          <a:ln w="9525">
            <a:solidFill>
              <a:srgbClr val="FF0000"/>
            </a:solidFill>
            <a:round/>
            <a:headEnd/>
            <a:tailEnd/>
          </a:ln>
          <a:effectLst/>
        </p:spPr>
        <p:txBody>
          <a:bodyPr wrap="none" anchor="ctr"/>
          <a:lstStyle/>
          <a:p>
            <a:endParaRPr lang="en-US"/>
          </a:p>
        </p:txBody>
      </p:sp>
      <p:sp>
        <p:nvSpPr>
          <p:cNvPr id="48152" name="Oval 24"/>
          <p:cNvSpPr>
            <a:spLocks noChangeArrowheads="1"/>
          </p:cNvSpPr>
          <p:nvPr/>
        </p:nvSpPr>
        <p:spPr bwMode="auto">
          <a:xfrm>
            <a:off x="5715000" y="3962400"/>
            <a:ext cx="381000" cy="3810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48153" name="Oval 25"/>
          <p:cNvSpPr>
            <a:spLocks noChangeArrowheads="1"/>
          </p:cNvSpPr>
          <p:nvPr/>
        </p:nvSpPr>
        <p:spPr bwMode="auto">
          <a:xfrm>
            <a:off x="6477000" y="1905000"/>
            <a:ext cx="381000" cy="3810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48154" name="Oval 26"/>
          <p:cNvSpPr>
            <a:spLocks noChangeArrowheads="1"/>
          </p:cNvSpPr>
          <p:nvPr/>
        </p:nvSpPr>
        <p:spPr bwMode="auto">
          <a:xfrm>
            <a:off x="5105400" y="2743200"/>
            <a:ext cx="381000" cy="3810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48155" name="Oval 27"/>
          <p:cNvSpPr>
            <a:spLocks noChangeArrowheads="1"/>
          </p:cNvSpPr>
          <p:nvPr/>
        </p:nvSpPr>
        <p:spPr bwMode="auto">
          <a:xfrm>
            <a:off x="3810000" y="3810000"/>
            <a:ext cx="381000" cy="3810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48156" name="Oval 28"/>
          <p:cNvSpPr>
            <a:spLocks noChangeArrowheads="1"/>
          </p:cNvSpPr>
          <p:nvPr/>
        </p:nvSpPr>
        <p:spPr bwMode="auto">
          <a:xfrm>
            <a:off x="6248400" y="2819400"/>
            <a:ext cx="381000" cy="381000"/>
          </a:xfrm>
          <a:prstGeom prst="ellipse">
            <a:avLst/>
          </a:prstGeom>
          <a:solidFill>
            <a:srgbClr val="FF99CC"/>
          </a:solidFill>
          <a:ln w="9525">
            <a:solidFill>
              <a:srgbClr val="FF0000"/>
            </a:solidFill>
            <a:round/>
            <a:headEnd/>
            <a:tailEnd/>
          </a:ln>
          <a:effectLst/>
        </p:spPr>
        <p:txBody>
          <a:bodyPr wrap="none" anchor="ctr"/>
          <a:lstStyle/>
          <a:p>
            <a:endParaRPr lang="en-US"/>
          </a:p>
        </p:txBody>
      </p:sp>
      <p:sp>
        <p:nvSpPr>
          <p:cNvPr id="48157" name="Oval 29"/>
          <p:cNvSpPr>
            <a:spLocks noChangeArrowheads="1"/>
          </p:cNvSpPr>
          <p:nvPr/>
        </p:nvSpPr>
        <p:spPr bwMode="auto">
          <a:xfrm>
            <a:off x="3733800" y="1905000"/>
            <a:ext cx="152400" cy="152400"/>
          </a:xfrm>
          <a:prstGeom prst="ellipse">
            <a:avLst/>
          </a:prstGeom>
          <a:solidFill>
            <a:srgbClr val="FF99CC"/>
          </a:solidFill>
          <a:ln w="9525">
            <a:solidFill>
              <a:srgbClr val="FF0000"/>
            </a:solidFill>
            <a:round/>
            <a:headEnd/>
            <a:tailEnd/>
          </a:ln>
          <a:effectLst/>
        </p:spPr>
        <p:txBody>
          <a:bodyPr wrap="none" anchor="ctr"/>
          <a:lstStyle/>
          <a:p>
            <a:endParaRPr lang="en-US"/>
          </a:p>
        </p:txBody>
      </p:sp>
      <p:sp>
        <p:nvSpPr>
          <p:cNvPr id="48158" name="Oval 30"/>
          <p:cNvSpPr>
            <a:spLocks noChangeArrowheads="1"/>
          </p:cNvSpPr>
          <p:nvPr/>
        </p:nvSpPr>
        <p:spPr bwMode="auto">
          <a:xfrm>
            <a:off x="3733800" y="2743200"/>
            <a:ext cx="381000" cy="381000"/>
          </a:xfrm>
          <a:prstGeom prst="ellipse">
            <a:avLst/>
          </a:prstGeom>
          <a:solidFill>
            <a:srgbClr val="FF99CC"/>
          </a:solidFill>
          <a:ln w="9525">
            <a:solidFill>
              <a:srgbClr val="FF0000"/>
            </a:solidFill>
            <a:round/>
            <a:headEnd/>
            <a:tailEnd/>
          </a:ln>
          <a:effectLst/>
        </p:spPr>
        <p:txBody>
          <a:bodyPr wrap="none" anchor="ctr"/>
          <a:lstStyle/>
          <a:p>
            <a:endParaRPr lang="en-US"/>
          </a:p>
        </p:txBody>
      </p:sp>
      <p:sp>
        <p:nvSpPr>
          <p:cNvPr id="48159" name="Oval 31"/>
          <p:cNvSpPr>
            <a:spLocks noChangeArrowheads="1"/>
          </p:cNvSpPr>
          <p:nvPr/>
        </p:nvSpPr>
        <p:spPr bwMode="auto">
          <a:xfrm>
            <a:off x="2971800" y="2057400"/>
            <a:ext cx="152400" cy="152400"/>
          </a:xfrm>
          <a:prstGeom prst="ellipse">
            <a:avLst/>
          </a:prstGeom>
          <a:solidFill>
            <a:srgbClr val="FF99CC"/>
          </a:solidFill>
          <a:ln w="9525">
            <a:solidFill>
              <a:srgbClr val="FF0000"/>
            </a:solidFill>
            <a:round/>
            <a:headEnd/>
            <a:tailEnd/>
          </a:ln>
          <a:effectLst/>
        </p:spPr>
        <p:txBody>
          <a:bodyPr wrap="none" anchor="ctr"/>
          <a:lstStyle/>
          <a:p>
            <a:endParaRPr lang="en-US"/>
          </a:p>
        </p:txBody>
      </p:sp>
      <p:sp>
        <p:nvSpPr>
          <p:cNvPr id="48160" name="Oval 32"/>
          <p:cNvSpPr>
            <a:spLocks noChangeArrowheads="1"/>
          </p:cNvSpPr>
          <p:nvPr/>
        </p:nvSpPr>
        <p:spPr bwMode="auto">
          <a:xfrm>
            <a:off x="6400800" y="2438400"/>
            <a:ext cx="152400" cy="152400"/>
          </a:xfrm>
          <a:prstGeom prst="ellipse">
            <a:avLst/>
          </a:prstGeom>
          <a:solidFill>
            <a:srgbClr val="FF99CC"/>
          </a:solidFill>
          <a:ln w="9525">
            <a:solidFill>
              <a:srgbClr val="FF0000"/>
            </a:solidFill>
            <a:round/>
            <a:headEnd/>
            <a:tailEnd/>
          </a:ln>
          <a:effectLst/>
        </p:spPr>
        <p:txBody>
          <a:bodyPr wrap="none" anchor="ctr"/>
          <a:lstStyle/>
          <a:p>
            <a:endParaRPr lang="en-US"/>
          </a:p>
        </p:txBody>
      </p:sp>
      <p:sp>
        <p:nvSpPr>
          <p:cNvPr id="48161" name="Oval 33"/>
          <p:cNvSpPr>
            <a:spLocks noChangeArrowheads="1"/>
          </p:cNvSpPr>
          <p:nvPr/>
        </p:nvSpPr>
        <p:spPr bwMode="auto">
          <a:xfrm>
            <a:off x="6248400" y="3581400"/>
            <a:ext cx="152400" cy="152400"/>
          </a:xfrm>
          <a:prstGeom prst="ellipse">
            <a:avLst/>
          </a:prstGeom>
          <a:solidFill>
            <a:srgbClr val="FF99CC"/>
          </a:solidFill>
          <a:ln w="9525">
            <a:solidFill>
              <a:srgbClr val="FF0000"/>
            </a:solidFill>
            <a:round/>
            <a:headEnd/>
            <a:tailEnd/>
          </a:ln>
          <a:effectLst/>
        </p:spPr>
        <p:txBody>
          <a:bodyPr wrap="none" anchor="ctr"/>
          <a:lstStyle/>
          <a:p>
            <a:endParaRPr lang="en-US"/>
          </a:p>
        </p:txBody>
      </p:sp>
      <p:sp>
        <p:nvSpPr>
          <p:cNvPr id="48162" name="Oval 34"/>
          <p:cNvSpPr>
            <a:spLocks noChangeArrowheads="1"/>
          </p:cNvSpPr>
          <p:nvPr/>
        </p:nvSpPr>
        <p:spPr bwMode="auto">
          <a:xfrm>
            <a:off x="5562600" y="4724400"/>
            <a:ext cx="152400" cy="152400"/>
          </a:xfrm>
          <a:prstGeom prst="ellipse">
            <a:avLst/>
          </a:prstGeom>
          <a:solidFill>
            <a:srgbClr val="FF99CC"/>
          </a:solidFill>
          <a:ln w="9525">
            <a:solidFill>
              <a:srgbClr val="FF0000"/>
            </a:solidFill>
            <a:round/>
            <a:headEnd/>
            <a:tailEnd/>
          </a:ln>
          <a:effectLst/>
        </p:spPr>
        <p:txBody>
          <a:bodyPr wrap="none" anchor="ctr"/>
          <a:lstStyle/>
          <a:p>
            <a:endParaRPr lang="en-US"/>
          </a:p>
        </p:txBody>
      </p:sp>
      <p:sp>
        <p:nvSpPr>
          <p:cNvPr id="48163" name="Oval 35"/>
          <p:cNvSpPr>
            <a:spLocks noChangeArrowheads="1"/>
          </p:cNvSpPr>
          <p:nvPr/>
        </p:nvSpPr>
        <p:spPr bwMode="auto">
          <a:xfrm>
            <a:off x="2438400" y="3048000"/>
            <a:ext cx="381000" cy="381000"/>
          </a:xfrm>
          <a:prstGeom prst="ellipse">
            <a:avLst/>
          </a:prstGeom>
          <a:solidFill>
            <a:srgbClr val="FF99CC"/>
          </a:solidFill>
          <a:ln w="9525">
            <a:solidFill>
              <a:srgbClr val="FF0000"/>
            </a:solidFill>
            <a:round/>
            <a:headEnd/>
            <a:tailEnd/>
          </a:ln>
          <a:effectLst/>
        </p:spPr>
        <p:txBody>
          <a:bodyPr wrap="none" anchor="ctr"/>
          <a:lstStyle/>
          <a:p>
            <a:endParaRPr lang="en-US"/>
          </a:p>
        </p:txBody>
      </p:sp>
      <p:sp>
        <p:nvSpPr>
          <p:cNvPr id="48164" name="Oval 36"/>
          <p:cNvSpPr>
            <a:spLocks noChangeArrowheads="1"/>
          </p:cNvSpPr>
          <p:nvPr/>
        </p:nvSpPr>
        <p:spPr bwMode="auto">
          <a:xfrm>
            <a:off x="4038600" y="4724400"/>
            <a:ext cx="152400" cy="1524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48165" name="Oval 37"/>
          <p:cNvSpPr>
            <a:spLocks noChangeArrowheads="1"/>
          </p:cNvSpPr>
          <p:nvPr/>
        </p:nvSpPr>
        <p:spPr bwMode="auto">
          <a:xfrm>
            <a:off x="6934200" y="4114800"/>
            <a:ext cx="152400" cy="1524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48166" name="Oval 38"/>
          <p:cNvSpPr>
            <a:spLocks noChangeArrowheads="1"/>
          </p:cNvSpPr>
          <p:nvPr/>
        </p:nvSpPr>
        <p:spPr bwMode="auto">
          <a:xfrm>
            <a:off x="6400800" y="4495800"/>
            <a:ext cx="152400" cy="1524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48167" name="Oval 39"/>
          <p:cNvSpPr>
            <a:spLocks noChangeArrowheads="1"/>
          </p:cNvSpPr>
          <p:nvPr/>
        </p:nvSpPr>
        <p:spPr bwMode="auto">
          <a:xfrm>
            <a:off x="2895600" y="2362200"/>
            <a:ext cx="381000" cy="3810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48168" name="Oval 40"/>
          <p:cNvSpPr>
            <a:spLocks noChangeArrowheads="1"/>
          </p:cNvSpPr>
          <p:nvPr/>
        </p:nvSpPr>
        <p:spPr bwMode="auto">
          <a:xfrm>
            <a:off x="2590800" y="4800600"/>
            <a:ext cx="381000" cy="381000"/>
          </a:xfrm>
          <a:prstGeom prst="ellipse">
            <a:avLst/>
          </a:prstGeom>
          <a:solidFill>
            <a:schemeClr val="accent1"/>
          </a:solidFill>
          <a:ln w="9525">
            <a:solidFill>
              <a:schemeClr val="tx1"/>
            </a:solidFill>
            <a:round/>
            <a:headEnd/>
            <a:tailEnd/>
          </a:ln>
          <a:effectLst/>
        </p:spPr>
        <p:txBody>
          <a:bodyPr wrap="none" anchor="ctr"/>
          <a:lstStyle/>
          <a:p>
            <a:endParaRPr lang="en-US"/>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Global Logo.bmp"/>
          <p:cNvPicPr>
            <a:picLocks noChangeAspect="1"/>
          </p:cNvPicPr>
          <p:nvPr/>
        </p:nvPicPr>
        <p:blipFill>
          <a:blip r:embed="rId3" cstate="print"/>
          <a:stretch>
            <a:fillRect/>
          </a:stretch>
        </p:blipFill>
        <p:spPr>
          <a:xfrm>
            <a:off x="0" y="5358381"/>
            <a:ext cx="1815088" cy="1499619"/>
          </a:xfrm>
          <a:prstGeom prst="rect">
            <a:avLst/>
          </a:prstGeom>
        </p:spPr>
      </p:pic>
      <p:sp>
        <p:nvSpPr>
          <p:cNvPr id="5" name="Slide Number Placeholder 5"/>
          <p:cNvSpPr>
            <a:spLocks noGrp="1"/>
          </p:cNvSpPr>
          <p:nvPr>
            <p:ph type="sldNum" sz="quarter" idx="12"/>
          </p:nvPr>
        </p:nvSpPr>
        <p:spPr/>
        <p:txBody>
          <a:bodyPr/>
          <a:lstStyle/>
          <a:p>
            <a:fld id="{55DD6CB5-EC03-4F55-855A-5E1F7ACE78C0}" type="slidenum">
              <a:rPr lang="en-US"/>
              <a:pPr/>
              <a:t>34</a:t>
            </a:fld>
            <a:endParaRPr lang="en-US"/>
          </a:p>
        </p:txBody>
      </p:sp>
      <p:sp>
        <p:nvSpPr>
          <p:cNvPr id="49154" name="Rectangle 2"/>
          <p:cNvSpPr>
            <a:spLocks noGrp="1" noChangeArrowheads="1"/>
          </p:cNvSpPr>
          <p:nvPr>
            <p:ph type="title"/>
          </p:nvPr>
        </p:nvSpPr>
        <p:spPr/>
        <p:txBody>
          <a:bodyPr/>
          <a:lstStyle/>
          <a:p>
            <a:r>
              <a:rPr lang="en-US" b="1" dirty="0" smtClean="0"/>
              <a:t>SOURCES OF ERROR</a:t>
            </a:r>
            <a:endParaRPr lang="en-US" b="1" dirty="0"/>
          </a:p>
        </p:txBody>
      </p:sp>
      <p:sp>
        <p:nvSpPr>
          <p:cNvPr id="49155" name="Rectangle 3"/>
          <p:cNvSpPr>
            <a:spLocks noGrp="1" noChangeArrowheads="1"/>
          </p:cNvSpPr>
          <p:nvPr>
            <p:ph type="body" idx="1"/>
          </p:nvPr>
        </p:nvSpPr>
        <p:spPr>
          <a:xfrm>
            <a:off x="533400" y="1371600"/>
            <a:ext cx="7848600" cy="4343400"/>
          </a:xfrm>
        </p:spPr>
        <p:txBody>
          <a:bodyPr/>
          <a:lstStyle/>
          <a:p>
            <a:pPr marL="457200" indent="-457200"/>
            <a:r>
              <a:rPr lang="en-US" sz="3200" dirty="0"/>
              <a:t>2336 students identified, 1943 completed the questionnaire. Suppose females were less likely to complete the questionnaire than males </a:t>
            </a:r>
            <a:r>
              <a:rPr lang="en-US" sz="3200" dirty="0">
                <a:solidFill>
                  <a:schemeClr val="hlink"/>
                </a:solidFill>
                <a:effectLst/>
                <a:cs typeface="Times New Roman" pitchFamily="18" charset="0"/>
              </a:rPr>
              <a:t>→</a:t>
            </a:r>
            <a:r>
              <a:rPr lang="en-US" sz="3200" dirty="0"/>
              <a:t> </a:t>
            </a:r>
            <a:r>
              <a:rPr lang="en-US" sz="3200" i="1" dirty="0" err="1"/>
              <a:t>nonresponse</a:t>
            </a:r>
            <a:r>
              <a:rPr lang="en-US" sz="3200" i="1" dirty="0"/>
              <a:t> error</a:t>
            </a:r>
          </a:p>
          <a:p>
            <a:pPr marL="457200" indent="-457200"/>
            <a:r>
              <a:rPr lang="en-US" sz="3200" u="sng" dirty="0"/>
              <a:t>Suppose</a:t>
            </a:r>
            <a:r>
              <a:rPr lang="en-US" sz="3200" dirty="0"/>
              <a:t> the sampling frame omitted two schools within the Victoria area and included one school outside the Victoria </a:t>
            </a:r>
            <a:r>
              <a:rPr lang="en-US" sz="3200" dirty="0">
                <a:solidFill>
                  <a:schemeClr val="hlink"/>
                </a:solidFill>
                <a:effectLst/>
                <a:cs typeface="Times New Roman" pitchFamily="18" charset="0"/>
              </a:rPr>
              <a:t>→</a:t>
            </a:r>
            <a:r>
              <a:rPr lang="en-US" sz="3200" dirty="0"/>
              <a:t> </a:t>
            </a:r>
            <a:r>
              <a:rPr lang="en-US" sz="3200" i="1" dirty="0"/>
              <a:t>frame error</a:t>
            </a: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Global Logo.bmp"/>
          <p:cNvPicPr>
            <a:picLocks noChangeAspect="1"/>
          </p:cNvPicPr>
          <p:nvPr/>
        </p:nvPicPr>
        <p:blipFill>
          <a:blip r:embed="rId3" cstate="print"/>
          <a:stretch>
            <a:fillRect/>
          </a:stretch>
        </p:blipFill>
        <p:spPr>
          <a:xfrm>
            <a:off x="0" y="5358381"/>
            <a:ext cx="1815088" cy="1499619"/>
          </a:xfrm>
          <a:prstGeom prst="rect">
            <a:avLst/>
          </a:prstGeom>
        </p:spPr>
      </p:pic>
      <p:sp>
        <p:nvSpPr>
          <p:cNvPr id="5" name="Slide Number Placeholder 5"/>
          <p:cNvSpPr>
            <a:spLocks noGrp="1"/>
          </p:cNvSpPr>
          <p:nvPr>
            <p:ph type="sldNum" sz="quarter" idx="12"/>
          </p:nvPr>
        </p:nvSpPr>
        <p:spPr/>
        <p:txBody>
          <a:bodyPr/>
          <a:lstStyle/>
          <a:p>
            <a:fld id="{CCCDB160-93AB-4AD9-BF57-7EA5CF5B513D}" type="slidenum">
              <a:rPr lang="en-US"/>
              <a:pPr/>
              <a:t>35</a:t>
            </a:fld>
            <a:endParaRPr lang="en-US"/>
          </a:p>
        </p:txBody>
      </p:sp>
      <p:sp>
        <p:nvSpPr>
          <p:cNvPr id="50178" name="Rectangle 2"/>
          <p:cNvSpPr>
            <a:spLocks noGrp="1" noChangeArrowheads="1"/>
          </p:cNvSpPr>
          <p:nvPr>
            <p:ph type="title"/>
          </p:nvPr>
        </p:nvSpPr>
        <p:spPr/>
        <p:txBody>
          <a:bodyPr/>
          <a:lstStyle/>
          <a:p>
            <a:r>
              <a:rPr lang="en-US" sz="4000" b="1" dirty="0"/>
              <a:t>STUDY DESIGN</a:t>
            </a:r>
          </a:p>
        </p:txBody>
      </p:sp>
      <p:sp>
        <p:nvSpPr>
          <p:cNvPr id="50179" name="Rectangle 3"/>
          <p:cNvSpPr>
            <a:spLocks noGrp="1" noChangeArrowheads="1"/>
          </p:cNvSpPr>
          <p:nvPr>
            <p:ph type="body" idx="1"/>
          </p:nvPr>
        </p:nvSpPr>
        <p:spPr>
          <a:xfrm>
            <a:off x="838200" y="1295400"/>
            <a:ext cx="7543800" cy="4724400"/>
          </a:xfrm>
        </p:spPr>
        <p:txBody>
          <a:bodyPr/>
          <a:lstStyle/>
          <a:p>
            <a:pPr>
              <a:buFontTx/>
              <a:buNone/>
            </a:pPr>
            <a:r>
              <a:rPr lang="en-US" sz="2800" dirty="0"/>
              <a:t>“A stratified two stage design was employed to select 24 primary schools. First schools were selected within each educational sector [Government, Catholic or independent] with a probability proportional to size. Second, an entire class at each level was randomly selected within each school.”</a:t>
            </a:r>
          </a:p>
          <a:p>
            <a:pPr>
              <a:buFontTx/>
              <a:buNone/>
            </a:pPr>
            <a:r>
              <a:rPr lang="en-US" sz="2800" dirty="0"/>
              <a:t>What is 1</a:t>
            </a:r>
            <a:r>
              <a:rPr lang="en-US" sz="2800" baseline="30000" dirty="0"/>
              <a:t>st</a:t>
            </a:r>
            <a:r>
              <a:rPr lang="en-US" sz="2800" dirty="0"/>
              <a:t> stage? – select a school</a:t>
            </a:r>
          </a:p>
          <a:p>
            <a:pPr>
              <a:buFontTx/>
              <a:buNone/>
            </a:pPr>
            <a:r>
              <a:rPr lang="en-US" sz="2800" dirty="0"/>
              <a:t>What is 2</a:t>
            </a:r>
            <a:r>
              <a:rPr lang="en-US" sz="2800" baseline="30000" dirty="0"/>
              <a:t>nd</a:t>
            </a:r>
            <a:r>
              <a:rPr lang="en-US" sz="2800" dirty="0"/>
              <a:t> stage? – select class</a:t>
            </a: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Global Logo.bmp"/>
          <p:cNvPicPr>
            <a:picLocks noChangeAspect="1"/>
          </p:cNvPicPr>
          <p:nvPr/>
        </p:nvPicPr>
        <p:blipFill>
          <a:blip r:embed="rId3" cstate="print"/>
          <a:stretch>
            <a:fillRect/>
          </a:stretch>
        </p:blipFill>
        <p:spPr>
          <a:xfrm>
            <a:off x="0" y="5358381"/>
            <a:ext cx="1815088" cy="1499619"/>
          </a:xfrm>
          <a:prstGeom prst="rect">
            <a:avLst/>
          </a:prstGeom>
        </p:spPr>
      </p:pic>
      <p:sp>
        <p:nvSpPr>
          <p:cNvPr id="52227" name="Rectangle 3"/>
          <p:cNvSpPr>
            <a:spLocks noGrp="1" noChangeArrowheads="1"/>
          </p:cNvSpPr>
          <p:nvPr>
            <p:ph type="subTitle" idx="1"/>
          </p:nvPr>
        </p:nvSpPr>
        <p:spPr>
          <a:xfrm>
            <a:off x="762000" y="914400"/>
            <a:ext cx="7772400" cy="5638800"/>
          </a:xfrm>
        </p:spPr>
        <p:txBody>
          <a:bodyPr>
            <a:noAutofit/>
          </a:bodyPr>
          <a:lstStyle/>
          <a:p>
            <a:pPr marL="396875" indent="-396875" algn="l">
              <a:spcBef>
                <a:spcPct val="10000"/>
              </a:spcBef>
            </a:pPr>
            <a:r>
              <a:rPr lang="en-US" sz="3600" b="1" dirty="0" smtClean="0">
                <a:solidFill>
                  <a:schemeClr val="tx1"/>
                </a:solidFill>
              </a:rPr>
              <a:t>Why use multistage design?</a:t>
            </a:r>
          </a:p>
          <a:p>
            <a:pPr marL="396875" indent="-396875" algn="l">
              <a:spcBef>
                <a:spcPct val="10000"/>
              </a:spcBef>
            </a:pPr>
            <a:r>
              <a:rPr lang="en-US" sz="2800" dirty="0" smtClean="0">
                <a:solidFill>
                  <a:schemeClr val="tx1"/>
                </a:solidFill>
              </a:rPr>
              <a:t>Eliminates need to list all students in Victoria</a:t>
            </a:r>
          </a:p>
          <a:p>
            <a:pPr marL="396875" indent="-396875" algn="l">
              <a:spcBef>
                <a:spcPct val="10000"/>
              </a:spcBef>
            </a:pPr>
            <a:r>
              <a:rPr lang="en-US" sz="2800" dirty="0" smtClean="0">
                <a:solidFill>
                  <a:schemeClr val="tx1"/>
                </a:solidFill>
              </a:rPr>
              <a:t>More efficient to administer questionnaire to entire classroom</a:t>
            </a:r>
          </a:p>
          <a:p>
            <a:pPr marL="396875" indent="-396875" algn="l">
              <a:spcBef>
                <a:spcPct val="10000"/>
              </a:spcBef>
            </a:pPr>
            <a:endParaRPr lang="en-US" sz="2800" b="1" dirty="0" smtClean="0">
              <a:solidFill>
                <a:schemeClr val="tx1"/>
              </a:solidFill>
            </a:endParaRPr>
          </a:p>
          <a:p>
            <a:pPr marL="396875" indent="-396875" algn="l">
              <a:spcBef>
                <a:spcPct val="10000"/>
              </a:spcBef>
            </a:pPr>
            <a:r>
              <a:rPr lang="en-US" sz="3600" b="1" dirty="0" smtClean="0">
                <a:solidFill>
                  <a:schemeClr val="tx1"/>
                </a:solidFill>
              </a:rPr>
              <a:t>Why use stratified design?</a:t>
            </a:r>
            <a:endParaRPr lang="en-US" sz="2800" b="1" dirty="0" smtClean="0">
              <a:solidFill>
                <a:schemeClr val="tx1"/>
              </a:solidFill>
            </a:endParaRPr>
          </a:p>
          <a:p>
            <a:pPr marL="396875" indent="-396875" algn="l">
              <a:spcBef>
                <a:spcPct val="10000"/>
              </a:spcBef>
            </a:pPr>
            <a:r>
              <a:rPr lang="en-US" sz="2800" dirty="0" smtClean="0">
                <a:solidFill>
                  <a:schemeClr val="tx1"/>
                </a:solidFill>
              </a:rPr>
              <a:t>Assure selection within each subgroup</a:t>
            </a:r>
          </a:p>
          <a:p>
            <a:pPr marL="396875" indent="-396875" algn="l">
              <a:spcBef>
                <a:spcPct val="10000"/>
              </a:spcBef>
            </a:pPr>
            <a:r>
              <a:rPr lang="en-US" sz="2800" dirty="0" smtClean="0">
                <a:solidFill>
                  <a:schemeClr val="tx1"/>
                </a:solidFill>
              </a:rPr>
              <a:t>Adequate sample size for subgroup analysis</a:t>
            </a:r>
          </a:p>
          <a:p>
            <a:pPr marL="396875" indent="-396875" algn="l">
              <a:spcBef>
                <a:spcPct val="10000"/>
              </a:spcBef>
            </a:pPr>
            <a:r>
              <a:rPr lang="en-US" sz="2800" dirty="0" smtClean="0">
                <a:solidFill>
                  <a:schemeClr val="tx1"/>
                </a:solidFill>
              </a:rPr>
              <a:t>Allows for under- or over- sampling</a:t>
            </a:r>
          </a:p>
          <a:p>
            <a:pPr marL="396875" indent="-396875" algn="l">
              <a:spcBef>
                <a:spcPct val="10000"/>
              </a:spcBef>
            </a:pPr>
            <a:r>
              <a:rPr lang="en-US" sz="2800" dirty="0" smtClean="0">
                <a:solidFill>
                  <a:schemeClr val="tx1"/>
                </a:solidFill>
              </a:rPr>
              <a:t>Increase efficiency</a:t>
            </a:r>
          </a:p>
          <a:p>
            <a:pPr marL="396875" indent="-396875" algn="l">
              <a:spcBef>
                <a:spcPct val="10000"/>
              </a:spcBef>
            </a:pPr>
            <a:endParaRPr lang="en-US" b="1" dirty="0">
              <a:solidFill>
                <a:schemeClr val="tx1"/>
              </a:solidFill>
            </a:endParaRPr>
          </a:p>
        </p:txBody>
      </p:sp>
      <p:sp>
        <p:nvSpPr>
          <p:cNvPr id="4" name="Slide Number Placeholder 3"/>
          <p:cNvSpPr>
            <a:spLocks noGrp="1"/>
          </p:cNvSpPr>
          <p:nvPr>
            <p:ph type="sldNum" sz="quarter" idx="12"/>
          </p:nvPr>
        </p:nvSpPr>
        <p:spPr/>
        <p:txBody>
          <a:bodyPr/>
          <a:lstStyle/>
          <a:p>
            <a:pPr>
              <a:defRPr/>
            </a:pPr>
            <a:fld id="{8D942089-F521-456F-96FA-7B9366BBD6AB}" type="slidenum">
              <a:rPr lang="en-US" smtClean="0"/>
              <a:pPr>
                <a:defRPr/>
              </a:pPr>
              <a:t>36</a:t>
            </a:fld>
            <a:endParaRPr lang="en-US"/>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Global Logo.bmp"/>
          <p:cNvPicPr>
            <a:picLocks noChangeAspect="1"/>
          </p:cNvPicPr>
          <p:nvPr/>
        </p:nvPicPr>
        <p:blipFill>
          <a:blip r:embed="rId3" cstate="print"/>
          <a:stretch>
            <a:fillRect/>
          </a:stretch>
        </p:blipFill>
        <p:spPr>
          <a:xfrm>
            <a:off x="0" y="5358381"/>
            <a:ext cx="1815088" cy="1499619"/>
          </a:xfrm>
          <a:prstGeom prst="rect">
            <a:avLst/>
          </a:prstGeom>
        </p:spPr>
      </p:pic>
      <p:sp>
        <p:nvSpPr>
          <p:cNvPr id="12" name="Slide Number Placeholder 5"/>
          <p:cNvSpPr>
            <a:spLocks noGrp="1"/>
          </p:cNvSpPr>
          <p:nvPr>
            <p:ph type="sldNum" sz="quarter" idx="12"/>
          </p:nvPr>
        </p:nvSpPr>
        <p:spPr/>
        <p:txBody>
          <a:bodyPr/>
          <a:lstStyle/>
          <a:p>
            <a:fld id="{FF9F2A01-6DAF-47DA-8CCB-D67BCE0C25E5}" type="slidenum">
              <a:rPr lang="en-US"/>
              <a:pPr/>
              <a:t>37</a:t>
            </a:fld>
            <a:endParaRPr lang="en-US"/>
          </a:p>
        </p:txBody>
      </p:sp>
      <p:sp>
        <p:nvSpPr>
          <p:cNvPr id="68610" name="Rectangle 2"/>
          <p:cNvSpPr>
            <a:spLocks noGrp="1" noChangeArrowheads="1"/>
          </p:cNvSpPr>
          <p:nvPr>
            <p:ph type="title"/>
          </p:nvPr>
        </p:nvSpPr>
        <p:spPr/>
        <p:txBody>
          <a:bodyPr/>
          <a:lstStyle/>
          <a:p>
            <a:r>
              <a:rPr lang="en-US" sz="4000" b="1" dirty="0" smtClean="0"/>
              <a:t>WHAT IF?</a:t>
            </a:r>
            <a:endParaRPr lang="en-US" sz="4000" b="1" dirty="0"/>
          </a:p>
        </p:txBody>
      </p:sp>
      <p:sp>
        <p:nvSpPr>
          <p:cNvPr id="68611" name="Rectangle 3"/>
          <p:cNvSpPr>
            <a:spLocks noGrp="1" noChangeArrowheads="1"/>
          </p:cNvSpPr>
          <p:nvPr>
            <p:ph type="body" idx="1"/>
          </p:nvPr>
        </p:nvSpPr>
        <p:spPr>
          <a:xfrm>
            <a:off x="990600" y="1295400"/>
            <a:ext cx="7543800" cy="4876800"/>
          </a:xfrm>
        </p:spPr>
        <p:txBody>
          <a:bodyPr/>
          <a:lstStyle/>
          <a:p>
            <a:pPr>
              <a:lnSpc>
                <a:spcPct val="85000"/>
              </a:lnSpc>
              <a:buFontTx/>
              <a:buNone/>
            </a:pPr>
            <a:r>
              <a:rPr lang="en-US" b="0" dirty="0"/>
              <a:t>		</a:t>
            </a:r>
          </a:p>
          <a:p>
            <a:pPr algn="ctr">
              <a:lnSpc>
                <a:spcPct val="85000"/>
              </a:lnSpc>
              <a:buFontTx/>
              <a:buNone/>
            </a:pPr>
            <a:r>
              <a:rPr lang="en-US" b="0" dirty="0"/>
              <a:t>All Schools (</a:t>
            </a:r>
            <a:r>
              <a:rPr lang="en-US" b="0" i="1" dirty="0"/>
              <a:t>N</a:t>
            </a:r>
            <a:r>
              <a:rPr lang="en-US" b="0" dirty="0"/>
              <a:t>=100, </a:t>
            </a:r>
            <a:r>
              <a:rPr lang="en-US" b="0" i="1" dirty="0"/>
              <a:t>n</a:t>
            </a:r>
            <a:r>
              <a:rPr lang="en-US" b="0" dirty="0"/>
              <a:t>=24)</a:t>
            </a:r>
          </a:p>
          <a:p>
            <a:pPr>
              <a:lnSpc>
                <a:spcPct val="85000"/>
              </a:lnSpc>
              <a:buFontTx/>
              <a:buNone/>
            </a:pPr>
            <a:endParaRPr lang="en-US" b="0" dirty="0"/>
          </a:p>
          <a:p>
            <a:pPr>
              <a:lnSpc>
                <a:spcPct val="85000"/>
              </a:lnSpc>
              <a:buFontTx/>
              <a:buNone/>
            </a:pPr>
            <a:r>
              <a:rPr lang="en-US" b="0" dirty="0"/>
              <a:t>	  </a:t>
            </a:r>
            <a:r>
              <a:rPr lang="en-US" b="0" dirty="0" smtClean="0"/>
              <a:t>      </a:t>
            </a:r>
            <a:r>
              <a:rPr lang="en-US" b="0" dirty="0" err="1" smtClean="0"/>
              <a:t>Gov’t</a:t>
            </a:r>
            <a:r>
              <a:rPr lang="en-US" b="0" dirty="0" smtClean="0"/>
              <a:t>       </a:t>
            </a:r>
            <a:r>
              <a:rPr lang="en-US" b="0" dirty="0"/>
              <a:t>	    Catholic               Ind.</a:t>
            </a:r>
          </a:p>
          <a:p>
            <a:pPr>
              <a:lnSpc>
                <a:spcPct val="85000"/>
              </a:lnSpc>
              <a:spcBef>
                <a:spcPct val="0"/>
              </a:spcBef>
              <a:buFontTx/>
              <a:buNone/>
            </a:pPr>
            <a:r>
              <a:rPr lang="en-US" b="0" dirty="0"/>
              <a:t>            </a:t>
            </a:r>
            <a:r>
              <a:rPr lang="en-US" b="0" i="1" dirty="0"/>
              <a:t>N</a:t>
            </a:r>
            <a:r>
              <a:rPr lang="en-US" b="0" i="1" baseline="-25000" dirty="0"/>
              <a:t>1</a:t>
            </a:r>
            <a:r>
              <a:rPr lang="en-US" b="0" dirty="0"/>
              <a:t>=60               </a:t>
            </a:r>
            <a:r>
              <a:rPr lang="en-US" b="0" i="1" dirty="0"/>
              <a:t>N</a:t>
            </a:r>
            <a:r>
              <a:rPr lang="en-US" b="0" i="1" baseline="-25000" dirty="0"/>
              <a:t>2</a:t>
            </a:r>
            <a:r>
              <a:rPr lang="en-US" b="0" dirty="0"/>
              <a:t>=30          	</a:t>
            </a:r>
            <a:r>
              <a:rPr lang="en-US" b="0" i="1" dirty="0"/>
              <a:t>N</a:t>
            </a:r>
            <a:r>
              <a:rPr lang="en-US" b="0" i="1" baseline="-25000" dirty="0"/>
              <a:t>3</a:t>
            </a:r>
            <a:r>
              <a:rPr lang="en-US" b="0" dirty="0"/>
              <a:t>=10</a:t>
            </a:r>
          </a:p>
          <a:p>
            <a:pPr>
              <a:lnSpc>
                <a:spcPct val="85000"/>
              </a:lnSpc>
              <a:spcBef>
                <a:spcPct val="0"/>
              </a:spcBef>
              <a:buFontTx/>
              <a:buNone/>
            </a:pPr>
            <a:r>
              <a:rPr lang="en-US" b="0" dirty="0"/>
              <a:t>	    </a:t>
            </a:r>
            <a:r>
              <a:rPr lang="en-US" b="0" dirty="0" smtClean="0"/>
              <a:t>     </a:t>
            </a:r>
            <a:r>
              <a:rPr lang="en-US" b="0" i="1" dirty="0" smtClean="0"/>
              <a:t>n</a:t>
            </a:r>
            <a:r>
              <a:rPr lang="en-US" b="0" i="1" baseline="-25000" dirty="0" smtClean="0"/>
              <a:t>1</a:t>
            </a:r>
            <a:r>
              <a:rPr lang="en-US" b="0" dirty="0" smtClean="0"/>
              <a:t>=8</a:t>
            </a:r>
            <a:r>
              <a:rPr lang="en-US" b="0" dirty="0"/>
              <a:t>	        </a:t>
            </a:r>
            <a:r>
              <a:rPr lang="en-US" b="0" i="1" dirty="0"/>
              <a:t>n</a:t>
            </a:r>
            <a:r>
              <a:rPr lang="en-US" b="0" i="1" baseline="-25000" dirty="0"/>
              <a:t>2</a:t>
            </a:r>
            <a:r>
              <a:rPr lang="en-US" b="0" dirty="0"/>
              <a:t>=8	            </a:t>
            </a:r>
            <a:r>
              <a:rPr lang="en-US" b="0" i="1" dirty="0"/>
              <a:t>n</a:t>
            </a:r>
            <a:r>
              <a:rPr lang="en-US" b="0" i="1" baseline="-25000" dirty="0"/>
              <a:t>3</a:t>
            </a:r>
            <a:r>
              <a:rPr lang="en-US" b="0" dirty="0"/>
              <a:t>=8</a:t>
            </a:r>
          </a:p>
          <a:p>
            <a:pPr>
              <a:lnSpc>
                <a:spcPct val="85000"/>
              </a:lnSpc>
              <a:spcBef>
                <a:spcPct val="0"/>
              </a:spcBef>
              <a:buFontTx/>
              <a:buNone/>
            </a:pPr>
            <a:endParaRPr lang="en-US" b="0" dirty="0"/>
          </a:p>
          <a:p>
            <a:pPr>
              <a:lnSpc>
                <a:spcPct val="60000"/>
              </a:lnSpc>
              <a:spcBef>
                <a:spcPct val="0"/>
              </a:spcBef>
              <a:buFontTx/>
              <a:buNone/>
            </a:pPr>
            <a:endParaRPr lang="en-US" dirty="0"/>
          </a:p>
          <a:p>
            <a:r>
              <a:rPr lang="en-US" dirty="0"/>
              <a:t>Sampling fractions for each stratum?</a:t>
            </a:r>
          </a:p>
          <a:p>
            <a:r>
              <a:rPr lang="en-US" dirty="0"/>
              <a:t>Over-sampled? Under-sampled</a:t>
            </a:r>
            <a:r>
              <a:rPr lang="en-US" dirty="0" smtClean="0"/>
              <a:t>?	</a:t>
            </a:r>
            <a:endParaRPr lang="en-US" dirty="0"/>
          </a:p>
          <a:p>
            <a:endParaRPr lang="en-US" dirty="0"/>
          </a:p>
          <a:p>
            <a:pPr lvl="1"/>
            <a:endParaRPr lang="en-US" dirty="0"/>
          </a:p>
        </p:txBody>
      </p:sp>
      <p:sp>
        <p:nvSpPr>
          <p:cNvPr id="68612" name="Oval 4"/>
          <p:cNvSpPr>
            <a:spLocks noChangeArrowheads="1"/>
          </p:cNvSpPr>
          <p:nvPr/>
        </p:nvSpPr>
        <p:spPr bwMode="auto">
          <a:xfrm>
            <a:off x="2438400" y="1371600"/>
            <a:ext cx="4648200" cy="1371600"/>
          </a:xfrm>
          <a:prstGeom prst="ellipse">
            <a:avLst/>
          </a:prstGeom>
          <a:noFill/>
          <a:ln w="9525">
            <a:solidFill>
              <a:schemeClr val="tx1"/>
            </a:solidFill>
            <a:round/>
            <a:headEnd/>
            <a:tailEnd/>
          </a:ln>
          <a:effectLst/>
        </p:spPr>
        <p:txBody>
          <a:bodyPr wrap="none" anchor="ctr"/>
          <a:lstStyle/>
          <a:p>
            <a:endParaRPr lang="en-US"/>
          </a:p>
        </p:txBody>
      </p:sp>
      <p:sp>
        <p:nvSpPr>
          <p:cNvPr id="68613" name="Oval 5"/>
          <p:cNvSpPr>
            <a:spLocks noChangeArrowheads="1"/>
          </p:cNvSpPr>
          <p:nvPr/>
        </p:nvSpPr>
        <p:spPr bwMode="auto">
          <a:xfrm>
            <a:off x="3810000" y="2743200"/>
            <a:ext cx="2133600" cy="1600200"/>
          </a:xfrm>
          <a:prstGeom prst="ellipse">
            <a:avLst/>
          </a:prstGeom>
          <a:noFill/>
          <a:ln w="9525">
            <a:solidFill>
              <a:schemeClr val="tx1"/>
            </a:solidFill>
            <a:round/>
            <a:headEnd/>
            <a:tailEnd/>
          </a:ln>
          <a:effectLst/>
        </p:spPr>
        <p:txBody>
          <a:bodyPr wrap="none" anchor="ctr"/>
          <a:lstStyle/>
          <a:p>
            <a:endParaRPr lang="en-US"/>
          </a:p>
        </p:txBody>
      </p:sp>
      <p:sp>
        <p:nvSpPr>
          <p:cNvPr id="68614" name="Oval 6"/>
          <p:cNvSpPr>
            <a:spLocks noChangeArrowheads="1"/>
          </p:cNvSpPr>
          <p:nvPr/>
        </p:nvSpPr>
        <p:spPr bwMode="auto">
          <a:xfrm>
            <a:off x="1447800" y="2819400"/>
            <a:ext cx="2209800" cy="1600200"/>
          </a:xfrm>
          <a:prstGeom prst="ellipse">
            <a:avLst/>
          </a:prstGeom>
          <a:noFill/>
          <a:ln w="9525">
            <a:solidFill>
              <a:schemeClr val="tx1"/>
            </a:solidFill>
            <a:round/>
            <a:headEnd/>
            <a:tailEnd/>
          </a:ln>
          <a:effectLst/>
        </p:spPr>
        <p:txBody>
          <a:bodyPr wrap="none" anchor="ctr"/>
          <a:lstStyle/>
          <a:p>
            <a:endParaRPr lang="en-US"/>
          </a:p>
        </p:txBody>
      </p:sp>
      <p:sp>
        <p:nvSpPr>
          <p:cNvPr id="68615" name="Oval 7"/>
          <p:cNvSpPr>
            <a:spLocks noChangeArrowheads="1"/>
          </p:cNvSpPr>
          <p:nvPr/>
        </p:nvSpPr>
        <p:spPr bwMode="auto">
          <a:xfrm>
            <a:off x="6019800" y="2819400"/>
            <a:ext cx="2133600" cy="1524000"/>
          </a:xfrm>
          <a:prstGeom prst="ellipse">
            <a:avLst/>
          </a:prstGeom>
          <a:noFill/>
          <a:ln w="9525">
            <a:solidFill>
              <a:schemeClr val="tx1"/>
            </a:solidFill>
            <a:round/>
            <a:headEnd/>
            <a:tailEnd/>
          </a:ln>
          <a:effectLst/>
        </p:spPr>
        <p:txBody>
          <a:bodyPr wrap="none" anchor="ctr"/>
          <a:lstStyle/>
          <a:p>
            <a:endParaRPr lang="en-US"/>
          </a:p>
        </p:txBody>
      </p:sp>
      <p:sp>
        <p:nvSpPr>
          <p:cNvPr id="68616" name="Line 8"/>
          <p:cNvSpPr>
            <a:spLocks noChangeShapeType="1"/>
          </p:cNvSpPr>
          <p:nvPr/>
        </p:nvSpPr>
        <p:spPr bwMode="auto">
          <a:xfrm flipH="1">
            <a:off x="2667000" y="2514600"/>
            <a:ext cx="304800" cy="304800"/>
          </a:xfrm>
          <a:prstGeom prst="line">
            <a:avLst/>
          </a:prstGeom>
          <a:noFill/>
          <a:ln w="9525">
            <a:solidFill>
              <a:schemeClr val="tx1"/>
            </a:solidFill>
            <a:round/>
            <a:headEnd/>
            <a:tailEnd type="triangle" w="med" len="med"/>
          </a:ln>
          <a:effectLst/>
        </p:spPr>
        <p:txBody>
          <a:bodyPr/>
          <a:lstStyle/>
          <a:p>
            <a:endParaRPr lang="en-US"/>
          </a:p>
        </p:txBody>
      </p:sp>
      <p:sp>
        <p:nvSpPr>
          <p:cNvPr id="68617" name="Line 9"/>
          <p:cNvSpPr>
            <a:spLocks noChangeShapeType="1"/>
          </p:cNvSpPr>
          <p:nvPr/>
        </p:nvSpPr>
        <p:spPr bwMode="auto">
          <a:xfrm>
            <a:off x="4724400" y="2514600"/>
            <a:ext cx="0" cy="457200"/>
          </a:xfrm>
          <a:prstGeom prst="line">
            <a:avLst/>
          </a:prstGeom>
          <a:noFill/>
          <a:ln w="9525">
            <a:solidFill>
              <a:schemeClr val="tx1"/>
            </a:solidFill>
            <a:round/>
            <a:headEnd/>
            <a:tailEnd type="triangle" w="med" len="med"/>
          </a:ln>
          <a:effectLst/>
        </p:spPr>
        <p:txBody>
          <a:bodyPr/>
          <a:lstStyle/>
          <a:p>
            <a:endParaRPr lang="en-US"/>
          </a:p>
        </p:txBody>
      </p:sp>
      <p:sp>
        <p:nvSpPr>
          <p:cNvPr id="68618" name="Line 10"/>
          <p:cNvSpPr>
            <a:spLocks noChangeShapeType="1"/>
          </p:cNvSpPr>
          <p:nvPr/>
        </p:nvSpPr>
        <p:spPr bwMode="auto">
          <a:xfrm>
            <a:off x="6477000" y="2514600"/>
            <a:ext cx="304800" cy="381000"/>
          </a:xfrm>
          <a:prstGeom prst="line">
            <a:avLst/>
          </a:prstGeom>
          <a:noFill/>
          <a:ln w="9525">
            <a:solidFill>
              <a:schemeClr val="tx1"/>
            </a:solidFill>
            <a:round/>
            <a:headEnd/>
            <a:tailEnd type="triangle" w="med" len="med"/>
          </a:ln>
          <a:effectLst/>
        </p:spPr>
        <p:txBody>
          <a:bodyPr/>
          <a:lstStyle/>
          <a:p>
            <a:endParaRPr lang="en-US"/>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Global Logo.bmp"/>
          <p:cNvPicPr>
            <a:picLocks noChangeAspect="1"/>
          </p:cNvPicPr>
          <p:nvPr/>
        </p:nvPicPr>
        <p:blipFill>
          <a:blip r:embed="rId3" cstate="print"/>
          <a:stretch>
            <a:fillRect/>
          </a:stretch>
        </p:blipFill>
        <p:spPr>
          <a:xfrm>
            <a:off x="0" y="5358381"/>
            <a:ext cx="1815088" cy="1499619"/>
          </a:xfrm>
          <a:prstGeom prst="rect">
            <a:avLst/>
          </a:prstGeom>
        </p:spPr>
      </p:pic>
      <p:sp>
        <p:nvSpPr>
          <p:cNvPr id="12" name="Slide Number Placeholder 5"/>
          <p:cNvSpPr>
            <a:spLocks noGrp="1"/>
          </p:cNvSpPr>
          <p:nvPr>
            <p:ph type="sldNum" sz="quarter" idx="12"/>
          </p:nvPr>
        </p:nvSpPr>
        <p:spPr/>
        <p:txBody>
          <a:bodyPr/>
          <a:lstStyle/>
          <a:p>
            <a:fld id="{B1B3E311-6CA4-4778-A847-29FE0C55C5F4}" type="slidenum">
              <a:rPr lang="en-US"/>
              <a:pPr/>
              <a:t>38</a:t>
            </a:fld>
            <a:endParaRPr lang="en-US"/>
          </a:p>
        </p:txBody>
      </p:sp>
      <p:sp>
        <p:nvSpPr>
          <p:cNvPr id="84994" name="Rectangle 2"/>
          <p:cNvSpPr>
            <a:spLocks noGrp="1" noChangeArrowheads="1"/>
          </p:cNvSpPr>
          <p:nvPr>
            <p:ph type="title"/>
          </p:nvPr>
        </p:nvSpPr>
        <p:spPr/>
        <p:txBody>
          <a:bodyPr/>
          <a:lstStyle/>
          <a:p>
            <a:r>
              <a:rPr lang="en-US" sz="4000" b="1" dirty="0" smtClean="0"/>
              <a:t>WHAT IF?</a:t>
            </a:r>
            <a:endParaRPr lang="en-US" sz="4000" b="1" dirty="0"/>
          </a:p>
        </p:txBody>
      </p:sp>
      <p:sp>
        <p:nvSpPr>
          <p:cNvPr id="84995" name="Rectangle 3"/>
          <p:cNvSpPr>
            <a:spLocks noGrp="1" noChangeArrowheads="1"/>
          </p:cNvSpPr>
          <p:nvPr>
            <p:ph type="body" idx="1"/>
          </p:nvPr>
        </p:nvSpPr>
        <p:spPr>
          <a:xfrm>
            <a:off x="990600" y="1295400"/>
            <a:ext cx="7543800" cy="5562600"/>
          </a:xfrm>
        </p:spPr>
        <p:txBody>
          <a:bodyPr/>
          <a:lstStyle/>
          <a:p>
            <a:pPr>
              <a:lnSpc>
                <a:spcPct val="85000"/>
              </a:lnSpc>
              <a:buFontTx/>
              <a:buNone/>
            </a:pPr>
            <a:r>
              <a:rPr lang="en-US" b="0" dirty="0"/>
              <a:t>		</a:t>
            </a:r>
          </a:p>
          <a:p>
            <a:pPr algn="ctr">
              <a:lnSpc>
                <a:spcPct val="85000"/>
              </a:lnSpc>
              <a:buFontTx/>
              <a:buNone/>
            </a:pPr>
            <a:r>
              <a:rPr lang="en-US" b="0" dirty="0"/>
              <a:t>All Schools (</a:t>
            </a:r>
            <a:r>
              <a:rPr lang="en-US" b="0" i="1" dirty="0"/>
              <a:t>N</a:t>
            </a:r>
            <a:r>
              <a:rPr lang="en-US" b="0" dirty="0"/>
              <a:t>=100, </a:t>
            </a:r>
            <a:r>
              <a:rPr lang="en-US" b="0" i="1" dirty="0"/>
              <a:t>n</a:t>
            </a:r>
            <a:r>
              <a:rPr lang="en-US" b="0" dirty="0"/>
              <a:t>=24)</a:t>
            </a:r>
          </a:p>
          <a:p>
            <a:pPr>
              <a:lnSpc>
                <a:spcPct val="85000"/>
              </a:lnSpc>
              <a:buFontTx/>
              <a:buNone/>
            </a:pPr>
            <a:endParaRPr lang="en-US" b="0" dirty="0"/>
          </a:p>
          <a:p>
            <a:pPr>
              <a:lnSpc>
                <a:spcPct val="85000"/>
              </a:lnSpc>
              <a:buFontTx/>
              <a:buNone/>
            </a:pPr>
            <a:r>
              <a:rPr lang="en-US" b="0" dirty="0"/>
              <a:t>	  </a:t>
            </a:r>
            <a:r>
              <a:rPr lang="en-US" b="0" dirty="0" err="1"/>
              <a:t>Gov’t</a:t>
            </a:r>
            <a:r>
              <a:rPr lang="en-US" b="0" dirty="0"/>
              <a:t>       	    Catholic               Ind.</a:t>
            </a:r>
          </a:p>
          <a:p>
            <a:pPr>
              <a:lnSpc>
                <a:spcPct val="85000"/>
              </a:lnSpc>
              <a:spcBef>
                <a:spcPct val="0"/>
              </a:spcBef>
              <a:buFontTx/>
              <a:buNone/>
            </a:pPr>
            <a:r>
              <a:rPr lang="en-US" b="0" dirty="0"/>
              <a:t>            </a:t>
            </a:r>
            <a:r>
              <a:rPr lang="en-US" b="0" i="1" dirty="0"/>
              <a:t>N</a:t>
            </a:r>
            <a:r>
              <a:rPr lang="en-US" b="0" i="1" baseline="-25000" dirty="0"/>
              <a:t>1</a:t>
            </a:r>
            <a:r>
              <a:rPr lang="en-US" b="0" dirty="0"/>
              <a:t>=60               </a:t>
            </a:r>
            <a:r>
              <a:rPr lang="en-US" b="0" i="1" dirty="0"/>
              <a:t>N</a:t>
            </a:r>
            <a:r>
              <a:rPr lang="en-US" b="0" i="1" baseline="-25000" dirty="0"/>
              <a:t>2</a:t>
            </a:r>
            <a:r>
              <a:rPr lang="en-US" b="0" dirty="0"/>
              <a:t>=30          	</a:t>
            </a:r>
            <a:r>
              <a:rPr lang="en-US" b="0" i="1" dirty="0"/>
              <a:t>N</a:t>
            </a:r>
            <a:r>
              <a:rPr lang="en-US" b="0" i="1" baseline="-25000" dirty="0"/>
              <a:t>3</a:t>
            </a:r>
            <a:r>
              <a:rPr lang="en-US" b="0" dirty="0"/>
              <a:t>=10</a:t>
            </a:r>
          </a:p>
          <a:p>
            <a:pPr>
              <a:lnSpc>
                <a:spcPct val="85000"/>
              </a:lnSpc>
              <a:spcBef>
                <a:spcPct val="0"/>
              </a:spcBef>
              <a:buFontTx/>
              <a:buNone/>
            </a:pPr>
            <a:r>
              <a:rPr lang="en-US" b="0" dirty="0"/>
              <a:t>	    </a:t>
            </a:r>
            <a:r>
              <a:rPr lang="en-US" b="0" dirty="0" smtClean="0"/>
              <a:t>     </a:t>
            </a:r>
            <a:r>
              <a:rPr lang="en-US" b="0" i="1" dirty="0" smtClean="0"/>
              <a:t>n</a:t>
            </a:r>
            <a:r>
              <a:rPr lang="en-US" b="0" i="1" baseline="-25000" dirty="0" smtClean="0"/>
              <a:t>1</a:t>
            </a:r>
            <a:r>
              <a:rPr lang="en-US" b="0" dirty="0" smtClean="0"/>
              <a:t>=8</a:t>
            </a:r>
            <a:r>
              <a:rPr lang="en-US" b="0" dirty="0"/>
              <a:t>	        </a:t>
            </a:r>
            <a:r>
              <a:rPr lang="en-US" b="0" i="1" dirty="0"/>
              <a:t>n</a:t>
            </a:r>
            <a:r>
              <a:rPr lang="en-US" b="0" i="1" baseline="-25000" dirty="0"/>
              <a:t>2</a:t>
            </a:r>
            <a:r>
              <a:rPr lang="en-US" b="0" dirty="0"/>
              <a:t>=8	            </a:t>
            </a:r>
            <a:r>
              <a:rPr lang="en-US" b="0" i="1" dirty="0"/>
              <a:t>n</a:t>
            </a:r>
            <a:r>
              <a:rPr lang="en-US" b="0" i="1" baseline="-25000" dirty="0"/>
              <a:t>3</a:t>
            </a:r>
            <a:r>
              <a:rPr lang="en-US" b="0" dirty="0"/>
              <a:t>=8</a:t>
            </a:r>
          </a:p>
          <a:p>
            <a:pPr>
              <a:lnSpc>
                <a:spcPct val="85000"/>
              </a:lnSpc>
              <a:spcBef>
                <a:spcPct val="0"/>
              </a:spcBef>
              <a:buFontTx/>
              <a:buNone/>
            </a:pPr>
            <a:endParaRPr lang="en-US" b="0" dirty="0"/>
          </a:p>
          <a:p>
            <a:pPr>
              <a:lnSpc>
                <a:spcPct val="60000"/>
              </a:lnSpc>
              <a:spcBef>
                <a:spcPct val="0"/>
              </a:spcBef>
              <a:buFontTx/>
              <a:buNone/>
            </a:pPr>
            <a:endParaRPr lang="en-US" dirty="0"/>
          </a:p>
          <a:p>
            <a:pPr algn="ctr">
              <a:buFontTx/>
              <a:buNone/>
            </a:pPr>
            <a:r>
              <a:rPr lang="en-US" sz="2400" dirty="0"/>
              <a:t>Sampling fractions: </a:t>
            </a:r>
          </a:p>
          <a:p>
            <a:pPr algn="ctr">
              <a:buFontTx/>
              <a:buNone/>
            </a:pPr>
            <a:r>
              <a:rPr lang="en-US" sz="2400" dirty="0"/>
              <a:t>G</a:t>
            </a:r>
            <a:r>
              <a:rPr lang="en-US" sz="2400" dirty="0">
                <a:cs typeface="Times New Roman" pitchFamily="18" charset="0"/>
              </a:rPr>
              <a:t>→</a:t>
            </a:r>
            <a:r>
              <a:rPr lang="en-US" sz="2400" dirty="0"/>
              <a:t> 8/60 = 0.13, C </a:t>
            </a:r>
            <a:r>
              <a:rPr lang="en-US" sz="2400" dirty="0">
                <a:cs typeface="Times New Roman" pitchFamily="18" charset="0"/>
              </a:rPr>
              <a:t>→</a:t>
            </a:r>
            <a:r>
              <a:rPr lang="en-US" sz="2400" dirty="0"/>
              <a:t> 0.26, I </a:t>
            </a:r>
            <a:r>
              <a:rPr lang="en-US" sz="2400" dirty="0">
                <a:cs typeface="Times New Roman" pitchFamily="18" charset="0"/>
              </a:rPr>
              <a:t>→</a:t>
            </a:r>
            <a:r>
              <a:rPr lang="en-US" sz="2400" dirty="0"/>
              <a:t> 0.8, Overall </a:t>
            </a:r>
            <a:r>
              <a:rPr lang="en-US" sz="2400" dirty="0">
                <a:cs typeface="Times New Roman" pitchFamily="18" charset="0"/>
              </a:rPr>
              <a:t>→</a:t>
            </a:r>
            <a:r>
              <a:rPr lang="en-US" sz="2400" dirty="0"/>
              <a:t> 0.24</a:t>
            </a:r>
          </a:p>
          <a:p>
            <a:pPr algn="ctr">
              <a:buFontTx/>
              <a:buNone/>
            </a:pPr>
            <a:r>
              <a:rPr lang="en-US" sz="2400" dirty="0"/>
              <a:t>G </a:t>
            </a:r>
            <a:r>
              <a:rPr lang="en-US" sz="2400" dirty="0">
                <a:cs typeface="Times New Roman" pitchFamily="18" charset="0"/>
              </a:rPr>
              <a:t>→</a:t>
            </a:r>
            <a:r>
              <a:rPr lang="en-US" sz="2400" dirty="0"/>
              <a:t> under, C </a:t>
            </a:r>
            <a:r>
              <a:rPr lang="en-US" sz="2400" dirty="0">
                <a:cs typeface="Times New Roman" pitchFamily="18" charset="0"/>
              </a:rPr>
              <a:t>→</a:t>
            </a:r>
            <a:r>
              <a:rPr lang="en-US" sz="2400" dirty="0"/>
              <a:t> slightly over, I </a:t>
            </a:r>
            <a:r>
              <a:rPr lang="en-US" sz="2400" dirty="0">
                <a:cs typeface="Times New Roman" pitchFamily="18" charset="0"/>
              </a:rPr>
              <a:t>→</a:t>
            </a:r>
            <a:r>
              <a:rPr lang="en-US" sz="2400" dirty="0"/>
              <a:t> greatly over </a:t>
            </a:r>
          </a:p>
          <a:p>
            <a:pPr>
              <a:buNone/>
            </a:pPr>
            <a:endParaRPr lang="en-US" sz="2400" dirty="0"/>
          </a:p>
          <a:p>
            <a:pPr lvl="1"/>
            <a:endParaRPr lang="en-US" dirty="0"/>
          </a:p>
        </p:txBody>
      </p:sp>
      <p:sp>
        <p:nvSpPr>
          <p:cNvPr id="84996" name="Oval 4"/>
          <p:cNvSpPr>
            <a:spLocks noChangeArrowheads="1"/>
          </p:cNvSpPr>
          <p:nvPr/>
        </p:nvSpPr>
        <p:spPr bwMode="auto">
          <a:xfrm>
            <a:off x="2438400" y="1371600"/>
            <a:ext cx="4648200" cy="1371600"/>
          </a:xfrm>
          <a:prstGeom prst="ellipse">
            <a:avLst/>
          </a:prstGeom>
          <a:noFill/>
          <a:ln w="9525">
            <a:solidFill>
              <a:schemeClr val="tx1"/>
            </a:solidFill>
            <a:round/>
            <a:headEnd/>
            <a:tailEnd/>
          </a:ln>
          <a:effectLst/>
        </p:spPr>
        <p:txBody>
          <a:bodyPr wrap="none" anchor="ctr"/>
          <a:lstStyle/>
          <a:p>
            <a:endParaRPr lang="en-US"/>
          </a:p>
        </p:txBody>
      </p:sp>
      <p:sp>
        <p:nvSpPr>
          <p:cNvPr id="84997" name="Oval 5"/>
          <p:cNvSpPr>
            <a:spLocks noChangeArrowheads="1"/>
          </p:cNvSpPr>
          <p:nvPr/>
        </p:nvSpPr>
        <p:spPr bwMode="auto">
          <a:xfrm>
            <a:off x="3810000" y="2667000"/>
            <a:ext cx="2209800" cy="1676400"/>
          </a:xfrm>
          <a:prstGeom prst="ellipse">
            <a:avLst/>
          </a:prstGeom>
          <a:noFill/>
          <a:ln w="9525">
            <a:solidFill>
              <a:schemeClr val="tx1"/>
            </a:solidFill>
            <a:round/>
            <a:headEnd/>
            <a:tailEnd/>
          </a:ln>
          <a:effectLst/>
        </p:spPr>
        <p:txBody>
          <a:bodyPr wrap="none" anchor="ctr"/>
          <a:lstStyle/>
          <a:p>
            <a:endParaRPr lang="en-US"/>
          </a:p>
        </p:txBody>
      </p:sp>
      <p:sp>
        <p:nvSpPr>
          <p:cNvPr id="84998" name="Oval 6"/>
          <p:cNvSpPr>
            <a:spLocks noChangeArrowheads="1"/>
          </p:cNvSpPr>
          <p:nvPr/>
        </p:nvSpPr>
        <p:spPr bwMode="auto">
          <a:xfrm>
            <a:off x="1295400" y="2819400"/>
            <a:ext cx="2362200" cy="1524000"/>
          </a:xfrm>
          <a:prstGeom prst="ellipse">
            <a:avLst/>
          </a:prstGeom>
          <a:noFill/>
          <a:ln w="9525">
            <a:solidFill>
              <a:schemeClr val="tx1"/>
            </a:solidFill>
            <a:round/>
            <a:headEnd/>
            <a:tailEnd/>
          </a:ln>
          <a:effectLst/>
        </p:spPr>
        <p:txBody>
          <a:bodyPr wrap="none" anchor="ctr"/>
          <a:lstStyle/>
          <a:p>
            <a:endParaRPr lang="en-US"/>
          </a:p>
        </p:txBody>
      </p:sp>
      <p:sp>
        <p:nvSpPr>
          <p:cNvPr id="84999" name="Oval 7"/>
          <p:cNvSpPr>
            <a:spLocks noChangeArrowheads="1"/>
          </p:cNvSpPr>
          <p:nvPr/>
        </p:nvSpPr>
        <p:spPr bwMode="auto">
          <a:xfrm>
            <a:off x="6019800" y="2743200"/>
            <a:ext cx="2133600" cy="1600200"/>
          </a:xfrm>
          <a:prstGeom prst="ellipse">
            <a:avLst/>
          </a:prstGeom>
          <a:noFill/>
          <a:ln w="9525">
            <a:solidFill>
              <a:schemeClr val="tx1"/>
            </a:solidFill>
            <a:round/>
            <a:headEnd/>
            <a:tailEnd/>
          </a:ln>
          <a:effectLst/>
        </p:spPr>
        <p:txBody>
          <a:bodyPr wrap="none" anchor="ctr"/>
          <a:lstStyle/>
          <a:p>
            <a:endParaRPr lang="en-US"/>
          </a:p>
        </p:txBody>
      </p:sp>
      <p:sp>
        <p:nvSpPr>
          <p:cNvPr id="85000" name="Line 8"/>
          <p:cNvSpPr>
            <a:spLocks noChangeShapeType="1"/>
          </p:cNvSpPr>
          <p:nvPr/>
        </p:nvSpPr>
        <p:spPr bwMode="auto">
          <a:xfrm flipH="1">
            <a:off x="2667000" y="2514600"/>
            <a:ext cx="304800" cy="304800"/>
          </a:xfrm>
          <a:prstGeom prst="line">
            <a:avLst/>
          </a:prstGeom>
          <a:noFill/>
          <a:ln w="9525">
            <a:solidFill>
              <a:schemeClr val="tx1"/>
            </a:solidFill>
            <a:round/>
            <a:headEnd/>
            <a:tailEnd type="triangle" w="med" len="med"/>
          </a:ln>
          <a:effectLst/>
        </p:spPr>
        <p:txBody>
          <a:bodyPr/>
          <a:lstStyle/>
          <a:p>
            <a:endParaRPr lang="en-US"/>
          </a:p>
        </p:txBody>
      </p:sp>
      <p:sp>
        <p:nvSpPr>
          <p:cNvPr id="85001" name="Line 9"/>
          <p:cNvSpPr>
            <a:spLocks noChangeShapeType="1"/>
          </p:cNvSpPr>
          <p:nvPr/>
        </p:nvSpPr>
        <p:spPr bwMode="auto">
          <a:xfrm>
            <a:off x="4724400" y="2514600"/>
            <a:ext cx="0" cy="457200"/>
          </a:xfrm>
          <a:prstGeom prst="line">
            <a:avLst/>
          </a:prstGeom>
          <a:noFill/>
          <a:ln w="9525">
            <a:solidFill>
              <a:schemeClr val="tx1"/>
            </a:solidFill>
            <a:round/>
            <a:headEnd/>
            <a:tailEnd type="triangle" w="med" len="med"/>
          </a:ln>
          <a:effectLst/>
        </p:spPr>
        <p:txBody>
          <a:bodyPr/>
          <a:lstStyle/>
          <a:p>
            <a:endParaRPr lang="en-US"/>
          </a:p>
        </p:txBody>
      </p:sp>
      <p:sp>
        <p:nvSpPr>
          <p:cNvPr id="85002" name="Line 10"/>
          <p:cNvSpPr>
            <a:spLocks noChangeShapeType="1"/>
          </p:cNvSpPr>
          <p:nvPr/>
        </p:nvSpPr>
        <p:spPr bwMode="auto">
          <a:xfrm>
            <a:off x="6477000" y="2514600"/>
            <a:ext cx="304800" cy="381000"/>
          </a:xfrm>
          <a:prstGeom prst="line">
            <a:avLst/>
          </a:prstGeom>
          <a:noFill/>
          <a:ln w="9525">
            <a:solidFill>
              <a:schemeClr val="tx1"/>
            </a:solidFill>
            <a:round/>
            <a:headEnd/>
            <a:tailEnd type="triangle" w="med" len="med"/>
          </a:ln>
          <a:effectLst/>
        </p:spPr>
        <p:txBody>
          <a:bodyPr/>
          <a:lstStyle/>
          <a:p>
            <a:endParaRPr lang="en-US"/>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Global Logo.bmp"/>
          <p:cNvPicPr>
            <a:picLocks noChangeAspect="1"/>
          </p:cNvPicPr>
          <p:nvPr/>
        </p:nvPicPr>
        <p:blipFill>
          <a:blip r:embed="rId3" cstate="print"/>
          <a:stretch>
            <a:fillRect/>
          </a:stretch>
        </p:blipFill>
        <p:spPr>
          <a:xfrm>
            <a:off x="0" y="5358381"/>
            <a:ext cx="1815088" cy="1499619"/>
          </a:xfrm>
          <a:prstGeom prst="rect">
            <a:avLst/>
          </a:prstGeom>
        </p:spPr>
      </p:pic>
      <p:sp>
        <p:nvSpPr>
          <p:cNvPr id="12" name="Slide Number Placeholder 5"/>
          <p:cNvSpPr>
            <a:spLocks noGrp="1"/>
          </p:cNvSpPr>
          <p:nvPr>
            <p:ph type="sldNum" sz="quarter" idx="12"/>
          </p:nvPr>
        </p:nvSpPr>
        <p:spPr/>
        <p:txBody>
          <a:bodyPr/>
          <a:lstStyle/>
          <a:p>
            <a:fld id="{34161B58-D349-4BE3-B2BA-18C0D574D2BC}" type="slidenum">
              <a:rPr lang="en-US"/>
              <a:pPr/>
              <a:t>39</a:t>
            </a:fld>
            <a:endParaRPr lang="en-US"/>
          </a:p>
        </p:txBody>
      </p:sp>
      <p:sp>
        <p:nvSpPr>
          <p:cNvPr id="87042" name="Rectangle 2"/>
          <p:cNvSpPr>
            <a:spLocks noGrp="1" noChangeArrowheads="1"/>
          </p:cNvSpPr>
          <p:nvPr>
            <p:ph type="title"/>
          </p:nvPr>
        </p:nvSpPr>
        <p:spPr/>
        <p:txBody>
          <a:bodyPr/>
          <a:lstStyle/>
          <a:p>
            <a:r>
              <a:rPr lang="en-US" sz="4000" b="1" dirty="0" smtClean="0"/>
              <a:t>WHAT IF?</a:t>
            </a:r>
            <a:endParaRPr lang="en-US" sz="4000" b="1" dirty="0"/>
          </a:p>
        </p:txBody>
      </p:sp>
      <p:sp>
        <p:nvSpPr>
          <p:cNvPr id="87043" name="Rectangle 3"/>
          <p:cNvSpPr>
            <a:spLocks noGrp="1" noChangeArrowheads="1"/>
          </p:cNvSpPr>
          <p:nvPr>
            <p:ph type="body" idx="1"/>
          </p:nvPr>
        </p:nvSpPr>
        <p:spPr>
          <a:xfrm>
            <a:off x="914400" y="1295400"/>
            <a:ext cx="7543800" cy="5562600"/>
          </a:xfrm>
        </p:spPr>
        <p:txBody>
          <a:bodyPr/>
          <a:lstStyle/>
          <a:p>
            <a:pPr>
              <a:lnSpc>
                <a:spcPct val="85000"/>
              </a:lnSpc>
              <a:buFontTx/>
              <a:buNone/>
            </a:pPr>
            <a:r>
              <a:rPr lang="en-US" b="0" dirty="0"/>
              <a:t>		</a:t>
            </a:r>
          </a:p>
          <a:p>
            <a:pPr algn="ctr">
              <a:lnSpc>
                <a:spcPct val="85000"/>
              </a:lnSpc>
              <a:buFontTx/>
              <a:buNone/>
            </a:pPr>
            <a:r>
              <a:rPr lang="en-US" b="0" dirty="0"/>
              <a:t>All Schools (</a:t>
            </a:r>
            <a:r>
              <a:rPr lang="en-US" b="0" i="1" dirty="0"/>
              <a:t>N</a:t>
            </a:r>
            <a:r>
              <a:rPr lang="en-US" b="0" dirty="0"/>
              <a:t>=100, </a:t>
            </a:r>
            <a:r>
              <a:rPr lang="en-US" b="0" i="1" dirty="0"/>
              <a:t>n</a:t>
            </a:r>
            <a:r>
              <a:rPr lang="en-US" b="0" dirty="0"/>
              <a:t>=24)</a:t>
            </a:r>
          </a:p>
          <a:p>
            <a:pPr>
              <a:lnSpc>
                <a:spcPct val="85000"/>
              </a:lnSpc>
              <a:buFontTx/>
              <a:buNone/>
            </a:pPr>
            <a:endParaRPr lang="en-US" b="0" dirty="0"/>
          </a:p>
          <a:p>
            <a:pPr>
              <a:lnSpc>
                <a:spcPct val="85000"/>
              </a:lnSpc>
              <a:buFontTx/>
              <a:buNone/>
            </a:pPr>
            <a:r>
              <a:rPr lang="en-US" b="0" dirty="0"/>
              <a:t>	  </a:t>
            </a:r>
            <a:r>
              <a:rPr lang="en-US" b="0" dirty="0" err="1"/>
              <a:t>Gov’t</a:t>
            </a:r>
            <a:r>
              <a:rPr lang="en-US" b="0" dirty="0"/>
              <a:t>       	    Catholic               Ind.</a:t>
            </a:r>
          </a:p>
          <a:p>
            <a:pPr>
              <a:lnSpc>
                <a:spcPct val="85000"/>
              </a:lnSpc>
              <a:spcBef>
                <a:spcPct val="0"/>
              </a:spcBef>
              <a:buFontTx/>
              <a:buNone/>
            </a:pPr>
            <a:r>
              <a:rPr lang="en-US" b="0" dirty="0"/>
              <a:t>            </a:t>
            </a:r>
            <a:r>
              <a:rPr lang="en-US" b="0" i="1" dirty="0"/>
              <a:t>N</a:t>
            </a:r>
            <a:r>
              <a:rPr lang="en-US" b="0" i="1" baseline="-25000" dirty="0"/>
              <a:t>1</a:t>
            </a:r>
            <a:r>
              <a:rPr lang="en-US" b="0" dirty="0"/>
              <a:t>=60               </a:t>
            </a:r>
            <a:r>
              <a:rPr lang="en-US" b="0" i="1" dirty="0"/>
              <a:t>N</a:t>
            </a:r>
            <a:r>
              <a:rPr lang="en-US" b="0" i="1" baseline="-25000" dirty="0"/>
              <a:t>2</a:t>
            </a:r>
            <a:r>
              <a:rPr lang="en-US" b="0" dirty="0"/>
              <a:t>=30          	</a:t>
            </a:r>
            <a:r>
              <a:rPr lang="en-US" b="0" i="1" dirty="0"/>
              <a:t>N</a:t>
            </a:r>
            <a:r>
              <a:rPr lang="en-US" b="0" i="1" baseline="-25000" dirty="0"/>
              <a:t>3</a:t>
            </a:r>
            <a:r>
              <a:rPr lang="en-US" b="0" dirty="0"/>
              <a:t>=10</a:t>
            </a:r>
          </a:p>
          <a:p>
            <a:pPr>
              <a:lnSpc>
                <a:spcPct val="85000"/>
              </a:lnSpc>
              <a:spcBef>
                <a:spcPct val="0"/>
              </a:spcBef>
              <a:buFontTx/>
              <a:buNone/>
            </a:pPr>
            <a:r>
              <a:rPr lang="en-US" b="0" dirty="0"/>
              <a:t>	    </a:t>
            </a:r>
            <a:r>
              <a:rPr lang="en-US" b="0" dirty="0" smtClean="0"/>
              <a:t>      </a:t>
            </a:r>
            <a:r>
              <a:rPr lang="en-US" b="0" i="1" dirty="0" smtClean="0"/>
              <a:t>n</a:t>
            </a:r>
            <a:r>
              <a:rPr lang="en-US" b="0" i="1" baseline="-25000" dirty="0" smtClean="0"/>
              <a:t>1</a:t>
            </a:r>
            <a:r>
              <a:rPr lang="en-US" b="0" dirty="0" smtClean="0"/>
              <a:t>=8</a:t>
            </a:r>
            <a:r>
              <a:rPr lang="en-US" b="0" dirty="0"/>
              <a:t>	        </a:t>
            </a:r>
            <a:r>
              <a:rPr lang="en-US" b="0" i="1" dirty="0"/>
              <a:t>n</a:t>
            </a:r>
            <a:r>
              <a:rPr lang="en-US" b="0" i="1" baseline="-25000" dirty="0"/>
              <a:t>2</a:t>
            </a:r>
            <a:r>
              <a:rPr lang="en-US" b="0" dirty="0"/>
              <a:t>=8	            </a:t>
            </a:r>
            <a:r>
              <a:rPr lang="en-US" b="0" i="1" dirty="0"/>
              <a:t>n</a:t>
            </a:r>
            <a:r>
              <a:rPr lang="en-US" b="0" i="1" baseline="-25000" dirty="0"/>
              <a:t>3</a:t>
            </a:r>
            <a:r>
              <a:rPr lang="en-US" b="0" dirty="0"/>
              <a:t>=8</a:t>
            </a:r>
          </a:p>
          <a:p>
            <a:pPr>
              <a:lnSpc>
                <a:spcPct val="85000"/>
              </a:lnSpc>
              <a:spcBef>
                <a:spcPct val="0"/>
              </a:spcBef>
              <a:buFontTx/>
              <a:buNone/>
            </a:pPr>
            <a:r>
              <a:rPr lang="en-US" b="0" dirty="0"/>
              <a:t>	   </a:t>
            </a:r>
            <a:r>
              <a:rPr lang="en-US" b="0" dirty="0" smtClean="0"/>
              <a:t>       </a:t>
            </a:r>
            <a:r>
              <a:rPr lang="en-US" b="0" i="1" dirty="0" smtClean="0"/>
              <a:t>m</a:t>
            </a:r>
            <a:r>
              <a:rPr lang="en-US" b="0" i="1" baseline="-25000" dirty="0" smtClean="0"/>
              <a:t>1</a:t>
            </a:r>
            <a:r>
              <a:rPr lang="en-US" b="0" dirty="0" smtClean="0"/>
              <a:t>=2              </a:t>
            </a:r>
            <a:r>
              <a:rPr lang="en-US" b="0" i="1" dirty="0" smtClean="0"/>
              <a:t>m</a:t>
            </a:r>
            <a:r>
              <a:rPr lang="en-US" b="0" i="1" baseline="-25000" dirty="0" smtClean="0"/>
              <a:t>2</a:t>
            </a:r>
            <a:r>
              <a:rPr lang="en-US" b="0" dirty="0" smtClean="0"/>
              <a:t>=2               </a:t>
            </a:r>
            <a:r>
              <a:rPr lang="en-US" b="0" i="1" dirty="0" smtClean="0"/>
              <a:t>m</a:t>
            </a:r>
            <a:r>
              <a:rPr lang="en-US" b="0" i="1" baseline="-25000" dirty="0" smtClean="0"/>
              <a:t>3</a:t>
            </a:r>
            <a:r>
              <a:rPr lang="en-US" b="0" dirty="0" smtClean="0"/>
              <a:t>=4</a:t>
            </a:r>
            <a:endParaRPr lang="en-US" b="0" dirty="0"/>
          </a:p>
          <a:p>
            <a:pPr>
              <a:lnSpc>
                <a:spcPct val="85000"/>
              </a:lnSpc>
              <a:spcBef>
                <a:spcPct val="0"/>
              </a:spcBef>
              <a:buFontTx/>
              <a:buNone/>
            </a:pPr>
            <a:endParaRPr lang="en-US" sz="2400" b="0" dirty="0"/>
          </a:p>
          <a:p>
            <a:pPr>
              <a:lnSpc>
                <a:spcPct val="85000"/>
              </a:lnSpc>
              <a:spcBef>
                <a:spcPct val="0"/>
              </a:spcBef>
              <a:buFontTx/>
              <a:buNone/>
            </a:pPr>
            <a:r>
              <a:rPr lang="en-US" sz="2400" b="0" i="1" dirty="0"/>
              <a:t>m</a:t>
            </a:r>
            <a:r>
              <a:rPr lang="en-US" sz="2400" b="0" i="1" baseline="-25000" dirty="0"/>
              <a:t>i</a:t>
            </a:r>
            <a:r>
              <a:rPr lang="en-US" sz="2400" b="0" i="1" dirty="0"/>
              <a:t> </a:t>
            </a:r>
            <a:r>
              <a:rPr lang="en-US" sz="2400" b="0" dirty="0"/>
              <a:t>= number in </a:t>
            </a:r>
            <a:r>
              <a:rPr lang="en-US" sz="2400" b="0" i="1" dirty="0" err="1"/>
              <a:t>i</a:t>
            </a:r>
            <a:r>
              <a:rPr lang="en-US" sz="2400" b="0" i="1" baseline="30000" dirty="0" err="1"/>
              <a:t>th</a:t>
            </a:r>
            <a:r>
              <a:rPr lang="en-US" sz="2400" b="0" dirty="0"/>
              <a:t> stratum </a:t>
            </a:r>
            <a:r>
              <a:rPr lang="en-US" sz="2400" b="0" dirty="0" smtClean="0"/>
              <a:t>providing &gt; 2 hrs PE</a:t>
            </a:r>
            <a:endParaRPr lang="en-US" sz="2400" b="0" dirty="0"/>
          </a:p>
          <a:p>
            <a:pPr>
              <a:lnSpc>
                <a:spcPct val="85000"/>
              </a:lnSpc>
              <a:spcBef>
                <a:spcPct val="0"/>
              </a:spcBef>
              <a:buFontTx/>
              <a:buNone/>
            </a:pPr>
            <a:r>
              <a:rPr lang="en-US" sz="2400" b="0" dirty="0"/>
              <a:t>Stratum specific </a:t>
            </a:r>
            <a:r>
              <a:rPr lang="en-US" sz="2400" b="0" dirty="0" smtClean="0"/>
              <a:t>rates: </a:t>
            </a:r>
            <a:endParaRPr lang="en-US" sz="2400" b="0" dirty="0"/>
          </a:p>
          <a:p>
            <a:pPr>
              <a:lnSpc>
                <a:spcPct val="85000"/>
              </a:lnSpc>
              <a:spcBef>
                <a:spcPct val="0"/>
              </a:spcBef>
              <a:buFontTx/>
              <a:buNone/>
            </a:pPr>
            <a:r>
              <a:rPr lang="en-US" sz="2400" b="0" dirty="0"/>
              <a:t>	G </a:t>
            </a:r>
            <a:r>
              <a:rPr lang="en-US" sz="2400" b="0" dirty="0">
                <a:cs typeface="Times New Roman" pitchFamily="18" charset="0"/>
              </a:rPr>
              <a:t>→2/8=0.25,  C →0.25, I →4/8=0.5</a:t>
            </a:r>
          </a:p>
          <a:p>
            <a:pPr>
              <a:lnSpc>
                <a:spcPct val="85000"/>
              </a:lnSpc>
              <a:spcBef>
                <a:spcPct val="0"/>
              </a:spcBef>
              <a:buFontTx/>
              <a:buNone/>
            </a:pPr>
            <a:r>
              <a:rPr lang="en-US" sz="2400" dirty="0"/>
              <a:t>Unbiased estimate of proportion </a:t>
            </a:r>
            <a:r>
              <a:rPr lang="en-US" sz="2400" dirty="0" smtClean="0"/>
              <a:t>providing &gt; 2hrs PE:</a:t>
            </a:r>
            <a:endParaRPr lang="en-US" sz="2400" dirty="0"/>
          </a:p>
          <a:p>
            <a:pPr>
              <a:lnSpc>
                <a:spcPct val="85000"/>
              </a:lnSpc>
              <a:spcBef>
                <a:spcPct val="0"/>
              </a:spcBef>
              <a:buFontTx/>
              <a:buNone/>
            </a:pPr>
            <a:r>
              <a:rPr lang="en-US" sz="2400" dirty="0"/>
              <a:t>	0.25(0.6) + 0.25 (0.30) + 0.5 (0.1) = 0.275</a:t>
            </a:r>
          </a:p>
          <a:p>
            <a:pPr>
              <a:lnSpc>
                <a:spcPct val="85000"/>
              </a:lnSpc>
              <a:spcBef>
                <a:spcPct val="0"/>
              </a:spcBef>
              <a:buFontTx/>
              <a:buNone/>
            </a:pPr>
            <a:endParaRPr lang="en-US" sz="2400" b="0" dirty="0">
              <a:cs typeface="Times New Roman" pitchFamily="18" charset="0"/>
            </a:endParaRPr>
          </a:p>
          <a:p>
            <a:pPr>
              <a:lnSpc>
                <a:spcPct val="60000"/>
              </a:lnSpc>
              <a:spcBef>
                <a:spcPct val="0"/>
              </a:spcBef>
              <a:buFontTx/>
              <a:buNone/>
            </a:pPr>
            <a:r>
              <a:rPr lang="en-US" dirty="0" smtClean="0"/>
              <a:t>	</a:t>
            </a:r>
            <a:endParaRPr lang="en-US" dirty="0"/>
          </a:p>
          <a:p>
            <a:pPr algn="ctr">
              <a:buFontTx/>
              <a:buNone/>
            </a:pPr>
            <a:endParaRPr lang="en-US" sz="2400" dirty="0"/>
          </a:p>
          <a:p>
            <a:endParaRPr lang="en-US" sz="2400" dirty="0"/>
          </a:p>
          <a:p>
            <a:pPr lvl="1"/>
            <a:endParaRPr lang="en-US" dirty="0"/>
          </a:p>
        </p:txBody>
      </p:sp>
      <p:sp>
        <p:nvSpPr>
          <p:cNvPr id="87044" name="Oval 4"/>
          <p:cNvSpPr>
            <a:spLocks noChangeArrowheads="1"/>
          </p:cNvSpPr>
          <p:nvPr/>
        </p:nvSpPr>
        <p:spPr bwMode="auto">
          <a:xfrm>
            <a:off x="2286000" y="1219200"/>
            <a:ext cx="4876800" cy="1524000"/>
          </a:xfrm>
          <a:prstGeom prst="ellipse">
            <a:avLst/>
          </a:prstGeom>
          <a:noFill/>
          <a:ln w="9525">
            <a:solidFill>
              <a:schemeClr val="tx1"/>
            </a:solidFill>
            <a:round/>
            <a:headEnd/>
            <a:tailEnd/>
          </a:ln>
          <a:effectLst/>
        </p:spPr>
        <p:txBody>
          <a:bodyPr wrap="none" anchor="ctr"/>
          <a:lstStyle/>
          <a:p>
            <a:endParaRPr lang="en-US"/>
          </a:p>
        </p:txBody>
      </p:sp>
      <p:sp>
        <p:nvSpPr>
          <p:cNvPr id="87045" name="Oval 5"/>
          <p:cNvSpPr>
            <a:spLocks noChangeArrowheads="1"/>
          </p:cNvSpPr>
          <p:nvPr/>
        </p:nvSpPr>
        <p:spPr bwMode="auto">
          <a:xfrm>
            <a:off x="3733800" y="2743200"/>
            <a:ext cx="2438400" cy="1905000"/>
          </a:xfrm>
          <a:prstGeom prst="ellipse">
            <a:avLst/>
          </a:prstGeom>
          <a:noFill/>
          <a:ln w="9525">
            <a:solidFill>
              <a:schemeClr val="tx1"/>
            </a:solidFill>
            <a:round/>
            <a:headEnd/>
            <a:tailEnd/>
          </a:ln>
          <a:effectLst/>
        </p:spPr>
        <p:txBody>
          <a:bodyPr wrap="none" anchor="ctr"/>
          <a:lstStyle/>
          <a:p>
            <a:endParaRPr lang="en-US"/>
          </a:p>
        </p:txBody>
      </p:sp>
      <p:sp>
        <p:nvSpPr>
          <p:cNvPr id="87046" name="Oval 6"/>
          <p:cNvSpPr>
            <a:spLocks noChangeArrowheads="1"/>
          </p:cNvSpPr>
          <p:nvPr/>
        </p:nvSpPr>
        <p:spPr bwMode="auto">
          <a:xfrm>
            <a:off x="1143000" y="2743200"/>
            <a:ext cx="2590800" cy="1828800"/>
          </a:xfrm>
          <a:prstGeom prst="ellipse">
            <a:avLst/>
          </a:prstGeom>
          <a:noFill/>
          <a:ln w="9525">
            <a:solidFill>
              <a:schemeClr val="tx1"/>
            </a:solidFill>
            <a:round/>
            <a:headEnd/>
            <a:tailEnd/>
          </a:ln>
          <a:effectLst/>
        </p:spPr>
        <p:txBody>
          <a:bodyPr wrap="none" anchor="ctr"/>
          <a:lstStyle/>
          <a:p>
            <a:endParaRPr lang="en-US"/>
          </a:p>
        </p:txBody>
      </p:sp>
      <p:sp>
        <p:nvSpPr>
          <p:cNvPr id="87047" name="Oval 7"/>
          <p:cNvSpPr>
            <a:spLocks noChangeArrowheads="1"/>
          </p:cNvSpPr>
          <p:nvPr/>
        </p:nvSpPr>
        <p:spPr bwMode="auto">
          <a:xfrm>
            <a:off x="6096000" y="2743200"/>
            <a:ext cx="2438400" cy="1828800"/>
          </a:xfrm>
          <a:prstGeom prst="ellipse">
            <a:avLst/>
          </a:prstGeom>
          <a:noFill/>
          <a:ln w="9525">
            <a:solidFill>
              <a:schemeClr val="tx1"/>
            </a:solidFill>
            <a:round/>
            <a:headEnd/>
            <a:tailEnd/>
          </a:ln>
          <a:effectLst/>
        </p:spPr>
        <p:txBody>
          <a:bodyPr wrap="none" anchor="ctr"/>
          <a:lstStyle/>
          <a:p>
            <a:endParaRPr lang="en-US"/>
          </a:p>
        </p:txBody>
      </p:sp>
      <p:sp>
        <p:nvSpPr>
          <p:cNvPr id="87048" name="Line 8"/>
          <p:cNvSpPr>
            <a:spLocks noChangeShapeType="1"/>
          </p:cNvSpPr>
          <p:nvPr/>
        </p:nvSpPr>
        <p:spPr bwMode="auto">
          <a:xfrm flipH="1">
            <a:off x="2667000" y="2514600"/>
            <a:ext cx="304800" cy="304800"/>
          </a:xfrm>
          <a:prstGeom prst="line">
            <a:avLst/>
          </a:prstGeom>
          <a:noFill/>
          <a:ln w="9525">
            <a:solidFill>
              <a:schemeClr val="tx1"/>
            </a:solidFill>
            <a:round/>
            <a:headEnd/>
            <a:tailEnd type="triangle" w="med" len="med"/>
          </a:ln>
          <a:effectLst/>
        </p:spPr>
        <p:txBody>
          <a:bodyPr/>
          <a:lstStyle/>
          <a:p>
            <a:endParaRPr lang="en-US"/>
          </a:p>
        </p:txBody>
      </p:sp>
      <p:sp>
        <p:nvSpPr>
          <p:cNvPr id="87049" name="Line 9"/>
          <p:cNvSpPr>
            <a:spLocks noChangeShapeType="1"/>
          </p:cNvSpPr>
          <p:nvPr/>
        </p:nvSpPr>
        <p:spPr bwMode="auto">
          <a:xfrm>
            <a:off x="4724400" y="2514600"/>
            <a:ext cx="0" cy="457200"/>
          </a:xfrm>
          <a:prstGeom prst="line">
            <a:avLst/>
          </a:prstGeom>
          <a:noFill/>
          <a:ln w="9525">
            <a:solidFill>
              <a:schemeClr val="tx1"/>
            </a:solidFill>
            <a:round/>
            <a:headEnd/>
            <a:tailEnd type="triangle" w="med" len="med"/>
          </a:ln>
          <a:effectLst/>
        </p:spPr>
        <p:txBody>
          <a:bodyPr/>
          <a:lstStyle/>
          <a:p>
            <a:endParaRPr lang="en-US"/>
          </a:p>
        </p:txBody>
      </p:sp>
      <p:sp>
        <p:nvSpPr>
          <p:cNvPr id="87050" name="Line 10"/>
          <p:cNvSpPr>
            <a:spLocks noChangeShapeType="1"/>
          </p:cNvSpPr>
          <p:nvPr/>
        </p:nvSpPr>
        <p:spPr bwMode="auto">
          <a:xfrm>
            <a:off x="6477000" y="2514600"/>
            <a:ext cx="304800" cy="381000"/>
          </a:xfrm>
          <a:prstGeom prst="line">
            <a:avLst/>
          </a:prstGeom>
          <a:noFill/>
          <a:ln w="9525">
            <a:solidFill>
              <a:schemeClr val="tx1"/>
            </a:solidFill>
            <a:round/>
            <a:headEnd/>
            <a:tailEnd type="triangle" w="med" len="med"/>
          </a:ln>
          <a:effectLst/>
        </p:spPr>
        <p:txBody>
          <a:bodyPr/>
          <a:lstStyle/>
          <a:p>
            <a:endParaRPr lang="en-US"/>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87C1ABE9-A870-4E8A-B25B-C14673FA264E}" type="slidenum">
              <a:rPr lang="en-US"/>
              <a:pPr/>
              <a:t>4</a:t>
            </a:fld>
            <a:endParaRPr lang="en-US"/>
          </a:p>
        </p:txBody>
      </p:sp>
      <p:sp>
        <p:nvSpPr>
          <p:cNvPr id="9219" name="Text Box 3"/>
          <p:cNvSpPr txBox="1">
            <a:spLocks noChangeArrowheads="1"/>
          </p:cNvSpPr>
          <p:nvPr/>
        </p:nvSpPr>
        <p:spPr bwMode="auto">
          <a:xfrm>
            <a:off x="914400" y="1600200"/>
            <a:ext cx="7696200" cy="1311275"/>
          </a:xfrm>
          <a:prstGeom prst="rect">
            <a:avLst/>
          </a:prstGeom>
          <a:noFill/>
          <a:ln w="9525">
            <a:noFill/>
            <a:miter lim="800000"/>
            <a:headEnd/>
            <a:tailEnd/>
          </a:ln>
          <a:effectLst/>
        </p:spPr>
        <p:txBody>
          <a:bodyPr>
            <a:spAutoFit/>
          </a:bodyPr>
          <a:lstStyle/>
          <a:p>
            <a:pPr>
              <a:spcBef>
                <a:spcPct val="50000"/>
              </a:spcBef>
              <a:buFont typeface="Wingdings" pitchFamily="2" charset="2"/>
              <a:buChar char="Ø"/>
            </a:pPr>
            <a:endParaRPr lang="en-US" sz="3200"/>
          </a:p>
          <a:p>
            <a:pPr>
              <a:spcBef>
                <a:spcPct val="50000"/>
              </a:spcBef>
              <a:buFont typeface="Wingdings" pitchFamily="2" charset="2"/>
              <a:buChar char="Ø"/>
            </a:pPr>
            <a:endParaRPr lang="en-US" sz="3200"/>
          </a:p>
        </p:txBody>
      </p:sp>
      <p:sp>
        <p:nvSpPr>
          <p:cNvPr id="9222" name="Rectangle 6"/>
          <p:cNvSpPr>
            <a:spLocks noGrp="1" noChangeArrowheads="1"/>
          </p:cNvSpPr>
          <p:nvPr>
            <p:ph type="title"/>
          </p:nvPr>
        </p:nvSpPr>
        <p:spPr>
          <a:xfrm>
            <a:off x="533400" y="381000"/>
            <a:ext cx="8153400" cy="1036638"/>
          </a:xfrm>
        </p:spPr>
        <p:txBody>
          <a:bodyPr/>
          <a:lstStyle/>
          <a:p>
            <a:r>
              <a:rPr lang="en-US" sz="4000" b="1" dirty="0"/>
              <a:t>SELECTING AN SRS:</a:t>
            </a:r>
            <a:r>
              <a:rPr lang="en-US" sz="3200" dirty="0"/>
              <a:t/>
            </a:r>
            <a:br>
              <a:rPr lang="en-US" sz="3200" dirty="0"/>
            </a:br>
            <a:r>
              <a:rPr lang="en-US" sz="3200" dirty="0"/>
              <a:t>Method 1-  GROUPING OF DIGITS</a:t>
            </a:r>
          </a:p>
        </p:txBody>
      </p:sp>
      <p:sp>
        <p:nvSpPr>
          <p:cNvPr id="9223" name="Rectangle 7"/>
          <p:cNvSpPr>
            <a:spLocks noGrp="1" noChangeArrowheads="1"/>
          </p:cNvSpPr>
          <p:nvPr>
            <p:ph type="body" idx="1"/>
          </p:nvPr>
        </p:nvSpPr>
        <p:spPr/>
        <p:txBody>
          <a:bodyPr/>
          <a:lstStyle/>
          <a:p>
            <a:r>
              <a:rPr lang="en-US" b="0"/>
              <a:t>Label units in the population from 1 to </a:t>
            </a:r>
            <a:r>
              <a:rPr lang="en-US" b="0" i="1"/>
              <a:t>N</a:t>
            </a:r>
          </a:p>
          <a:p>
            <a:r>
              <a:rPr lang="en-US" b="0"/>
              <a:t>Select a row in random number table</a:t>
            </a:r>
          </a:p>
          <a:p>
            <a:r>
              <a:rPr lang="en-US" b="0"/>
              <a:t>Group the digits by the number of digits in </a:t>
            </a:r>
            <a:r>
              <a:rPr lang="en-US" b="0" i="1"/>
              <a:t>N</a:t>
            </a:r>
          </a:p>
          <a:p>
            <a:pPr>
              <a:lnSpc>
                <a:spcPct val="65000"/>
              </a:lnSpc>
              <a:buFontTx/>
              <a:buNone/>
            </a:pPr>
            <a:r>
              <a:rPr lang="en-US" b="0"/>
              <a:t>		</a:t>
            </a:r>
            <a:r>
              <a:rPr lang="en-US" sz="2400" b="0"/>
              <a:t>Example: 	</a:t>
            </a:r>
            <a:r>
              <a:rPr lang="en-US" sz="2400" b="0" i="1"/>
              <a:t>N</a:t>
            </a:r>
            <a:r>
              <a:rPr lang="en-US" sz="2400" b="0"/>
              <a:t>=9, group by 1 digit</a:t>
            </a:r>
          </a:p>
          <a:p>
            <a:pPr>
              <a:lnSpc>
                <a:spcPct val="65000"/>
              </a:lnSpc>
              <a:buFontTx/>
              <a:buNone/>
            </a:pPr>
            <a:r>
              <a:rPr lang="en-US" sz="2400" b="0"/>
              <a:t>				</a:t>
            </a:r>
            <a:r>
              <a:rPr lang="en-US" sz="2400" b="0" i="1"/>
              <a:t>N</a:t>
            </a:r>
            <a:r>
              <a:rPr lang="en-US" sz="2400" b="0"/>
              <a:t>=2500, group by 4 digits</a:t>
            </a:r>
          </a:p>
          <a:p>
            <a:r>
              <a:rPr lang="en-US" b="0"/>
              <a:t>Select units with labels of grouped digits, ignore numbers greater than </a:t>
            </a:r>
            <a:r>
              <a:rPr lang="en-US" b="0" i="1"/>
              <a:t>N</a:t>
            </a:r>
            <a:r>
              <a:rPr lang="en-US" b="0"/>
              <a:t> and ignore duplicates</a:t>
            </a:r>
          </a:p>
          <a:p>
            <a:pPr>
              <a:buFontTx/>
              <a:buNone/>
            </a:pPr>
            <a:endParaRPr lang="en-US" b="0"/>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lobal Logo.bmp"/>
          <p:cNvPicPr>
            <a:picLocks noChangeAspect="1"/>
          </p:cNvPicPr>
          <p:nvPr/>
        </p:nvPicPr>
        <p:blipFill>
          <a:blip r:embed="rId3" cstate="print"/>
          <a:stretch>
            <a:fillRect/>
          </a:stretch>
        </p:blipFill>
        <p:spPr>
          <a:xfrm>
            <a:off x="0" y="5358381"/>
            <a:ext cx="1815088" cy="1499619"/>
          </a:xfrm>
          <a:prstGeom prst="rect">
            <a:avLst/>
          </a:prstGeom>
        </p:spPr>
      </p:pic>
      <p:sp>
        <p:nvSpPr>
          <p:cNvPr id="2" name="Title 1"/>
          <p:cNvSpPr>
            <a:spLocks noGrp="1"/>
          </p:cNvSpPr>
          <p:nvPr>
            <p:ph type="title"/>
          </p:nvPr>
        </p:nvSpPr>
        <p:spPr>
          <a:xfrm>
            <a:off x="0" y="381000"/>
            <a:ext cx="8229600" cy="1143000"/>
          </a:xfrm>
        </p:spPr>
        <p:txBody>
          <a:bodyPr/>
          <a:lstStyle/>
          <a:p>
            <a:r>
              <a:rPr lang="en-US" sz="4000" b="1" dirty="0" smtClean="0"/>
              <a:t>QOL of Overweight Kids in Australia</a:t>
            </a:r>
            <a:endParaRPr lang="en-US" sz="4000" b="1" dirty="0"/>
          </a:p>
        </p:txBody>
      </p:sp>
      <p:sp>
        <p:nvSpPr>
          <p:cNvPr id="3" name="Content Placeholder 2"/>
          <p:cNvSpPr>
            <a:spLocks noGrp="1"/>
          </p:cNvSpPr>
          <p:nvPr>
            <p:ph idx="1"/>
          </p:nvPr>
        </p:nvSpPr>
        <p:spPr/>
        <p:txBody>
          <a:bodyPr/>
          <a:lstStyle/>
          <a:p>
            <a:r>
              <a:rPr lang="en-US" sz="2800" dirty="0" smtClean="0"/>
              <a:t>Survey (parents and child): </a:t>
            </a:r>
            <a:r>
              <a:rPr lang="en-US" sz="2800" dirty="0" err="1" smtClean="0"/>
              <a:t>PedsQL</a:t>
            </a:r>
            <a:r>
              <a:rPr lang="en-US" sz="2800" dirty="0" smtClean="0"/>
              <a:t> measured physical, emotional, social and school functions</a:t>
            </a:r>
          </a:p>
          <a:p>
            <a:r>
              <a:rPr lang="en-US" sz="2800" dirty="0" smtClean="0"/>
              <a:t>20.2% overweight, 4.3% obese</a:t>
            </a:r>
          </a:p>
          <a:p>
            <a:r>
              <a:rPr lang="en-US" sz="2800" dirty="0" smtClean="0"/>
              <a:t>QOL Scores decreased (both parent- and child- reported) with increasing weight category for total score and </a:t>
            </a:r>
            <a:r>
              <a:rPr lang="en-US" sz="2800" dirty="0" err="1" smtClean="0"/>
              <a:t>subscores</a:t>
            </a:r>
            <a:r>
              <a:rPr lang="en-US" sz="2800" dirty="0" smtClean="0"/>
              <a:t> for physical, social, school and emotional functioning</a:t>
            </a:r>
            <a:endParaRPr lang="en-US" sz="2800" dirty="0"/>
          </a:p>
        </p:txBody>
      </p:sp>
      <p:sp>
        <p:nvSpPr>
          <p:cNvPr id="5" name="Slide Number Placeholder 4"/>
          <p:cNvSpPr>
            <a:spLocks noGrp="1"/>
          </p:cNvSpPr>
          <p:nvPr>
            <p:ph type="sldNum" sz="quarter" idx="12"/>
          </p:nvPr>
        </p:nvSpPr>
        <p:spPr/>
        <p:txBody>
          <a:bodyPr/>
          <a:lstStyle/>
          <a:p>
            <a:pPr>
              <a:defRPr/>
            </a:pPr>
            <a:fld id="{6AFD6C6C-A858-4E38-A595-83E8B9C31EF7}" type="slidenum">
              <a:rPr lang="en-US" smtClean="0"/>
              <a:pPr>
                <a:defRPr/>
              </a:pPr>
              <a:t>40</a:t>
            </a:fld>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defRPr/>
            </a:pPr>
            <a:r>
              <a:rPr lang="en-US" sz="4000" b="1" dirty="0" smtClean="0">
                <a:solidFill>
                  <a:schemeClr val="tx1">
                    <a:lumMod val="75000"/>
                    <a:lumOff val="25000"/>
                  </a:schemeClr>
                </a:solidFill>
              </a:rPr>
              <a:t>Objectives</a:t>
            </a:r>
          </a:p>
        </p:txBody>
      </p:sp>
      <p:sp>
        <p:nvSpPr>
          <p:cNvPr id="3" name="Content Placeholder 2"/>
          <p:cNvSpPr>
            <a:spLocks noGrp="1"/>
          </p:cNvSpPr>
          <p:nvPr>
            <p:ph idx="1"/>
          </p:nvPr>
        </p:nvSpPr>
        <p:spPr>
          <a:xfrm>
            <a:off x="838200" y="1447800"/>
            <a:ext cx="8001000" cy="4191000"/>
          </a:xfrm>
        </p:spPr>
        <p:txBody>
          <a:bodyPr rtlCol="0">
            <a:normAutofit/>
          </a:bodyPr>
          <a:lstStyle/>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Review Simple Random Sampling, Stratified Sampling and Multi-stage Sampling</a:t>
            </a:r>
          </a:p>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Understand the role of sampling in motivating example: Quality of </a:t>
            </a:r>
            <a:r>
              <a:rPr lang="en-US" smtClean="0">
                <a:solidFill>
                  <a:schemeClr val="tx1">
                    <a:lumMod val="75000"/>
                    <a:lumOff val="25000"/>
                  </a:schemeClr>
                </a:solidFill>
              </a:rPr>
              <a:t>Life and Obesity </a:t>
            </a:r>
            <a:r>
              <a:rPr lang="en-US" dirty="0" smtClean="0">
                <a:solidFill>
                  <a:schemeClr val="tx1">
                    <a:lumMod val="75000"/>
                    <a:lumOff val="25000"/>
                  </a:schemeClr>
                </a:solidFill>
              </a:rPr>
              <a:t>in School Children in Australia</a:t>
            </a: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p:txBody>
      </p:sp>
      <p:sp>
        <p:nvSpPr>
          <p:cNvPr id="4" name="Slide Number Placeholder 3"/>
          <p:cNvSpPr>
            <a:spLocks noGrp="1"/>
          </p:cNvSpPr>
          <p:nvPr>
            <p:ph type="sldNum" sz="quarter" idx="12"/>
          </p:nvPr>
        </p:nvSpPr>
        <p:spPr/>
        <p:txBody>
          <a:bodyPr/>
          <a:lstStyle/>
          <a:p>
            <a:pPr>
              <a:defRPr/>
            </a:pPr>
            <a:endParaRPr lang="en-US" dirty="0"/>
          </a:p>
        </p:txBody>
      </p:sp>
      <p:pic>
        <p:nvPicPr>
          <p:cNvPr id="5" name="Picture 4" descr="Global Logo.bmp"/>
          <p:cNvPicPr>
            <a:picLocks noChangeAspect="1"/>
          </p:cNvPicPr>
          <p:nvPr/>
        </p:nvPicPr>
        <p:blipFill>
          <a:blip r:embed="rId2" cstate="print"/>
          <a:stretch>
            <a:fillRect/>
          </a:stretch>
        </p:blipFill>
        <p:spPr>
          <a:xfrm>
            <a:off x="0" y="5358381"/>
            <a:ext cx="1815088" cy="1499619"/>
          </a:xfrm>
          <a:prstGeom prst="rect">
            <a:avLst/>
          </a:prstGeom>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ext Box 2"/>
          <p:cNvSpPr txBox="1">
            <a:spLocks noChangeArrowheads="1"/>
          </p:cNvSpPr>
          <p:nvPr/>
        </p:nvSpPr>
        <p:spPr bwMode="auto">
          <a:xfrm>
            <a:off x="1219200" y="1752600"/>
            <a:ext cx="6629400" cy="579438"/>
          </a:xfrm>
          <a:prstGeom prst="rect">
            <a:avLst/>
          </a:prstGeom>
          <a:noFill/>
          <a:ln w="9525">
            <a:noFill/>
            <a:miter lim="800000"/>
            <a:headEnd/>
            <a:tailEnd/>
          </a:ln>
          <a:effectLst/>
        </p:spPr>
        <p:txBody>
          <a:bodyPr>
            <a:spAutoFit/>
          </a:bodyPr>
          <a:lstStyle/>
          <a:p>
            <a:pPr>
              <a:spcBef>
                <a:spcPct val="50000"/>
              </a:spcBef>
            </a:pPr>
            <a:endParaRPr lang="en-US" sz="3200">
              <a:solidFill>
                <a:srgbClr val="FFFFFF"/>
              </a:solidFill>
              <a:latin typeface="Times New Roman" pitchFamily="18" charset="0"/>
            </a:endParaRPr>
          </a:p>
        </p:txBody>
      </p:sp>
      <p:sp>
        <p:nvSpPr>
          <p:cNvPr id="69635" name="Rectangle 3"/>
          <p:cNvSpPr>
            <a:spLocks noGrp="1" noChangeArrowheads="1"/>
          </p:cNvSpPr>
          <p:nvPr>
            <p:ph type="ctrTitle"/>
          </p:nvPr>
        </p:nvSpPr>
        <p:spPr>
          <a:xfrm>
            <a:off x="762000" y="685800"/>
            <a:ext cx="7772400" cy="1470025"/>
          </a:xfrm>
        </p:spPr>
        <p:txBody>
          <a:bodyPr/>
          <a:lstStyle/>
          <a:p>
            <a:r>
              <a:rPr lang="en-US" sz="4000" b="1" dirty="0"/>
              <a:t>REFERENCES</a:t>
            </a:r>
          </a:p>
        </p:txBody>
      </p:sp>
      <p:sp>
        <p:nvSpPr>
          <p:cNvPr id="69636" name="Rectangle 4"/>
          <p:cNvSpPr>
            <a:spLocks noGrp="1" noChangeArrowheads="1"/>
          </p:cNvSpPr>
          <p:nvPr>
            <p:ph type="subTitle" idx="1"/>
          </p:nvPr>
        </p:nvSpPr>
        <p:spPr>
          <a:xfrm>
            <a:off x="1524000" y="2057400"/>
            <a:ext cx="6400800" cy="4114800"/>
          </a:xfrm>
        </p:spPr>
        <p:txBody>
          <a:bodyPr/>
          <a:lstStyle/>
          <a:p>
            <a:pPr marL="228600" indent="-228600" algn="l">
              <a:lnSpc>
                <a:spcPct val="80000"/>
              </a:lnSpc>
            </a:pPr>
            <a:r>
              <a:rPr lang="en-US" sz="2400" u="sng" dirty="0">
                <a:solidFill>
                  <a:schemeClr val="tx1"/>
                </a:solidFill>
              </a:rPr>
              <a:t>Introduction to the Practice of Statistics</a:t>
            </a:r>
            <a:r>
              <a:rPr lang="en-US" sz="2400" dirty="0">
                <a:solidFill>
                  <a:schemeClr val="tx1"/>
                </a:solidFill>
              </a:rPr>
              <a:t>, </a:t>
            </a:r>
            <a:r>
              <a:rPr lang="en-US" sz="2400" dirty="0" smtClean="0">
                <a:solidFill>
                  <a:schemeClr val="tx1"/>
                </a:solidFill>
              </a:rPr>
              <a:t>6</a:t>
            </a:r>
            <a:r>
              <a:rPr lang="en-US" sz="2400" baseline="30000" dirty="0" smtClean="0">
                <a:solidFill>
                  <a:schemeClr val="tx1"/>
                </a:solidFill>
              </a:rPr>
              <a:t>th</a:t>
            </a:r>
            <a:r>
              <a:rPr lang="en-US" sz="2400" dirty="0" smtClean="0">
                <a:solidFill>
                  <a:schemeClr val="tx1"/>
                </a:solidFill>
              </a:rPr>
              <a:t> </a:t>
            </a:r>
            <a:r>
              <a:rPr lang="en-US" sz="2400" dirty="0">
                <a:solidFill>
                  <a:schemeClr val="tx1"/>
                </a:solidFill>
              </a:rPr>
              <a:t>edition, Moore and McCabe, W.H. Freeman and </a:t>
            </a:r>
            <a:r>
              <a:rPr lang="en-US" sz="2400" dirty="0" smtClean="0">
                <a:solidFill>
                  <a:schemeClr val="tx1"/>
                </a:solidFill>
              </a:rPr>
              <a:t>Company.</a:t>
            </a:r>
            <a:endParaRPr lang="en-US" sz="2400" dirty="0">
              <a:solidFill>
                <a:schemeClr val="tx1"/>
              </a:solidFill>
            </a:endParaRPr>
          </a:p>
          <a:p>
            <a:pPr marL="228600" indent="-228600" algn="l">
              <a:lnSpc>
                <a:spcPct val="80000"/>
              </a:lnSpc>
            </a:pPr>
            <a:r>
              <a:rPr lang="en-US" sz="2400" u="sng" dirty="0">
                <a:solidFill>
                  <a:schemeClr val="tx1"/>
                </a:solidFill>
              </a:rPr>
              <a:t>Survey Sampling</a:t>
            </a:r>
            <a:r>
              <a:rPr lang="en-US" sz="2400" dirty="0">
                <a:solidFill>
                  <a:schemeClr val="tx1"/>
                </a:solidFill>
              </a:rPr>
              <a:t>, Kish, John Wiley and Sons publishing, 1995.</a:t>
            </a:r>
          </a:p>
          <a:p>
            <a:pPr marL="228600" indent="-228600" algn="l">
              <a:lnSpc>
                <a:spcPct val="80000"/>
              </a:lnSpc>
            </a:pPr>
            <a:r>
              <a:rPr lang="en-US" sz="2400" dirty="0">
                <a:solidFill>
                  <a:schemeClr val="tx1"/>
                </a:solidFill>
              </a:rPr>
              <a:t>Williams, J., “Health Related Quality of Life of Overweight and Obese Children” JAMA,  January 5 2005, 293 -1 (pp. 70-76).</a:t>
            </a:r>
          </a:p>
          <a:p>
            <a:pPr marL="228600" indent="-228600" algn="l">
              <a:lnSpc>
                <a:spcPct val="80000"/>
              </a:lnSpc>
            </a:pPr>
            <a:r>
              <a:rPr lang="en-US" sz="2400" dirty="0">
                <a:solidFill>
                  <a:schemeClr val="tx1"/>
                </a:solidFill>
              </a:rPr>
              <a:t>Waters, E., “The Child Health Questionnaire in Australia: reliability, validity and population means” Australian and New Zealand journal of Public Health, April 2000, 24-2 (pp. 207-210).</a:t>
            </a:r>
          </a:p>
          <a:p>
            <a:pPr marL="228600" indent="-228600">
              <a:lnSpc>
                <a:spcPct val="80000"/>
              </a:lnSpc>
            </a:pPr>
            <a:endParaRPr lang="en-US" sz="2000" dirty="0"/>
          </a:p>
        </p:txBody>
      </p:sp>
      <p:sp>
        <p:nvSpPr>
          <p:cNvPr id="5" name="Slide Number Placeholder 4"/>
          <p:cNvSpPr>
            <a:spLocks noGrp="1"/>
          </p:cNvSpPr>
          <p:nvPr>
            <p:ph type="sldNum" sz="quarter" idx="12"/>
          </p:nvPr>
        </p:nvSpPr>
        <p:spPr/>
        <p:txBody>
          <a:bodyPr/>
          <a:lstStyle/>
          <a:p>
            <a:pPr>
              <a:defRPr/>
            </a:pPr>
            <a:fld id="{8D942089-F521-456F-96FA-7B9366BBD6AB}" type="slidenum">
              <a:rPr lang="en-US" smtClean="0"/>
              <a:pPr>
                <a:defRPr/>
              </a:pPr>
              <a:t>42</a:t>
            </a:fld>
            <a:endParaRPr lang="en-US"/>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4AFE8D8F-B58C-4718-B2A0-8D26940461FE}" type="slidenum">
              <a:rPr lang="en-US"/>
              <a:pPr/>
              <a:t>43</a:t>
            </a:fld>
            <a:endParaRPr lang="en-US"/>
          </a:p>
        </p:txBody>
      </p:sp>
      <p:sp>
        <p:nvSpPr>
          <p:cNvPr id="51202" name="Rectangle 2"/>
          <p:cNvSpPr>
            <a:spLocks noGrp="1" noChangeArrowheads="1"/>
          </p:cNvSpPr>
          <p:nvPr>
            <p:ph type="title"/>
          </p:nvPr>
        </p:nvSpPr>
        <p:spPr/>
        <p:txBody>
          <a:bodyPr/>
          <a:lstStyle/>
          <a:p>
            <a:r>
              <a:rPr lang="en-US" sz="3600" b="1" dirty="0"/>
              <a:t>UNBIASED </a:t>
            </a:r>
            <a:r>
              <a:rPr lang="en-US" sz="3600" b="1" dirty="0" smtClean="0"/>
              <a:t>ESTIMATE: MORE NOTATION</a:t>
            </a:r>
            <a:endParaRPr lang="en-US" sz="3600" b="1" dirty="0"/>
          </a:p>
        </p:txBody>
      </p:sp>
      <p:sp>
        <p:nvSpPr>
          <p:cNvPr id="51203" name="Rectangle 3"/>
          <p:cNvSpPr>
            <a:spLocks noGrp="1" noChangeArrowheads="1"/>
          </p:cNvSpPr>
          <p:nvPr>
            <p:ph type="body" idx="1"/>
          </p:nvPr>
        </p:nvSpPr>
        <p:spPr>
          <a:xfrm>
            <a:off x="838200" y="1371600"/>
            <a:ext cx="7543800" cy="5029200"/>
          </a:xfrm>
        </p:spPr>
        <p:txBody>
          <a:bodyPr/>
          <a:lstStyle/>
          <a:p>
            <a:r>
              <a:rPr lang="en-US" b="0" i="1" dirty="0" err="1"/>
              <a:t>Mj</a:t>
            </a:r>
            <a:r>
              <a:rPr lang="en-US" b="0" i="1" dirty="0"/>
              <a:t> </a:t>
            </a:r>
            <a:r>
              <a:rPr lang="en-US" b="0" dirty="0"/>
              <a:t>= number of “successes” expected in the </a:t>
            </a:r>
            <a:r>
              <a:rPr lang="en-US" b="0" i="1" dirty="0"/>
              <a:t>j</a:t>
            </a:r>
            <a:r>
              <a:rPr lang="en-US" b="0" dirty="0"/>
              <a:t> stratum population</a:t>
            </a:r>
          </a:p>
          <a:p>
            <a:r>
              <a:rPr lang="en-US" b="0" i="1" dirty="0"/>
              <a:t>M</a:t>
            </a:r>
            <a:r>
              <a:rPr lang="en-US" b="0" i="1" baseline="-25000" dirty="0"/>
              <a:t>1</a:t>
            </a:r>
            <a:r>
              <a:rPr lang="en-US" b="0" dirty="0"/>
              <a:t> = </a:t>
            </a:r>
            <a:r>
              <a:rPr lang="en-US" b="0" dirty="0" smtClean="0"/>
              <a:t>predicted number of diabetes reaching </a:t>
            </a:r>
            <a:r>
              <a:rPr lang="en-US" b="0" dirty="0"/>
              <a:t>target weight </a:t>
            </a:r>
            <a:r>
              <a:rPr lang="en-US" b="0" dirty="0" smtClean="0"/>
              <a:t>in </a:t>
            </a:r>
            <a:r>
              <a:rPr lang="en-US" b="0" dirty="0"/>
              <a:t>population if study were done on entire population (=  57.2) </a:t>
            </a:r>
          </a:p>
          <a:p>
            <a:r>
              <a:rPr lang="en-US" b="0" i="1" dirty="0"/>
              <a:t>M</a:t>
            </a:r>
            <a:r>
              <a:rPr lang="en-US" b="0" i="1" baseline="-25000" dirty="0"/>
              <a:t>2</a:t>
            </a:r>
            <a:r>
              <a:rPr lang="en-US" b="0" dirty="0"/>
              <a:t> = </a:t>
            </a:r>
            <a:r>
              <a:rPr lang="en-US" dirty="0" smtClean="0"/>
              <a:t>predicted </a:t>
            </a:r>
            <a:r>
              <a:rPr lang="en-US" b="0" dirty="0" smtClean="0"/>
              <a:t>number of </a:t>
            </a:r>
            <a:r>
              <a:rPr lang="en-US" b="0" dirty="0" err="1" smtClean="0"/>
              <a:t>nondiabetics</a:t>
            </a:r>
            <a:r>
              <a:rPr lang="en-US" b="0" dirty="0" smtClean="0"/>
              <a:t> reaching </a:t>
            </a:r>
            <a:r>
              <a:rPr lang="en-US" b="0" dirty="0"/>
              <a:t>target weight in </a:t>
            </a:r>
            <a:r>
              <a:rPr lang="en-US" b="0" dirty="0" err="1"/>
              <a:t>nondiabetics</a:t>
            </a:r>
            <a:r>
              <a:rPr lang="en-US" b="0" dirty="0"/>
              <a:t> if study were done on entire population (= 369.6)</a:t>
            </a:r>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A68B2E02-7ED1-4E9E-9D2F-487A858D7018}" type="slidenum">
              <a:rPr lang="en-US"/>
              <a:pPr/>
              <a:t>44</a:t>
            </a:fld>
            <a:endParaRPr lang="en-US"/>
          </a:p>
        </p:txBody>
      </p:sp>
      <p:sp>
        <p:nvSpPr>
          <p:cNvPr id="77826" name="Rectangle 2"/>
          <p:cNvSpPr>
            <a:spLocks noGrp="1" noChangeArrowheads="1"/>
          </p:cNvSpPr>
          <p:nvPr>
            <p:ph type="title"/>
          </p:nvPr>
        </p:nvSpPr>
        <p:spPr/>
        <p:txBody>
          <a:bodyPr/>
          <a:lstStyle/>
          <a:p>
            <a:r>
              <a:rPr lang="en-US" sz="4000" b="1" dirty="0"/>
              <a:t>UNBIASED </a:t>
            </a:r>
            <a:r>
              <a:rPr lang="en-US" sz="4000" b="1" dirty="0" smtClean="0"/>
              <a:t>ESTIMATE OF COUNTS</a:t>
            </a:r>
            <a:endParaRPr lang="en-US" sz="4000" b="1" dirty="0"/>
          </a:p>
        </p:txBody>
      </p:sp>
      <p:sp>
        <p:nvSpPr>
          <p:cNvPr id="77827" name="Rectangle 3"/>
          <p:cNvSpPr>
            <a:spLocks noGrp="1" noChangeArrowheads="1"/>
          </p:cNvSpPr>
          <p:nvPr>
            <p:ph type="body" idx="1"/>
          </p:nvPr>
        </p:nvSpPr>
        <p:spPr>
          <a:xfrm>
            <a:off x="838200" y="1219200"/>
            <a:ext cx="7543800" cy="5181600"/>
          </a:xfrm>
        </p:spPr>
        <p:txBody>
          <a:bodyPr/>
          <a:lstStyle/>
          <a:p>
            <a:r>
              <a:rPr lang="en-US" dirty="0"/>
              <a:t>Number of diabetics in population expected to reach target weight:</a:t>
            </a:r>
          </a:p>
          <a:p>
            <a:pPr algn="ctr">
              <a:buFontTx/>
              <a:buNone/>
            </a:pPr>
            <a:r>
              <a:rPr lang="en-US" sz="2400" dirty="0"/>
              <a:t>0.286 * 200 = 57.2 diabetics</a:t>
            </a:r>
          </a:p>
          <a:p>
            <a:r>
              <a:rPr lang="en-US" dirty="0"/>
              <a:t>Number of </a:t>
            </a:r>
            <a:r>
              <a:rPr lang="en-US" dirty="0" err="1"/>
              <a:t>nondiabetics</a:t>
            </a:r>
            <a:r>
              <a:rPr lang="en-US" dirty="0"/>
              <a:t> in population expected to reach target weight:</a:t>
            </a:r>
          </a:p>
          <a:p>
            <a:pPr algn="ctr">
              <a:buFontTx/>
              <a:buNone/>
            </a:pPr>
            <a:r>
              <a:rPr lang="en-US" sz="2400" dirty="0"/>
              <a:t>0.462 *  800 = 369.6 non diabetics</a:t>
            </a:r>
          </a:p>
          <a:p>
            <a:r>
              <a:rPr lang="en-US" dirty="0"/>
              <a:t>Number in population expected to reach target weight:</a:t>
            </a:r>
          </a:p>
          <a:p>
            <a:pPr algn="ctr">
              <a:spcBef>
                <a:spcPct val="10000"/>
              </a:spcBef>
              <a:buFontTx/>
              <a:buNone/>
            </a:pPr>
            <a:r>
              <a:rPr lang="en-US" sz="2400" dirty="0"/>
              <a:t>369.6 + 57.2 = 426.8 (about 427 people)</a:t>
            </a:r>
          </a:p>
          <a:p>
            <a:pPr algn="ctr">
              <a:spcBef>
                <a:spcPct val="10000"/>
              </a:spcBef>
              <a:buFontTx/>
              <a:buNone/>
            </a:pPr>
            <a:r>
              <a:rPr lang="en-US" sz="2400" dirty="0"/>
              <a:t>Or  about </a:t>
            </a:r>
            <a:r>
              <a:rPr lang="en-US" sz="2400" u="sng" dirty="0"/>
              <a:t>43%</a:t>
            </a:r>
          </a:p>
          <a:p>
            <a:pPr lvl="2"/>
            <a:endParaRPr lang="en-US" sz="2400"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4FECCDE5-59A2-4056-A109-1867817DDA68}" type="slidenum">
              <a:rPr lang="en-US"/>
              <a:pPr/>
              <a:t>5</a:t>
            </a:fld>
            <a:endParaRPr lang="en-US"/>
          </a:p>
        </p:txBody>
      </p:sp>
      <p:sp>
        <p:nvSpPr>
          <p:cNvPr id="11268" name="Rectangle 4"/>
          <p:cNvSpPr>
            <a:spLocks noGrp="1" noChangeArrowheads="1"/>
          </p:cNvSpPr>
          <p:nvPr>
            <p:ph type="title"/>
          </p:nvPr>
        </p:nvSpPr>
        <p:spPr>
          <a:xfrm>
            <a:off x="533400" y="381000"/>
            <a:ext cx="8153400" cy="1143000"/>
          </a:xfrm>
        </p:spPr>
        <p:txBody>
          <a:bodyPr/>
          <a:lstStyle/>
          <a:p>
            <a:r>
              <a:rPr lang="en-US" sz="4000" b="1" dirty="0"/>
              <a:t>SELECTING </a:t>
            </a:r>
            <a:r>
              <a:rPr lang="en-US" sz="4000" b="1" dirty="0" smtClean="0"/>
              <a:t>AN </a:t>
            </a:r>
            <a:r>
              <a:rPr lang="en-US" sz="4000" b="1" dirty="0"/>
              <a:t>SRS:</a:t>
            </a:r>
            <a:r>
              <a:rPr lang="en-US" sz="3200" dirty="0"/>
              <a:t/>
            </a:r>
            <a:br>
              <a:rPr lang="en-US" sz="3200" dirty="0"/>
            </a:br>
            <a:r>
              <a:rPr lang="en-US" sz="3200" dirty="0"/>
              <a:t>Method 2- Multiplication by a URN</a:t>
            </a:r>
          </a:p>
        </p:txBody>
      </p:sp>
      <p:sp>
        <p:nvSpPr>
          <p:cNvPr id="11269" name="Rectangle 5"/>
          <p:cNvSpPr>
            <a:spLocks noGrp="1" noChangeArrowheads="1"/>
          </p:cNvSpPr>
          <p:nvPr>
            <p:ph type="body" idx="1"/>
          </p:nvPr>
        </p:nvSpPr>
        <p:spPr>
          <a:xfrm>
            <a:off x="914400" y="1600200"/>
            <a:ext cx="7543800" cy="4419600"/>
          </a:xfrm>
        </p:spPr>
        <p:txBody>
          <a:bodyPr/>
          <a:lstStyle/>
          <a:p>
            <a:pPr>
              <a:lnSpc>
                <a:spcPct val="90000"/>
              </a:lnSpc>
            </a:pPr>
            <a:r>
              <a:rPr lang="en-US" dirty="0"/>
              <a:t>Label units from 1 to </a:t>
            </a:r>
            <a:r>
              <a:rPr lang="en-US" i="1" dirty="0"/>
              <a:t>N</a:t>
            </a:r>
            <a:r>
              <a:rPr lang="en-US" dirty="0"/>
              <a:t>.</a:t>
            </a:r>
          </a:p>
          <a:p>
            <a:pPr>
              <a:lnSpc>
                <a:spcPct val="90000"/>
              </a:lnSpc>
            </a:pPr>
            <a:r>
              <a:rPr lang="en-US" dirty="0"/>
              <a:t>Select a row in random number table.</a:t>
            </a:r>
          </a:p>
          <a:p>
            <a:pPr>
              <a:lnSpc>
                <a:spcPct val="90000"/>
              </a:lnSpc>
            </a:pPr>
            <a:r>
              <a:rPr lang="en-US" dirty="0"/>
              <a:t>Obtain a URN (uniform random number), call it </a:t>
            </a:r>
            <a:r>
              <a:rPr lang="en-US" i="1" dirty="0"/>
              <a:t>u</a:t>
            </a:r>
            <a:r>
              <a:rPr lang="en-US" dirty="0"/>
              <a:t>, between 0 and 1.</a:t>
            </a:r>
          </a:p>
          <a:p>
            <a:pPr>
              <a:lnSpc>
                <a:spcPct val="90000"/>
              </a:lnSpc>
            </a:pPr>
            <a:r>
              <a:rPr lang="en-US" dirty="0"/>
              <a:t>Multiply </a:t>
            </a:r>
            <a:r>
              <a:rPr lang="en-US" i="1" dirty="0"/>
              <a:t>u</a:t>
            </a:r>
            <a:r>
              <a:rPr lang="en-US" dirty="0"/>
              <a:t> by </a:t>
            </a:r>
            <a:r>
              <a:rPr lang="en-US" i="1" dirty="0"/>
              <a:t>N</a:t>
            </a:r>
            <a:r>
              <a:rPr lang="en-US" dirty="0"/>
              <a:t> (population size).</a:t>
            </a:r>
          </a:p>
          <a:p>
            <a:pPr>
              <a:lnSpc>
                <a:spcPct val="90000"/>
              </a:lnSpc>
            </a:pPr>
            <a:r>
              <a:rPr lang="en-US" dirty="0"/>
              <a:t>Select the </a:t>
            </a:r>
            <a:r>
              <a:rPr lang="en-US" u="sng" dirty="0"/>
              <a:t>next larger </a:t>
            </a:r>
            <a:r>
              <a:rPr lang="en-US" u="sng" dirty="0" smtClean="0"/>
              <a:t>integer</a:t>
            </a:r>
            <a:endParaRPr lang="en-US" dirty="0"/>
          </a:p>
          <a:p>
            <a:pPr>
              <a:lnSpc>
                <a:spcPct val="90000"/>
              </a:lnSpc>
            </a:pPr>
            <a:r>
              <a:rPr lang="en-US" dirty="0"/>
              <a:t>Continue (discarding duplicates) until all </a:t>
            </a:r>
            <a:r>
              <a:rPr lang="en-US" i="1" dirty="0"/>
              <a:t>n</a:t>
            </a:r>
            <a:r>
              <a:rPr lang="en-US" dirty="0"/>
              <a:t> units have been selected.</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418197E3-13F8-464F-A4B9-5D154B467388}" type="slidenum">
              <a:rPr lang="en-US"/>
              <a:pPr/>
              <a:t>6</a:t>
            </a:fld>
            <a:endParaRPr lang="en-US"/>
          </a:p>
        </p:txBody>
      </p:sp>
      <p:sp>
        <p:nvSpPr>
          <p:cNvPr id="14341" name="Rectangle 5"/>
          <p:cNvSpPr>
            <a:spLocks noGrp="1" noChangeArrowheads="1"/>
          </p:cNvSpPr>
          <p:nvPr>
            <p:ph type="title"/>
          </p:nvPr>
        </p:nvSpPr>
        <p:spPr>
          <a:xfrm>
            <a:off x="0" y="304800"/>
            <a:ext cx="8915400" cy="1143000"/>
          </a:xfrm>
        </p:spPr>
        <p:txBody>
          <a:bodyPr/>
          <a:lstStyle/>
          <a:p>
            <a:r>
              <a:rPr lang="en-US" sz="4000" b="1" dirty="0" smtClean="0"/>
              <a:t>DIFFERENT METHODS, DIFFERENT SRSs</a:t>
            </a:r>
            <a:endParaRPr lang="en-US" sz="4000" b="1" dirty="0"/>
          </a:p>
        </p:txBody>
      </p:sp>
      <p:sp>
        <p:nvSpPr>
          <p:cNvPr id="14342" name="Rectangle 6"/>
          <p:cNvSpPr>
            <a:spLocks noGrp="1" noChangeArrowheads="1"/>
          </p:cNvSpPr>
          <p:nvPr>
            <p:ph type="body" idx="1"/>
          </p:nvPr>
        </p:nvSpPr>
        <p:spPr>
          <a:xfrm>
            <a:off x="838200" y="1752600"/>
            <a:ext cx="7543800" cy="4495800"/>
          </a:xfrm>
        </p:spPr>
        <p:txBody>
          <a:bodyPr/>
          <a:lstStyle/>
          <a:p>
            <a:pPr lvl="1"/>
            <a:r>
              <a:rPr lang="en-US" sz="3200" dirty="0"/>
              <a:t>No </a:t>
            </a:r>
            <a:r>
              <a:rPr lang="en-US" sz="3200" u="sng" dirty="0"/>
              <a:t>one</a:t>
            </a:r>
            <a:r>
              <a:rPr lang="en-US" sz="3200" dirty="0"/>
              <a:t> correct SRS</a:t>
            </a:r>
          </a:p>
          <a:p>
            <a:pPr lvl="1"/>
            <a:r>
              <a:rPr lang="en-US" sz="3200" dirty="0"/>
              <a:t>Depends on the method, the numbering of original units, the row you select from the table, ….</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2598024E-4066-4158-8FD3-4F0FC622E4A8}" type="slidenum">
              <a:rPr lang="en-US"/>
              <a:pPr/>
              <a:t>7</a:t>
            </a:fld>
            <a:endParaRPr lang="en-US"/>
          </a:p>
        </p:txBody>
      </p:sp>
      <p:sp>
        <p:nvSpPr>
          <p:cNvPr id="15365" name="Rectangle 5"/>
          <p:cNvSpPr>
            <a:spLocks noGrp="1" noChangeArrowheads="1"/>
          </p:cNvSpPr>
          <p:nvPr>
            <p:ph type="title"/>
          </p:nvPr>
        </p:nvSpPr>
        <p:spPr>
          <a:xfrm>
            <a:off x="457200" y="381000"/>
            <a:ext cx="8229600" cy="1143000"/>
          </a:xfrm>
        </p:spPr>
        <p:txBody>
          <a:bodyPr/>
          <a:lstStyle/>
          <a:p>
            <a:r>
              <a:rPr lang="en-US" sz="4000" b="1" dirty="0"/>
              <a:t>SELECTING </a:t>
            </a:r>
            <a:r>
              <a:rPr lang="en-US" sz="4000" b="1" dirty="0" smtClean="0"/>
              <a:t>AN </a:t>
            </a:r>
            <a:r>
              <a:rPr lang="en-US" sz="4000" b="1" dirty="0"/>
              <a:t>SRS:</a:t>
            </a:r>
            <a:r>
              <a:rPr lang="en-US" sz="3200" dirty="0"/>
              <a:t/>
            </a:r>
            <a:br>
              <a:rPr lang="en-US" sz="3200" dirty="0"/>
            </a:br>
            <a:r>
              <a:rPr lang="en-US" sz="3200" dirty="0"/>
              <a:t>Method 3:  Computer Generated</a:t>
            </a:r>
          </a:p>
        </p:txBody>
      </p:sp>
      <p:sp>
        <p:nvSpPr>
          <p:cNvPr id="15366" name="Rectangle 6"/>
          <p:cNvSpPr>
            <a:spLocks noGrp="1" noChangeArrowheads="1"/>
          </p:cNvSpPr>
          <p:nvPr>
            <p:ph type="body" idx="1"/>
          </p:nvPr>
        </p:nvSpPr>
        <p:spPr>
          <a:xfrm>
            <a:off x="838200" y="1600200"/>
            <a:ext cx="7543800" cy="4495800"/>
          </a:xfrm>
        </p:spPr>
        <p:txBody>
          <a:bodyPr/>
          <a:lstStyle/>
          <a:p>
            <a:r>
              <a:rPr lang="en-US"/>
              <a:t>Large SRS or large population </a:t>
            </a:r>
            <a:r>
              <a:rPr lang="en-US">
                <a:cs typeface="Times New Roman" pitchFamily="18" charset="0"/>
              </a:rPr>
              <a:t>→</a:t>
            </a:r>
            <a:r>
              <a:rPr lang="en-US"/>
              <a:t> random number table is inconvenient</a:t>
            </a:r>
          </a:p>
          <a:p>
            <a:r>
              <a:rPr lang="en-US"/>
              <a:t>Uniform random numbers (URNs) can be generated by almost all statistical software packages and many calculators</a:t>
            </a:r>
          </a:p>
          <a:p>
            <a:pPr lvl="1"/>
            <a:r>
              <a:rPr lang="en-US" sz="2400"/>
              <a:t> Use computer to calculate the uniform random numbers</a:t>
            </a:r>
          </a:p>
          <a:p>
            <a:pPr lvl="1"/>
            <a:r>
              <a:rPr lang="en-US" sz="2400"/>
              <a:t>Continue as in method 2</a:t>
            </a:r>
          </a:p>
          <a:p>
            <a:pPr>
              <a:buFontTx/>
              <a:buNone/>
            </a:pPr>
            <a:endParaRPr lang="en-US" sz="2400"/>
          </a:p>
          <a:p>
            <a:endParaRPr lang="en-US"/>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CB96FD0C-B087-4875-A106-86AE5D065798}" type="slidenum">
              <a:rPr lang="en-US"/>
              <a:pPr/>
              <a:t>8</a:t>
            </a:fld>
            <a:endParaRPr lang="en-US"/>
          </a:p>
        </p:txBody>
      </p:sp>
      <p:sp>
        <p:nvSpPr>
          <p:cNvPr id="73730" name="Rectangle 2"/>
          <p:cNvSpPr>
            <a:spLocks noGrp="1" noChangeArrowheads="1"/>
          </p:cNvSpPr>
          <p:nvPr>
            <p:ph type="title"/>
          </p:nvPr>
        </p:nvSpPr>
        <p:spPr/>
        <p:txBody>
          <a:bodyPr/>
          <a:lstStyle/>
          <a:p>
            <a:r>
              <a:rPr lang="en-US" sz="4000" b="1" dirty="0"/>
              <a:t>MORE COMMENTS ABOUT AN SRS</a:t>
            </a:r>
          </a:p>
        </p:txBody>
      </p:sp>
      <p:sp>
        <p:nvSpPr>
          <p:cNvPr id="73731" name="Rectangle 3"/>
          <p:cNvSpPr>
            <a:spLocks noGrp="1" noChangeArrowheads="1"/>
          </p:cNvSpPr>
          <p:nvPr>
            <p:ph type="body" idx="1"/>
          </p:nvPr>
        </p:nvSpPr>
        <p:spPr>
          <a:xfrm>
            <a:off x="838200" y="1524000"/>
            <a:ext cx="7391400" cy="4267200"/>
          </a:xfrm>
        </p:spPr>
        <p:txBody>
          <a:bodyPr/>
          <a:lstStyle/>
          <a:p>
            <a:pPr>
              <a:spcBef>
                <a:spcPct val="25000"/>
              </a:spcBef>
              <a:buFontTx/>
              <a:buNone/>
            </a:pPr>
            <a:r>
              <a:rPr lang="en-US" sz="2400" b="0" dirty="0">
                <a:cs typeface="Times New Roman" pitchFamily="18" charset="0"/>
              </a:rPr>
              <a:t>● </a:t>
            </a:r>
            <a:r>
              <a:rPr lang="en-US" b="0" dirty="0">
                <a:cs typeface="Times New Roman" pitchFamily="18" charset="0"/>
              </a:rPr>
              <a:t>An </a:t>
            </a:r>
            <a:r>
              <a:rPr lang="en-US" b="0" dirty="0"/>
              <a:t>SRS requires you to be able to list (enumerate) all the units in the population</a:t>
            </a:r>
            <a:r>
              <a:rPr lang="en-US" b="0" dirty="0">
                <a:cs typeface="Times New Roman" pitchFamily="18" charset="0"/>
              </a:rPr>
              <a:t>→</a:t>
            </a:r>
            <a:r>
              <a:rPr lang="en-US" b="0" dirty="0"/>
              <a:t> Big disadvantage</a:t>
            </a:r>
            <a:r>
              <a:rPr lang="en-US" b="0" dirty="0" smtClean="0"/>
              <a:t>.</a:t>
            </a:r>
            <a:endParaRPr lang="en-US" b="0" dirty="0"/>
          </a:p>
          <a:p>
            <a:pPr>
              <a:spcBef>
                <a:spcPct val="25000"/>
              </a:spcBef>
              <a:buFontTx/>
              <a:buNone/>
            </a:pPr>
            <a:r>
              <a:rPr lang="en-US" sz="2400" b="0" dirty="0">
                <a:cs typeface="Times New Roman" pitchFamily="18" charset="0"/>
              </a:rPr>
              <a:t>● </a:t>
            </a:r>
            <a:r>
              <a:rPr lang="en-US" b="0" dirty="0"/>
              <a:t>Record the way your random numbers were selected (row or table, seed</a:t>
            </a:r>
            <a:r>
              <a:rPr lang="en-US" b="0" dirty="0" smtClean="0"/>
              <a:t>….)</a:t>
            </a:r>
            <a:endParaRPr lang="en-US" b="0" dirty="0"/>
          </a:p>
          <a:p>
            <a:pPr>
              <a:spcBef>
                <a:spcPct val="25000"/>
              </a:spcBef>
              <a:buFontTx/>
              <a:buNone/>
            </a:pPr>
            <a:r>
              <a:rPr lang="en-US" sz="2400" b="0" dirty="0">
                <a:cs typeface="Times New Roman" pitchFamily="18" charset="0"/>
              </a:rPr>
              <a:t>● </a:t>
            </a:r>
            <a:r>
              <a:rPr lang="en-US" b="0" dirty="0"/>
              <a:t>A SRS may look like it has ‘patterns’…. that’s OK</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dirty="0" smtClean="0"/>
              <a:t>STRATIFIED RANDOM SAMPLING</a:t>
            </a:r>
            <a:endParaRPr lang="en-US" sz="4000" b="1"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pPr>
              <a:defRPr/>
            </a:pPr>
            <a:fld id="{6AFD6C6C-A858-4E38-A595-83E8B9C31EF7}" type="slidenum">
              <a:rPr lang="en-US" smtClean="0"/>
              <a:pPr>
                <a:defRPr/>
              </a:pPr>
              <a:t>9</a:t>
            </a:fld>
            <a:fld id="{6D635825-7B2D-45C0-83C6-D57448230EE0}" type="slidenum">
              <a:rPr lang="en-US" smtClean="0"/>
              <a:pPr>
                <a:defRPr/>
              </a:pPr>
              <a:t>9</a:t>
            </a:fld>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1336</TotalTime>
  <Words>7328</Words>
  <Application>Microsoft Office PowerPoint</Application>
  <PresentationFormat>On-screen Show (4:3)</PresentationFormat>
  <Paragraphs>623</Paragraphs>
  <Slides>44</Slides>
  <Notes>42</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Office Theme</vt:lpstr>
      <vt:lpstr>Unit 1 Lesson 6</vt:lpstr>
      <vt:lpstr>Objectives</vt:lpstr>
      <vt:lpstr>SIMPLE RANDOM SAMPLE</vt:lpstr>
      <vt:lpstr>SELECTING AN SRS: Method 1-  GROUPING OF DIGITS</vt:lpstr>
      <vt:lpstr>SELECTING AN SRS: Method 2- Multiplication by a URN</vt:lpstr>
      <vt:lpstr>DIFFERENT METHODS, DIFFERENT SRSs</vt:lpstr>
      <vt:lpstr>SELECTING AN SRS: Method 3:  Computer Generated</vt:lpstr>
      <vt:lpstr>MORE COMMENTS ABOUT AN SRS</vt:lpstr>
      <vt:lpstr>STRATIFIED RANDOM SAMPLING</vt:lpstr>
      <vt:lpstr>STRATIFIED RANDOM SAMPLING</vt:lpstr>
      <vt:lpstr>PROPERTIES OF A STRATIFIED RANDOM SAMPLE</vt:lpstr>
      <vt:lpstr>EXAMPLE: STRATIFIED RANDOM SAMPLE</vt:lpstr>
      <vt:lpstr>NOTATION: STRATIFIED RANDOM SAMPLE</vt:lpstr>
      <vt:lpstr>WHY STRATIFY?</vt:lpstr>
      <vt:lpstr>OVERSAMPLING AND UNDERSAMPLING</vt:lpstr>
      <vt:lpstr>EXAMPLE: STRATIFIED RANDOM SAMPLE</vt:lpstr>
      <vt:lpstr>STRATIFIED RANDOM SAMPLE EXAMPLE (cont)</vt:lpstr>
      <vt:lpstr>Slide 18</vt:lpstr>
      <vt:lpstr>DISADVANTAGES OF STRATIFICATION</vt:lpstr>
      <vt:lpstr>MULTISTAGE SAMPLING</vt:lpstr>
      <vt:lpstr>MULTISTAGE SAMPLING</vt:lpstr>
      <vt:lpstr>MULTI STAGE SAMPLING </vt:lpstr>
      <vt:lpstr>MULTISTAGE SAMPLING:  Example</vt:lpstr>
      <vt:lpstr>Comparison of Three Types of Sampling</vt:lpstr>
      <vt:lpstr>Slide 25</vt:lpstr>
      <vt:lpstr>Slide 26</vt:lpstr>
      <vt:lpstr>Combine Different Sampling Designs</vt:lpstr>
      <vt:lpstr>Quality of Life in Overweight Children in Australia</vt:lpstr>
      <vt:lpstr>STUDY DESIGN</vt:lpstr>
      <vt:lpstr>Review: Select a SRS</vt:lpstr>
      <vt:lpstr>STATISTICS AND PARAMETERS</vt:lpstr>
      <vt:lpstr>STATISTICS AND PARAMETERS</vt:lpstr>
      <vt:lpstr>Slide 33</vt:lpstr>
      <vt:lpstr>SOURCES OF ERROR</vt:lpstr>
      <vt:lpstr>STUDY DESIGN</vt:lpstr>
      <vt:lpstr>Slide 36</vt:lpstr>
      <vt:lpstr>WHAT IF?</vt:lpstr>
      <vt:lpstr>WHAT IF?</vt:lpstr>
      <vt:lpstr>WHAT IF?</vt:lpstr>
      <vt:lpstr>QOL of Overweight Kids in Australia</vt:lpstr>
      <vt:lpstr>Objectives</vt:lpstr>
      <vt:lpstr>REFERENCES</vt:lpstr>
      <vt:lpstr>UNBIASED ESTIMATE: MORE NOTATION</vt:lpstr>
      <vt:lpstr>UNBIASED ESTIMATE OF COUNTS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BIOSTATISTICS</cp:lastModifiedBy>
  <cp:revision>114</cp:revision>
  <dcterms:created xsi:type="dcterms:W3CDTF">2006-08-16T00:00:00Z</dcterms:created>
  <dcterms:modified xsi:type="dcterms:W3CDTF">2010-06-22T18:18:07Z</dcterms:modified>
</cp:coreProperties>
</file>