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89" r:id="rId2"/>
    <p:sldId id="290" r:id="rId3"/>
    <p:sldId id="261" r:id="rId4"/>
    <p:sldId id="262" r:id="rId5"/>
    <p:sldId id="291" r:id="rId6"/>
    <p:sldId id="263" r:id="rId7"/>
    <p:sldId id="257" r:id="rId8"/>
    <p:sldId id="292" r:id="rId9"/>
    <p:sldId id="264" r:id="rId10"/>
    <p:sldId id="259" r:id="rId11"/>
    <p:sldId id="265" r:id="rId12"/>
    <p:sldId id="267" r:id="rId13"/>
    <p:sldId id="266" r:id="rId14"/>
    <p:sldId id="268" r:id="rId15"/>
    <p:sldId id="293" r:id="rId16"/>
    <p:sldId id="294" r:id="rId17"/>
    <p:sldId id="270" r:id="rId18"/>
    <p:sldId id="295" r:id="rId19"/>
    <p:sldId id="269" r:id="rId20"/>
    <p:sldId id="296" r:id="rId21"/>
    <p:sldId id="271" r:id="rId22"/>
    <p:sldId id="273" r:id="rId23"/>
    <p:sldId id="274" r:id="rId24"/>
    <p:sldId id="297" r:id="rId25"/>
    <p:sldId id="279" r:id="rId26"/>
    <p:sldId id="281" r:id="rId27"/>
    <p:sldId id="282" r:id="rId28"/>
    <p:sldId id="285" r:id="rId29"/>
    <p:sldId id="298" r:id="rId30"/>
    <p:sldId id="286" r:id="rId31"/>
    <p:sldId id="299" r:id="rId32"/>
    <p:sldId id="287" r:id="rId33"/>
    <p:sldId id="288" r:id="rId34"/>
    <p:sldId id="300" r:id="rId35"/>
    <p:sldId id="302" r:id="rId36"/>
  </p:sldIdLst>
  <p:sldSz cx="9144000" cy="6858000" type="screen4x3"/>
  <p:notesSz cx="7315200" cy="9601200"/>
  <p:embeddedFontLst>
    <p:embeddedFont>
      <p:font typeface="Arial Narrow" pitchFamily="34" charset="0"/>
      <p:regular r:id="rId39"/>
      <p:bold r:id="rId40"/>
      <p:italic r:id="rId41"/>
      <p:boldItalic r:id="rId42"/>
    </p:embeddedFont>
    <p:embeddedFont>
      <p:font typeface="Tahoma" pitchFamily="34" charset="0"/>
      <p:regular r:id="rId43"/>
      <p:bold r:id="rId44"/>
    </p:embeddedFont>
  </p:embeddedFontLst>
  <p:custDataLst>
    <p:tags r:id="rId4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71500" autoAdjust="0"/>
  </p:normalViewPr>
  <p:slideViewPr>
    <p:cSldViewPr snapToGrid="0">
      <p:cViewPr varScale="1">
        <p:scale>
          <a:sx n="55" d="100"/>
          <a:sy n="55" d="100"/>
        </p:scale>
        <p:origin x="-15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-552" y="936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r>
              <a:rPr lang="en-US"/>
              <a:t>Chapter 9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3F60787E-B5DB-4DDB-910D-D655EFB4D613}" type="datetime1">
              <a:rPr lang="en-US"/>
              <a:pPr>
                <a:defRPr/>
              </a:pPr>
              <a:t>9/15/2010</a:t>
            </a:fld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r>
              <a:rPr lang="en-US"/>
              <a:t>Basic Biostat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5205642C-8280-4254-9C8F-9B26C09141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r>
              <a:rPr lang="en-US"/>
              <a:t>Chapter 9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1D37E12B-7274-46E5-BA56-F28D2B555E0C}" type="datetime1">
              <a:rPr lang="en-US"/>
              <a:pPr>
                <a:defRPr/>
              </a:pPr>
              <a:t>9/15/2010</a:t>
            </a:fld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smtClean="0"/>
            </a:lvl1pPr>
          </a:lstStyle>
          <a:p>
            <a:pPr>
              <a:defRPr/>
            </a:pPr>
            <a:r>
              <a:rPr lang="en-US"/>
              <a:t>Basic Biostat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smtClean="0"/>
            </a:lvl1pPr>
          </a:lstStyle>
          <a:p>
            <a:pPr>
              <a:defRPr/>
            </a:pPr>
            <a:fld id="{36829F87-C1EC-46E4-A4E7-21427078B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3D2DDC18-24EB-4B6C-B797-DD95C83B9E46}" type="datetime1">
              <a:rPr lang="en-US"/>
              <a:pPr/>
              <a:t>9/15/2010</a:t>
            </a:fld>
            <a:endParaRPr lang="en-US"/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Basic Biostat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523227-F03A-4A38-8099-D59C5AE951D0}" type="slidenum">
              <a:rPr lang="en-US"/>
              <a:pPr/>
              <a:t>2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B5688EC-4E9D-4B62-8B93-B93FFC386D15}" type="datetime1">
              <a:rPr lang="en-US"/>
              <a:pPr/>
              <a:t>9/15/2010</a:t>
            </a:fld>
            <a:endParaRPr lang="en-US"/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Basic Biostat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C17F1F-7474-4CD8-BD76-5CAF931FA012}" type="slidenum">
              <a:rPr lang="en-US"/>
              <a:pPr/>
              <a:t>3</a:t>
            </a:fld>
            <a:endParaRPr lang="en-US"/>
          </a:p>
        </p:txBody>
      </p:sp>
      <p:sp>
        <p:nvSpPr>
          <p:cNvPr id="399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F909288-37D7-4EB1-8DFB-29F00B713FB2}" type="datetime1">
              <a:rPr lang="en-US"/>
              <a:pPr/>
              <a:t>9/15/2010</a:t>
            </a:fld>
            <a:endParaRPr lang="en-US"/>
          </a:p>
        </p:txBody>
      </p:sp>
      <p:sp>
        <p:nvSpPr>
          <p:cNvPr id="409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Basic Biostat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668285-C6E1-4A9B-9639-7A371D17BA37}" type="slidenum">
              <a:rPr lang="en-US"/>
              <a:pPr/>
              <a:t>4</a:t>
            </a:fld>
            <a:endParaRPr lang="en-US"/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6B954FD-13EF-4B27-8047-96D5933DAA93}" type="datetime1">
              <a:rPr lang="en-US"/>
              <a:pPr/>
              <a:t>9/15/2010</a:t>
            </a:fld>
            <a:endParaRPr lang="en-US"/>
          </a:p>
        </p:txBody>
      </p:sp>
      <p:sp>
        <p:nvSpPr>
          <p:cNvPr id="419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Basic Biostat</a:t>
            </a:r>
          </a:p>
        </p:txBody>
      </p:sp>
      <p:sp>
        <p:nvSpPr>
          <p:cNvPr id="419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D44E2C-A9CF-40C8-B21C-59289E052346}" type="slidenum">
              <a:rPr lang="en-US"/>
              <a:pPr/>
              <a:t>6</a:t>
            </a:fld>
            <a:endParaRPr lang="en-US"/>
          </a:p>
        </p:txBody>
      </p:sp>
      <p:sp>
        <p:nvSpPr>
          <p:cNvPr id="419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EB80D67-BE37-4174-A259-5A3DE56AC1CA}" type="datetime1">
              <a:rPr lang="en-US"/>
              <a:pPr/>
              <a:t>9/15/2010</a:t>
            </a:fld>
            <a:endParaRPr lang="en-US"/>
          </a:p>
        </p:txBody>
      </p:sp>
      <p:sp>
        <p:nvSpPr>
          <p:cNvPr id="430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Basic Biostat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DA25FE-AA00-41AD-ABED-4B5B219A4A74}" type="slidenum">
              <a:rPr lang="en-US"/>
              <a:pPr/>
              <a:t>7</a:t>
            </a:fld>
            <a:endParaRPr lang="en-US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193A1FD-9DA5-46E4-AB72-F03934A573DA}" type="datetime1">
              <a:rPr lang="en-US"/>
              <a:pPr/>
              <a:t>9/15/2010</a:t>
            </a:fld>
            <a:endParaRPr lang="en-US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Basic Biostat</a:t>
            </a:r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A8ED66-812A-473C-8C61-9A65AE20A7E6}" type="slidenum">
              <a:rPr lang="en-US"/>
              <a:pPr/>
              <a:t>9</a:t>
            </a:fld>
            <a:endParaRPr lang="en-US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D842047F-A18C-4B3C-9F50-E9E4746A1158}" type="datetime1">
              <a:rPr lang="en-US"/>
              <a:pPr/>
              <a:t>9/15/2010</a:t>
            </a:fld>
            <a:endParaRPr lang="en-US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Basic Biostat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A032BF-E3F4-4D33-A5B9-E716513EEADE}" type="slidenum">
              <a:rPr lang="en-US"/>
              <a:pPr/>
              <a:t>10</a:t>
            </a:fld>
            <a:endParaRPr lang="en-US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Chapter 9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A3D213DD-09FE-44C4-B735-024BAA16BB82}" type="datetime1">
              <a:rPr lang="en-US"/>
              <a:pPr/>
              <a:t>9/15/2010</a:t>
            </a:fld>
            <a:endParaRPr lang="en-US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Basic Biostat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CA853-ED06-4043-A47D-0BE5411AE494}" type="slidenum">
              <a:rPr lang="en-US"/>
              <a:pPr/>
              <a:t>11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CA3C9-8918-4F34-BD86-2417221EB143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33BA0-19CD-49AB-9D71-4ED270551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F5732-177C-435C-8E16-4276503F5958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6B0C5-AB9B-4AE6-AE6E-BF9FF0A85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2AAA3-EFDC-4ACB-AB03-4CBC1088896A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D44E9-1759-4FD4-ADB8-918F1815E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A0C9A-355A-4C78-8934-47FF3B5DAE61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A1DA7-3E91-40A2-B72A-EF5EEB91F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6308C-255E-4BC9-AFAF-E0F2E0C4DEFC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08AAF-45CA-41C0-9FF7-07E5BBA64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CCCA2-AA5A-4523-80EC-2CBED5D19B38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7EB51-A822-4345-AC74-D965409CF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EEFD1-551F-4653-A0DB-533EF79EFAE1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4D922-263F-43ED-95AC-120B696AC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8CCAA-4508-4B8E-9FB9-3A5C1F47CACA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28829-3602-477D-AF57-2679B6C37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644D4-38AC-4F0E-A101-9BD8521E2F9A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1F3CD-442F-40F8-9ECD-31F335C06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F861A-EBEF-4BD7-8712-2C737464D24F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C13B2-8635-4F90-89CD-999F8AF35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1A5A1-6BB5-47D5-B16F-4A0AF24E3177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5FE2C-580C-484A-8B97-6D51623F0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D48E0-8598-41BB-AF63-71D89F815746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8B284-9EE7-4957-A80A-4B8B320CF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C4993-C2CA-4771-BE55-8BE9E0506737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083AC-FCD1-407C-91F7-3D65B313C0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60A53DEC-C80F-41BD-B349-09A24A2C5EC0}" type="datetime6">
              <a:rPr lang="en-US" smtClean="0"/>
              <a:pPr>
                <a:defRPr/>
              </a:pPr>
              <a:t>September 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/>
              <a:t>9: Basics of Hypothesis Testing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C5E0023-79C7-493B-8240-587FC1FE1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0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2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3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2.bin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ChangeArrowheads="1"/>
          </p:cNvSpPr>
          <p:nvPr/>
        </p:nvSpPr>
        <p:spPr bwMode="auto">
          <a:xfrm>
            <a:off x="730250" y="2819400"/>
            <a:ext cx="77724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8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 Narrow" pitchFamily="34" charset="0"/>
              </a:rPr>
              <a:t>Chapter 9: </a:t>
            </a:r>
            <a:br>
              <a:rPr lang="en-US" sz="48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 Narrow" pitchFamily="34" charset="0"/>
              </a:rPr>
            </a:br>
            <a:r>
              <a:rPr lang="en-US" sz="4800" b="1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Arial Narrow" pitchFamily="34" charset="0"/>
              </a:rPr>
              <a:t>Basics of Hypothesis 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Illustrative Example: “Body Weight”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7650"/>
            <a:ext cx="8229600" cy="4891088"/>
          </a:xfrm>
        </p:spPr>
        <p:txBody>
          <a:bodyPr/>
          <a:lstStyle/>
          <a:p>
            <a:pPr eaLnBrk="1" hangingPunct="1"/>
            <a:r>
              <a:rPr lang="en-US" sz="2800" b="1" smtClean="0"/>
              <a:t>Statement of the problem: </a:t>
            </a:r>
            <a:r>
              <a:rPr lang="en-US" sz="2800" smtClean="0"/>
              <a:t>In the 1970s, 20–29 year old men in the U.S. had a mean body weight </a:t>
            </a:r>
            <a:r>
              <a:rPr lang="el-GR" sz="2800" smtClean="0">
                <a:cs typeface="Arial" charset="0"/>
              </a:rPr>
              <a:t>μ</a:t>
            </a:r>
            <a:r>
              <a:rPr lang="en-US" sz="2800" smtClean="0">
                <a:cs typeface="Arial" charset="0"/>
              </a:rPr>
              <a:t> of 170 pounds. Standard deviation </a:t>
            </a:r>
            <a:r>
              <a:rPr lang="el-GR" sz="2800" smtClean="0">
                <a:cs typeface="Arial" charset="0"/>
              </a:rPr>
              <a:t>σ</a:t>
            </a:r>
            <a:r>
              <a:rPr lang="en-US" sz="2800" smtClean="0">
                <a:cs typeface="Arial" charset="0"/>
              </a:rPr>
              <a:t> = 40 pounds</a:t>
            </a:r>
            <a:r>
              <a:rPr lang="en-US" sz="2400" smtClean="0">
                <a:cs typeface="Arial" charset="0"/>
              </a:rPr>
              <a:t>. </a:t>
            </a:r>
            <a:r>
              <a:rPr lang="en-US" sz="2800" smtClean="0">
                <a:cs typeface="Arial" charset="0"/>
              </a:rPr>
              <a:t>We want to test whether mean body weight in the population now differs.</a:t>
            </a:r>
            <a:endParaRPr lang="en-US" sz="2800" smtClean="0"/>
          </a:p>
          <a:p>
            <a:pPr eaLnBrk="1" hangingPunct="1"/>
            <a:r>
              <a:rPr lang="en-US" sz="2800" i="1" smtClean="0"/>
              <a:t>H</a:t>
            </a:r>
            <a:r>
              <a:rPr lang="en-US" sz="2800" baseline="-25000" smtClean="0"/>
              <a:t>0: </a:t>
            </a:r>
            <a:r>
              <a:rPr lang="el-GR" sz="2800" smtClean="0">
                <a:cs typeface="Arial" charset="0"/>
              </a:rPr>
              <a:t>μ</a:t>
            </a:r>
            <a:r>
              <a:rPr lang="en-US" sz="2800" smtClean="0">
                <a:cs typeface="Arial" charset="0"/>
              </a:rPr>
              <a:t> = 170 </a:t>
            </a:r>
            <a:r>
              <a:rPr lang="en-US" sz="2000" smtClean="0">
                <a:cs typeface="Arial" charset="0"/>
              </a:rPr>
              <a:t>(“no difference”)</a:t>
            </a:r>
          </a:p>
          <a:p>
            <a:pPr eaLnBrk="1" hangingPunct="1"/>
            <a:r>
              <a:rPr lang="en-US" sz="2800" smtClean="0">
                <a:cs typeface="Arial" charset="0"/>
              </a:rPr>
              <a:t>The alternative hypothesis can be stated in one of two ways:</a:t>
            </a:r>
            <a:br>
              <a:rPr lang="en-US" sz="2800" smtClean="0">
                <a:cs typeface="Arial" charset="0"/>
              </a:rPr>
            </a:br>
            <a:r>
              <a:rPr lang="en-US" sz="2800" i="1" smtClean="0"/>
              <a:t>H</a:t>
            </a:r>
            <a:r>
              <a:rPr lang="en-US" sz="2800" baseline="-25000" smtClean="0"/>
              <a:t>a: </a:t>
            </a:r>
            <a:r>
              <a:rPr lang="el-GR" sz="2800" smtClean="0">
                <a:cs typeface="Arial" charset="0"/>
              </a:rPr>
              <a:t>μ</a:t>
            </a:r>
            <a:r>
              <a:rPr lang="en-US" sz="2800" smtClean="0">
                <a:cs typeface="Arial" charset="0"/>
              </a:rPr>
              <a:t> &gt; 170 (</a:t>
            </a:r>
            <a:r>
              <a:rPr lang="en-US" sz="2800" b="1" smtClean="0">
                <a:cs typeface="Arial" charset="0"/>
              </a:rPr>
              <a:t>one-sided alternative</a:t>
            </a:r>
            <a:r>
              <a:rPr lang="en-US" sz="2800" smtClean="0">
                <a:cs typeface="Arial" charset="0"/>
              </a:rPr>
              <a:t>) </a:t>
            </a:r>
            <a:br>
              <a:rPr lang="en-US" sz="2800" smtClean="0">
                <a:cs typeface="Arial" charset="0"/>
              </a:rPr>
            </a:br>
            <a:r>
              <a:rPr lang="en-US" sz="2800" i="1" smtClean="0"/>
              <a:t>H</a:t>
            </a:r>
            <a:r>
              <a:rPr lang="en-US" sz="2800" baseline="-25000" smtClean="0"/>
              <a:t>a: </a:t>
            </a:r>
            <a:r>
              <a:rPr lang="el-GR" sz="2800" smtClean="0">
                <a:cs typeface="Arial" charset="0"/>
              </a:rPr>
              <a:t>μ</a:t>
            </a:r>
            <a:r>
              <a:rPr lang="en-US" sz="2800" smtClean="0">
                <a:cs typeface="Arial" charset="0"/>
              </a:rPr>
              <a:t> ≠ 170 (</a:t>
            </a:r>
            <a:r>
              <a:rPr lang="en-US" sz="2800" b="1" smtClean="0">
                <a:cs typeface="Arial" charset="0"/>
              </a:rPr>
              <a:t>two-sided alternative</a:t>
            </a:r>
            <a:r>
              <a:rPr lang="en-US" sz="2800" smtClean="0">
                <a:cs typeface="Arial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87412"/>
          </a:xfrm>
        </p:spPr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§</a:t>
            </a:r>
            <a:r>
              <a:rPr lang="en-US" smtClean="0"/>
              <a:t>9.2 Test Statistic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0" y="2568575"/>
          <a:ext cx="9144000" cy="2400300"/>
        </p:xfrm>
        <a:graphic>
          <a:graphicData uri="http://schemas.openxmlformats.org/presentationml/2006/ole">
            <p:oleObj spid="_x0000_s3074" name="Equation" r:id="rId5" imgW="3492360" imgH="939600" progId="Equation.3">
              <p:embed/>
            </p:oleObj>
          </a:graphicData>
        </a:graphic>
      </p:graphicFrame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333375" y="1327150"/>
            <a:ext cx="84343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This chapter introduces the </a:t>
            </a:r>
            <a:r>
              <a:rPr lang="en-US" sz="2800" b="1" i="1"/>
              <a:t>z </a:t>
            </a:r>
            <a:r>
              <a:rPr lang="en-US" sz="2800" b="1"/>
              <a:t>statistic</a:t>
            </a:r>
            <a:r>
              <a:rPr lang="en-US" sz="2800"/>
              <a:t> for one-sample problems about means. </a:t>
            </a:r>
            <a:endParaRPr lang="el-GR" sz="2800"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87412"/>
          </a:xfrm>
        </p:spPr>
        <p:txBody>
          <a:bodyPr/>
          <a:lstStyle/>
          <a:p>
            <a:pPr eaLnBrk="1" hangingPunct="1"/>
            <a:r>
              <a:rPr lang="en-US" smtClean="0"/>
              <a:t>Illustrative Example: </a:t>
            </a:r>
            <a:r>
              <a:rPr lang="en-US" i="1" smtClean="0"/>
              <a:t>z </a:t>
            </a:r>
            <a:r>
              <a:rPr lang="en-US" smtClean="0"/>
              <a:t>statistic</a:t>
            </a:r>
          </a:p>
        </p:txBody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77938"/>
            <a:ext cx="8296275" cy="5216525"/>
          </a:xfrm>
        </p:spPr>
        <p:txBody>
          <a:bodyPr/>
          <a:lstStyle/>
          <a:p>
            <a:pPr eaLnBrk="1" hangingPunct="1">
              <a:spcBef>
                <a:spcPct val="15000"/>
              </a:spcBef>
            </a:pPr>
            <a:r>
              <a:rPr lang="en-US" sz="2800" smtClean="0"/>
              <a:t>For the illustrative example, </a:t>
            </a:r>
            <a:r>
              <a:rPr lang="el-GR" sz="2800" smtClean="0">
                <a:cs typeface="Arial" charset="0"/>
              </a:rPr>
              <a:t>μ</a:t>
            </a:r>
            <a:r>
              <a:rPr lang="en-US" sz="2800" baseline="-25000" smtClean="0"/>
              <a:t>0</a:t>
            </a:r>
            <a:r>
              <a:rPr lang="en-US" sz="2800" smtClean="0"/>
              <a:t>.= 170</a:t>
            </a:r>
          </a:p>
          <a:p>
            <a:pPr eaLnBrk="1" hangingPunct="1">
              <a:spcBef>
                <a:spcPct val="15000"/>
              </a:spcBef>
            </a:pPr>
            <a:r>
              <a:rPr lang="en-US" sz="2800" smtClean="0">
                <a:cs typeface="Arial" charset="0"/>
              </a:rPr>
              <a:t>We take an</a:t>
            </a:r>
            <a:r>
              <a:rPr lang="en-US" sz="2800" smtClean="0"/>
              <a:t> SRS of </a:t>
            </a:r>
            <a:r>
              <a:rPr lang="en-US" sz="2800" i="1" smtClean="0"/>
              <a:t>n </a:t>
            </a:r>
            <a:r>
              <a:rPr lang="en-US" sz="2800" smtClean="0"/>
              <a:t>= 64 and know We</a:t>
            </a:r>
            <a:r>
              <a:rPr lang="en-US" sz="2800" smtClean="0">
                <a:cs typeface="Arial" charset="0"/>
              </a:rPr>
              <a:t> know that </a:t>
            </a:r>
            <a:r>
              <a:rPr lang="el-GR" sz="2800" smtClean="0">
                <a:cs typeface="Arial" charset="0"/>
              </a:rPr>
              <a:t>σ</a:t>
            </a:r>
            <a:r>
              <a:rPr lang="en-US" sz="2800" smtClean="0">
                <a:cs typeface="Arial" charset="0"/>
              </a:rPr>
              <a:t> = 40 so t</a:t>
            </a:r>
            <a:r>
              <a:rPr lang="en-US" sz="2800" smtClean="0"/>
              <a:t>he standard error of the mean is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  <a:p>
            <a:pPr eaLnBrk="1" hangingPunct="1">
              <a:spcBef>
                <a:spcPct val="15000"/>
              </a:spcBef>
            </a:pPr>
            <a:r>
              <a:rPr lang="en-US" sz="2800" smtClean="0"/>
              <a:t>If we found a sample mean of 173, then 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  <a:p>
            <a:pPr eaLnBrk="1" hangingPunct="1">
              <a:spcBef>
                <a:spcPct val="15000"/>
              </a:spcBef>
            </a:pPr>
            <a:r>
              <a:rPr lang="en-US" sz="2800" smtClean="0"/>
              <a:t> If we found a sample mean of 185, then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2651125" y="2646363"/>
          <a:ext cx="3108325" cy="1030287"/>
        </p:xfrm>
        <a:graphic>
          <a:graphicData uri="http://schemas.openxmlformats.org/presentationml/2006/ole">
            <p:oleObj spid="_x0000_s4098" name="Equation" r:id="rId4" imgW="1155600" imgH="380880" progId="Equation.3">
              <p:embed/>
            </p:oleObj>
          </a:graphicData>
        </a:graphic>
      </p:graphicFrame>
      <p:graphicFrame>
        <p:nvGraphicFramePr>
          <p:cNvPr id="4099" name="Object 5"/>
          <p:cNvGraphicFramePr>
            <a:graphicFrameLocks noChangeAspect="1"/>
          </p:cNvGraphicFramePr>
          <p:nvPr/>
        </p:nvGraphicFramePr>
        <p:xfrm>
          <a:off x="2222500" y="4081463"/>
          <a:ext cx="4589463" cy="1012825"/>
        </p:xfrm>
        <a:graphic>
          <a:graphicData uri="http://schemas.openxmlformats.org/presentationml/2006/ole">
            <p:oleObj spid="_x0000_s4099" name="Equation" r:id="rId5" imgW="1726920" imgH="380880" progId="Equation.3">
              <p:embed/>
            </p:oleObj>
          </a:graphicData>
        </a:graphic>
      </p:graphicFrame>
      <p:graphicFrame>
        <p:nvGraphicFramePr>
          <p:cNvPr id="4100" name="Object 6"/>
          <p:cNvGraphicFramePr>
            <a:graphicFrameLocks noChangeAspect="1"/>
          </p:cNvGraphicFramePr>
          <p:nvPr/>
        </p:nvGraphicFramePr>
        <p:xfrm>
          <a:off x="2135188" y="5407025"/>
          <a:ext cx="4870450" cy="1074738"/>
        </p:xfrm>
        <a:graphic>
          <a:graphicData uri="http://schemas.openxmlformats.org/presentationml/2006/ole">
            <p:oleObj spid="_x0000_s4100" name="Equation" r:id="rId6" imgW="1726920" imgH="380880" progId="Equation.3">
              <p:embed/>
            </p:oleObj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68375"/>
          </a:xfrm>
        </p:spPr>
        <p:txBody>
          <a:bodyPr/>
          <a:lstStyle/>
          <a:p>
            <a:pPr eaLnBrk="1" hangingPunct="1"/>
            <a:r>
              <a:rPr lang="en-US" smtClean="0"/>
              <a:t>Reasoning Behind the </a:t>
            </a:r>
            <a:r>
              <a:rPr lang="en-US" i="1" smtClean="0"/>
              <a:t>z</a:t>
            </a:r>
            <a:r>
              <a:rPr lang="en-US" baseline="-25000" smtClean="0"/>
              <a:t>stat</a:t>
            </a:r>
          </a:p>
        </p:txBody>
      </p:sp>
      <p:pic>
        <p:nvPicPr>
          <p:cNvPr id="512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69888" y="1230313"/>
            <a:ext cx="8478837" cy="4219575"/>
          </a:xfrm>
          <a:noFill/>
          <a:ln w="3175">
            <a:solidFill>
              <a:schemeClr val="tx1"/>
            </a:solidFill>
          </a:ln>
        </p:spPr>
      </p:pic>
      <p:graphicFrame>
        <p:nvGraphicFramePr>
          <p:cNvPr id="5122" name="Object 7"/>
          <p:cNvGraphicFramePr>
            <a:graphicFrameLocks noChangeAspect="1"/>
          </p:cNvGraphicFramePr>
          <p:nvPr/>
        </p:nvGraphicFramePr>
        <p:xfrm>
          <a:off x="5626100" y="5610225"/>
          <a:ext cx="3211513" cy="876300"/>
        </p:xfrm>
        <a:graphic>
          <a:graphicData uri="http://schemas.openxmlformats.org/presentationml/2006/ole">
            <p:oleObj spid="_x0000_s5122" name="Equation" r:id="rId5" imgW="698400" imgH="190440" progId="Equation.3">
              <p:embed/>
            </p:oleObj>
          </a:graphicData>
        </a:graphic>
      </p:graphicFrame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374650" y="5456238"/>
            <a:ext cx="5207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This is the sampling distribution of the mean when </a:t>
            </a:r>
            <a:r>
              <a:rPr lang="el-GR" sz="2800">
                <a:cs typeface="Arial" charset="0"/>
              </a:rPr>
              <a:t>μ</a:t>
            </a:r>
            <a:r>
              <a:rPr lang="en-US" sz="2800">
                <a:cs typeface="Arial" charset="0"/>
              </a:rPr>
              <a:t> = 170, </a:t>
            </a:r>
            <a:r>
              <a:rPr lang="el-GR" sz="2800">
                <a:cs typeface="Arial" charset="0"/>
              </a:rPr>
              <a:t>σ</a:t>
            </a:r>
            <a:r>
              <a:rPr lang="en-US" sz="2800">
                <a:cs typeface="Arial" charset="0"/>
              </a:rPr>
              <a:t> = 40, and </a:t>
            </a:r>
            <a:r>
              <a:rPr lang="en-US" sz="2800" i="1">
                <a:cs typeface="Arial" charset="0"/>
              </a:rPr>
              <a:t>n </a:t>
            </a:r>
            <a:r>
              <a:rPr lang="en-US" sz="2800">
                <a:cs typeface="Arial" charset="0"/>
              </a:rPr>
              <a:t>= 64.</a:t>
            </a:r>
            <a:endParaRPr lang="el-GR" sz="2800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§</a:t>
            </a:r>
            <a:r>
              <a:rPr lang="en-US" smtClean="0"/>
              <a:t>9.3 </a:t>
            </a:r>
            <a:r>
              <a:rPr lang="en-US" i="1" smtClean="0"/>
              <a:t>P-</a:t>
            </a:r>
            <a:r>
              <a:rPr lang="en-US" smtClean="0"/>
              <a:t>value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363" y="1339850"/>
            <a:ext cx="8229600" cy="52847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The </a:t>
            </a:r>
            <a:r>
              <a:rPr lang="en-US" sz="2800" i="1" smtClean="0"/>
              <a:t>P</a:t>
            </a:r>
            <a:r>
              <a:rPr lang="en-US" sz="2800" smtClean="0"/>
              <a:t>-value answer the question: What is the probability of the observed a test statistic equal to or one more extreme than the current statistic </a:t>
            </a:r>
            <a:r>
              <a:rPr lang="en-US" sz="2800" b="1" i="1" smtClean="0"/>
              <a:t>assuming H</a:t>
            </a:r>
            <a:r>
              <a:rPr lang="en-US" sz="2800" b="1" baseline="-25000" smtClean="0"/>
              <a:t>0</a:t>
            </a:r>
            <a:r>
              <a:rPr lang="en-US" sz="2800" b="1" i="1" smtClean="0"/>
              <a:t> is true</a:t>
            </a:r>
            <a:r>
              <a:rPr lang="en-US" sz="2800" b="1" smtClean="0"/>
              <a:t>? </a:t>
            </a:r>
          </a:p>
          <a:p>
            <a:pPr eaLnBrk="1" hangingPunct="1">
              <a:lnSpc>
                <a:spcPct val="90000"/>
              </a:lnSpc>
            </a:pPr>
            <a:endParaRPr lang="en-US" sz="2800" b="1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This corresponds to the AUC in the tail of the </a:t>
            </a:r>
            <a:r>
              <a:rPr lang="en-US" sz="2800" i="1" smtClean="0"/>
              <a:t>Z</a:t>
            </a:r>
            <a:r>
              <a:rPr lang="en-US" sz="2800" smtClean="0"/>
              <a:t> sampling distribution beyond the </a:t>
            </a:r>
            <a:r>
              <a:rPr lang="en-US" sz="2800" i="1" smtClean="0"/>
              <a:t>z</a:t>
            </a:r>
            <a:r>
              <a:rPr lang="en-US" sz="2800" baseline="-25000" smtClean="0"/>
              <a:t>stat. </a:t>
            </a:r>
            <a:r>
              <a:rPr lang="en-US" sz="2800" smtClean="0"/>
              <a:t>Use Table B or a software utility to find this AUC. (See next slide).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Smaller and smaller </a:t>
            </a:r>
            <a:r>
              <a:rPr lang="en-US" sz="2800" i="1" smtClean="0"/>
              <a:t>P</a:t>
            </a:r>
            <a:r>
              <a:rPr lang="en-US" sz="2800" smtClean="0"/>
              <a:t>-values provider stronger and stronger evidence against </a:t>
            </a:r>
            <a:r>
              <a:rPr lang="en-US" sz="2800" i="1" smtClean="0"/>
              <a:t>H</a:t>
            </a:r>
            <a:r>
              <a:rPr lang="en-US" sz="2800" baseline="-25000" smtClean="0"/>
              <a:t>0</a:t>
            </a:r>
            <a:endParaRPr lang="en-US" sz="28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4"/>
          <p:cNvGrpSpPr>
            <a:grpSpLocks/>
          </p:cNvGrpSpPr>
          <p:nvPr/>
        </p:nvGrpSpPr>
        <p:grpSpPr bwMode="auto">
          <a:xfrm>
            <a:off x="165100" y="869950"/>
            <a:ext cx="8245475" cy="4081463"/>
            <a:chOff x="2928" y="1105"/>
            <a:chExt cx="2696" cy="1183"/>
          </a:xfrm>
        </p:grpSpPr>
        <p:pic>
          <p:nvPicPr>
            <p:cNvPr id="2253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28" y="1105"/>
              <a:ext cx="2544" cy="1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2" name="Rectangle 6"/>
            <p:cNvSpPr>
              <a:spLocks noChangeArrowheads="1"/>
            </p:cNvSpPr>
            <p:nvPr/>
          </p:nvSpPr>
          <p:spPr bwMode="auto">
            <a:xfrm>
              <a:off x="4360" y="1200"/>
              <a:ext cx="1264" cy="249"/>
            </a:xfrm>
            <a:prstGeom prst="rect">
              <a:avLst/>
            </a:prstGeom>
            <a:solidFill>
              <a:schemeClr val="bg1"/>
            </a:solidFill>
            <a:ln w="31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/>
                <a:t>The one-sided </a:t>
              </a:r>
              <a:r>
                <a:rPr lang="en-US" sz="2800" i="1"/>
                <a:t>P</a:t>
              </a:r>
              <a:r>
                <a:rPr lang="en-US" sz="2800"/>
                <a:t>-value </a:t>
              </a:r>
              <a:br>
                <a:rPr lang="en-US" sz="2800"/>
              </a:br>
              <a:r>
                <a:rPr lang="en-US" sz="2800"/>
                <a:t>for </a:t>
              </a:r>
              <a:r>
                <a:rPr lang="en-US" sz="2800" i="1"/>
                <a:t>z</a:t>
              </a:r>
              <a:r>
                <a:rPr lang="en-US" sz="2800" baseline="-25000"/>
                <a:t>stat</a:t>
              </a:r>
              <a:r>
                <a:rPr lang="en-US" sz="2800"/>
                <a:t> = 0.6 is 0.2743</a:t>
              </a: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4"/>
          <p:cNvGrpSpPr>
            <a:grpSpLocks/>
          </p:cNvGrpSpPr>
          <p:nvPr/>
        </p:nvGrpSpPr>
        <p:grpSpPr bwMode="auto">
          <a:xfrm>
            <a:off x="233363" y="723900"/>
            <a:ext cx="8207375" cy="4092575"/>
            <a:chOff x="2921" y="2674"/>
            <a:chExt cx="2663" cy="1156"/>
          </a:xfrm>
        </p:grpSpPr>
        <p:pic>
          <p:nvPicPr>
            <p:cNvPr id="2355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21" y="2674"/>
              <a:ext cx="2544" cy="1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56" name="Rectangle 6"/>
            <p:cNvSpPr>
              <a:spLocks noChangeArrowheads="1"/>
            </p:cNvSpPr>
            <p:nvPr/>
          </p:nvSpPr>
          <p:spPr bwMode="auto">
            <a:xfrm>
              <a:off x="4283" y="2908"/>
              <a:ext cx="1301" cy="243"/>
            </a:xfrm>
            <a:prstGeom prst="rect">
              <a:avLst/>
            </a:prstGeom>
            <a:solidFill>
              <a:schemeClr val="bg1"/>
            </a:solidFill>
            <a:ln w="31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en-US" sz="2800"/>
                <a:t>The one-sided</a:t>
              </a:r>
              <a:r>
                <a:rPr lang="en-US" sz="2800" i="1"/>
                <a:t> P</a:t>
              </a:r>
              <a:r>
                <a:rPr lang="en-US" sz="2800"/>
                <a:t>-value for </a:t>
              </a:r>
              <a:r>
                <a:rPr lang="en-US" sz="2800" i="1"/>
                <a:t>z</a:t>
              </a:r>
              <a:r>
                <a:rPr lang="en-US" sz="2800" baseline="-25000"/>
                <a:t>stat</a:t>
              </a:r>
              <a:r>
                <a:rPr lang="en-US" sz="2800"/>
                <a:t> = 3.0 is 0.0010</a:t>
              </a: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Two-Sided </a:t>
            </a:r>
            <a:r>
              <a:rPr lang="en-US" sz="4800" i="1" smtClean="0"/>
              <a:t>P</a:t>
            </a:r>
            <a:r>
              <a:rPr lang="en-US" sz="4800" smtClean="0"/>
              <a:t>-Value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22825"/>
          </a:xfrm>
        </p:spPr>
        <p:txBody>
          <a:bodyPr/>
          <a:lstStyle/>
          <a:p>
            <a:pPr eaLnBrk="1" hangingPunct="1"/>
            <a:r>
              <a:rPr lang="en-US" sz="2800" smtClean="0"/>
              <a:t>For one-sided </a:t>
            </a:r>
            <a:r>
              <a:rPr lang="en-US" sz="2800" i="1" smtClean="0"/>
              <a:t>H</a:t>
            </a:r>
            <a:r>
              <a:rPr lang="en-US" sz="2800" baseline="-25000" smtClean="0"/>
              <a:t>a</a:t>
            </a:r>
            <a:r>
              <a:rPr lang="en-US" sz="2800" smtClean="0"/>
              <a:t> </a:t>
            </a:r>
            <a:r>
              <a:rPr lang="en-US" sz="2800" smtClean="0">
                <a:sym typeface="Symbol" pitchFamily="18" charset="2"/>
              </a:rPr>
              <a:t> use the area in the tail beyond the z statistic</a:t>
            </a:r>
          </a:p>
          <a:p>
            <a:pPr eaLnBrk="1" hangingPunct="1"/>
            <a:r>
              <a:rPr lang="en-US" sz="2800" smtClean="0">
                <a:sym typeface="Symbol" pitchFamily="18" charset="2"/>
              </a:rPr>
              <a:t>For two-sided </a:t>
            </a:r>
            <a:r>
              <a:rPr lang="en-US" sz="2800" i="1" smtClean="0"/>
              <a:t>H</a:t>
            </a:r>
            <a:r>
              <a:rPr lang="en-US" sz="2800" baseline="-25000" smtClean="0"/>
              <a:t>a</a:t>
            </a:r>
            <a:r>
              <a:rPr lang="en-US" sz="2800" smtClean="0"/>
              <a:t> </a:t>
            </a:r>
            <a:r>
              <a:rPr lang="en-US" sz="2800" smtClean="0">
                <a:sym typeface="Symbol" pitchFamily="18" charset="2"/>
              </a:rPr>
              <a:t> consider deviations “up” and “down” from expected  double the one-sided </a:t>
            </a:r>
            <a:r>
              <a:rPr lang="en-US" sz="2800" i="1" smtClean="0">
                <a:sym typeface="Symbol" pitchFamily="18" charset="2"/>
              </a:rPr>
              <a:t>P</a:t>
            </a:r>
            <a:r>
              <a:rPr lang="en-US" sz="2800" smtClean="0">
                <a:sym typeface="Symbol" pitchFamily="18" charset="2"/>
              </a:rPr>
              <a:t>-value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smtClean="0">
                <a:sym typeface="Symbol" pitchFamily="18" charset="2"/>
              </a:rPr>
              <a:t>For example, if the one-sided </a:t>
            </a:r>
            <a:r>
              <a:rPr lang="en-US" sz="2800" i="1" smtClean="0"/>
              <a:t>P</a:t>
            </a:r>
            <a:r>
              <a:rPr lang="en-US" sz="2800" smtClean="0"/>
              <a:t>-value = 0.0010, then the two-sided </a:t>
            </a:r>
            <a:r>
              <a:rPr lang="en-US" sz="2800" i="1" smtClean="0"/>
              <a:t>P</a:t>
            </a:r>
            <a:r>
              <a:rPr lang="en-US" sz="2800" smtClean="0"/>
              <a:t>-value = 2 </a:t>
            </a:r>
            <a:r>
              <a:rPr lang="en-US" sz="2800" smtClean="0">
                <a:cs typeface="Arial" charset="0"/>
              </a:rPr>
              <a:t>× </a:t>
            </a:r>
            <a:r>
              <a:rPr lang="en-US" sz="2800" smtClean="0"/>
              <a:t>0.0010 = 0.0020. </a:t>
            </a:r>
          </a:p>
          <a:p>
            <a:pPr eaLnBrk="1" hangingPunct="1"/>
            <a:r>
              <a:rPr lang="en-US" sz="2800" smtClean="0"/>
              <a:t>If the one-sided </a:t>
            </a:r>
            <a:r>
              <a:rPr lang="en-US" sz="2800" i="1" smtClean="0"/>
              <a:t>P </a:t>
            </a:r>
            <a:r>
              <a:rPr lang="en-US" sz="2800" smtClean="0"/>
              <a:t>= 0.2743, then the two-sided </a:t>
            </a:r>
            <a:r>
              <a:rPr lang="en-US" sz="2800" i="1" smtClean="0"/>
              <a:t>P</a:t>
            </a:r>
            <a:r>
              <a:rPr lang="en-US" sz="2800" smtClean="0"/>
              <a:t> = 2 </a:t>
            </a:r>
            <a:r>
              <a:rPr lang="en-US" sz="2800" smtClean="0">
                <a:cs typeface="Arial" charset="0"/>
              </a:rPr>
              <a:t>× </a:t>
            </a:r>
            <a:r>
              <a:rPr lang="en-US" sz="2800" smtClean="0"/>
              <a:t>0.2743 = 0.5486.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0763" y="1431925"/>
            <a:ext cx="6948487" cy="36115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60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Two-tailed </a:t>
            </a:r>
            <a:r>
              <a:rPr lang="en-US" i="1" smtClean="0"/>
              <a:t>P</a:t>
            </a:r>
            <a:r>
              <a:rPr lang="en-US" smtClean="0"/>
              <a:t>-value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§</a:t>
            </a:r>
            <a:r>
              <a:rPr lang="en-US" smtClean="0"/>
              <a:t>9.4 Significance Level 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0350"/>
            <a:ext cx="8229600" cy="48307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itchFamily="18" charset="2"/>
              </a:rPr>
              <a:t>Smaller and smaller </a:t>
            </a:r>
            <a:r>
              <a:rPr lang="en-US" sz="2800" i="1" smtClean="0">
                <a:sym typeface="Symbol" pitchFamily="18" charset="2"/>
              </a:rPr>
              <a:t>P</a:t>
            </a:r>
            <a:r>
              <a:rPr lang="en-US" sz="2800" smtClean="0">
                <a:sym typeface="Symbol" pitchFamily="18" charset="2"/>
              </a:rPr>
              <a:t>-values provide stronger and stronger evidence against </a:t>
            </a:r>
            <a:r>
              <a:rPr lang="en-US" sz="2800" i="1" smtClean="0">
                <a:sym typeface="Symbol" pitchFamily="18" charset="2"/>
              </a:rPr>
              <a:t>H</a:t>
            </a:r>
            <a:r>
              <a:rPr lang="en-US" sz="2800" baseline="-25000" smtClean="0">
                <a:sym typeface="Symbol" pitchFamily="18" charset="2"/>
              </a:rPr>
              <a:t>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itchFamily="18" charset="2"/>
              </a:rPr>
              <a:t>Although it unwise to draw firm cutoffs, here are conventions that used as a starting point</a:t>
            </a:r>
            <a:r>
              <a:rPr lang="en-US" sz="2800" smtClean="0"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: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i="1" smtClean="0"/>
              <a:t>P</a:t>
            </a:r>
            <a:r>
              <a:rPr lang="en-US" sz="2400" smtClean="0"/>
              <a:t> &gt; 0.10 </a:t>
            </a:r>
            <a:r>
              <a:rPr lang="en-US" sz="2400" smtClean="0">
                <a:sym typeface="Symbol" pitchFamily="18" charset="2"/>
              </a:rPr>
              <a:t>  non-significant evidence against </a:t>
            </a:r>
            <a:r>
              <a:rPr lang="en-US" sz="2400" i="1" smtClean="0">
                <a:sym typeface="Symbol" pitchFamily="18" charset="2"/>
              </a:rPr>
              <a:t>H</a:t>
            </a:r>
            <a:r>
              <a:rPr lang="en-US" sz="2400" baseline="-25000" smtClean="0">
                <a:sym typeface="Symbol" pitchFamily="18" charset="2"/>
              </a:rPr>
              <a:t>0</a:t>
            </a:r>
            <a:r>
              <a:rPr lang="en-US" sz="2400" smtClean="0">
                <a:sym typeface="Symbol" pitchFamily="18" charset="2"/>
              </a:rPr>
              <a:t>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smtClean="0">
                <a:sym typeface="Symbol" pitchFamily="18" charset="2"/>
              </a:rPr>
              <a:t>0.05 &lt; </a:t>
            </a:r>
            <a:r>
              <a:rPr lang="en-US" sz="2400" i="1" smtClean="0">
                <a:sym typeface="Symbol" pitchFamily="18" charset="2"/>
              </a:rPr>
              <a:t>P</a:t>
            </a:r>
            <a:r>
              <a:rPr lang="en-US" sz="2400" smtClean="0">
                <a:sym typeface="Symbol" pitchFamily="18" charset="2"/>
              </a:rPr>
              <a:t>  0.10  marginally significant against </a:t>
            </a:r>
            <a:r>
              <a:rPr lang="en-US" sz="2400" i="1" smtClean="0">
                <a:sym typeface="Symbol" pitchFamily="18" charset="2"/>
              </a:rPr>
              <a:t>H</a:t>
            </a:r>
            <a:r>
              <a:rPr lang="en-US" sz="2400" baseline="-25000" smtClean="0">
                <a:sym typeface="Symbol" pitchFamily="18" charset="2"/>
              </a:rPr>
              <a:t>0</a:t>
            </a:r>
            <a:r>
              <a:rPr lang="en-US" sz="2400" smtClean="0">
                <a:sym typeface="Symbol" pitchFamily="18" charset="2"/>
              </a:rPr>
              <a:t>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smtClean="0">
                <a:sym typeface="Symbol" pitchFamily="18" charset="2"/>
              </a:rPr>
              <a:t>0.01 &lt; </a:t>
            </a:r>
            <a:r>
              <a:rPr lang="en-US" sz="2400" i="1" smtClean="0">
                <a:sym typeface="Symbol" pitchFamily="18" charset="2"/>
              </a:rPr>
              <a:t>P </a:t>
            </a:r>
            <a:r>
              <a:rPr lang="en-US" sz="2400" smtClean="0">
                <a:sym typeface="Symbol" pitchFamily="18" charset="2"/>
              </a:rPr>
              <a:t> 0.05  significant evidence against </a:t>
            </a:r>
            <a:r>
              <a:rPr lang="en-US" sz="2400" i="1" smtClean="0">
                <a:sym typeface="Symbol" pitchFamily="18" charset="2"/>
              </a:rPr>
              <a:t>H</a:t>
            </a:r>
            <a:r>
              <a:rPr lang="en-US" sz="2400" baseline="-25000" smtClean="0">
                <a:sym typeface="Symbol" pitchFamily="18" charset="2"/>
              </a:rPr>
              <a:t>0</a:t>
            </a:r>
            <a:r>
              <a:rPr lang="en-US" sz="2400" smtClean="0">
                <a:sym typeface="Symbol" pitchFamily="18" charset="2"/>
              </a:rPr>
              <a:t>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i="1" smtClean="0">
                <a:sym typeface="Symbol" pitchFamily="18" charset="2"/>
              </a:rPr>
              <a:t>P</a:t>
            </a:r>
            <a:r>
              <a:rPr lang="en-US" sz="2400" smtClean="0">
                <a:sym typeface="Symbol" pitchFamily="18" charset="2"/>
              </a:rPr>
              <a:t>  0.01  highly significant evidence against </a:t>
            </a:r>
            <a:r>
              <a:rPr lang="en-US" sz="2400" i="1" smtClean="0">
                <a:sym typeface="Symbol" pitchFamily="18" charset="2"/>
              </a:rPr>
              <a:t>H</a:t>
            </a:r>
            <a:r>
              <a:rPr lang="en-US" sz="2400" baseline="-25000" smtClean="0">
                <a:sym typeface="Symbol" pitchFamily="18" charset="2"/>
              </a:rPr>
              <a:t>0</a:t>
            </a:r>
            <a:r>
              <a:rPr lang="en-US" sz="2400" smtClean="0">
                <a:sym typeface="Symbol" pitchFamily="18" charset="2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sym typeface="Symbol" pitchFamily="18" charset="2"/>
              </a:rPr>
              <a:t>Examples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i="1" smtClean="0">
                <a:sym typeface="Symbol" pitchFamily="18" charset="2"/>
              </a:rPr>
              <a:t>P =</a:t>
            </a:r>
            <a:r>
              <a:rPr lang="en-US" sz="2400" smtClean="0">
                <a:sym typeface="Symbol" pitchFamily="18" charset="2"/>
              </a:rPr>
              <a:t>.27 is non-significant evidence against </a:t>
            </a:r>
            <a:r>
              <a:rPr lang="en-US" sz="2400" i="1" smtClean="0">
                <a:sym typeface="Symbol" pitchFamily="18" charset="2"/>
              </a:rPr>
              <a:t>H</a:t>
            </a:r>
            <a:r>
              <a:rPr lang="en-US" sz="2400" baseline="-25000" smtClean="0">
                <a:sym typeface="Symbol" pitchFamily="18" charset="2"/>
              </a:rPr>
              <a:t>0</a:t>
            </a:r>
            <a:r>
              <a:rPr lang="en-US" sz="2400" smtClean="0">
                <a:sym typeface="Symbol" pitchFamily="18" charset="2"/>
              </a:rPr>
              <a:t> 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i="1" smtClean="0">
                <a:sym typeface="Symbol" pitchFamily="18" charset="2"/>
              </a:rPr>
              <a:t>P</a:t>
            </a:r>
            <a:r>
              <a:rPr lang="en-US" sz="2400" smtClean="0">
                <a:sym typeface="Symbol" pitchFamily="18" charset="2"/>
              </a:rPr>
              <a:t> =.01 is highly significant evidence against </a:t>
            </a:r>
            <a:r>
              <a:rPr lang="en-US" sz="2400" i="1" smtClean="0">
                <a:sym typeface="Symbol" pitchFamily="18" charset="2"/>
              </a:rPr>
              <a:t>H</a:t>
            </a:r>
            <a:r>
              <a:rPr lang="en-US" sz="2400" baseline="-25000" smtClean="0">
                <a:sym typeface="Symbol" pitchFamily="18" charset="2"/>
              </a:rPr>
              <a:t>0</a:t>
            </a:r>
            <a:r>
              <a:rPr lang="en-US" sz="2400" smtClean="0">
                <a:sym typeface="Symbol" pitchFamily="18" charset="2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6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374650"/>
            <a:ext cx="7772400" cy="1470025"/>
          </a:xfrm>
        </p:spPr>
        <p:txBody>
          <a:bodyPr/>
          <a:lstStyle/>
          <a:p>
            <a:pPr algn="l" eaLnBrk="1" hangingPunct="1"/>
            <a:r>
              <a:rPr lang="en-US" smtClean="0"/>
              <a:t>In Chapter 9: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7213" y="1998663"/>
            <a:ext cx="8147050" cy="4127500"/>
          </a:xfrm>
        </p:spPr>
        <p:txBody>
          <a:bodyPr/>
          <a:lstStyle/>
          <a:p>
            <a:pPr algn="l" eaLnBrk="1" hangingPunct="1"/>
            <a:r>
              <a:rPr lang="en-US" smtClean="0"/>
              <a:t>9.1 Null and Alternative Hypotheses</a:t>
            </a:r>
          </a:p>
          <a:p>
            <a:pPr algn="l" eaLnBrk="1" hangingPunct="1"/>
            <a:r>
              <a:rPr lang="en-US" smtClean="0"/>
              <a:t>9.2 Test Statistic</a:t>
            </a:r>
            <a:endParaRPr lang="en-US" smtClean="0">
              <a:cs typeface="Arial" charset="0"/>
            </a:endParaRPr>
          </a:p>
          <a:p>
            <a:pPr algn="l" eaLnBrk="1" hangingPunct="1"/>
            <a:r>
              <a:rPr lang="en-US" smtClean="0">
                <a:cs typeface="Arial" charset="0"/>
              </a:rPr>
              <a:t>9.3 </a:t>
            </a:r>
            <a:r>
              <a:rPr lang="en-US" i="1" smtClean="0">
                <a:cs typeface="Arial" charset="0"/>
              </a:rPr>
              <a:t>P</a:t>
            </a:r>
            <a:r>
              <a:rPr lang="en-US" smtClean="0">
                <a:cs typeface="Arial" charset="0"/>
              </a:rPr>
              <a:t>-Value</a:t>
            </a:r>
            <a:endParaRPr lang="el-GR" smtClean="0">
              <a:cs typeface="Arial" charset="0"/>
            </a:endParaRPr>
          </a:p>
          <a:p>
            <a:pPr algn="l" eaLnBrk="1" hangingPunct="1"/>
            <a:r>
              <a:rPr lang="en-US" smtClean="0"/>
              <a:t>9.4 Significance Level</a:t>
            </a:r>
          </a:p>
          <a:p>
            <a:pPr algn="l" eaLnBrk="1" hangingPunct="1"/>
            <a:r>
              <a:rPr lang="en-US" smtClean="0"/>
              <a:t>9.5 One-Sample </a:t>
            </a:r>
            <a:r>
              <a:rPr lang="en-US" i="1" smtClean="0"/>
              <a:t>z </a:t>
            </a:r>
            <a:r>
              <a:rPr lang="en-US" smtClean="0"/>
              <a:t>Test</a:t>
            </a:r>
          </a:p>
          <a:p>
            <a:pPr algn="l" eaLnBrk="1" hangingPunct="1"/>
            <a:r>
              <a:rPr lang="en-US" smtClean="0"/>
              <a:t>9.6 Power and Sample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A33BA0-19CD-49AB-9D71-4ED2705511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Decision Based on </a:t>
            </a:r>
            <a:r>
              <a:rPr lang="el-GR" sz="4000" smtClean="0">
                <a:cs typeface="Arial" charset="0"/>
                <a:sym typeface="Symbol" pitchFamily="18" charset="2"/>
              </a:rPr>
              <a:t>α</a:t>
            </a:r>
            <a:r>
              <a:rPr lang="en-US" sz="4000" smtClean="0">
                <a:cs typeface="Arial" charset="0"/>
                <a:sym typeface="Symbol" pitchFamily="18" charset="2"/>
              </a:rPr>
              <a:t> </a:t>
            </a:r>
            <a:r>
              <a:rPr lang="en-US" smtClean="0"/>
              <a:t>Level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sym typeface="Symbol" pitchFamily="18" charset="2"/>
              </a:rPr>
              <a:t>Let </a:t>
            </a:r>
            <a:r>
              <a:rPr lang="el-GR" sz="2800" smtClean="0">
                <a:cs typeface="Arial" charset="0"/>
                <a:sym typeface="Symbol" pitchFamily="18" charset="2"/>
              </a:rPr>
              <a:t>α</a:t>
            </a:r>
            <a:r>
              <a:rPr lang="en-US" sz="2800" smtClean="0">
                <a:cs typeface="Arial" charset="0"/>
                <a:sym typeface="Symbol" pitchFamily="18" charset="2"/>
              </a:rPr>
              <a:t> represent the probability of erroneously rejecting </a:t>
            </a:r>
            <a:r>
              <a:rPr lang="en-US" sz="2800" i="1" smtClean="0">
                <a:sym typeface="Symbol" pitchFamily="18" charset="2"/>
              </a:rPr>
              <a:t>H</a:t>
            </a:r>
            <a:r>
              <a:rPr lang="en-US" sz="2800" baseline="-25000" smtClean="0">
                <a:sym typeface="Symbol" pitchFamily="18" charset="2"/>
              </a:rPr>
              <a:t>0</a:t>
            </a:r>
            <a:r>
              <a:rPr lang="en-US" sz="2800" smtClean="0">
                <a:sym typeface="Symbol" pitchFamily="18" charset="2"/>
              </a:rPr>
              <a:t> </a:t>
            </a:r>
          </a:p>
          <a:p>
            <a:pPr eaLnBrk="1" hangingPunct="1"/>
            <a:r>
              <a:rPr lang="en-US" sz="2800" smtClean="0">
                <a:cs typeface="Arial" charset="0"/>
                <a:sym typeface="Symbol" pitchFamily="18" charset="2"/>
              </a:rPr>
              <a:t>Set </a:t>
            </a:r>
            <a:r>
              <a:rPr lang="el-GR" sz="2800" smtClean="0">
                <a:cs typeface="Arial" charset="0"/>
                <a:sym typeface="Symbol" pitchFamily="18" charset="2"/>
              </a:rPr>
              <a:t>α</a:t>
            </a:r>
            <a:r>
              <a:rPr lang="en-US" sz="2800" smtClean="0">
                <a:cs typeface="Arial" charset="0"/>
                <a:sym typeface="Symbol" pitchFamily="18" charset="2"/>
              </a:rPr>
              <a:t> threshold of acceptable error (e.g., let </a:t>
            </a:r>
            <a:r>
              <a:rPr lang="el-GR" sz="2800" smtClean="0">
                <a:cs typeface="Arial" charset="0"/>
                <a:sym typeface="Symbol" pitchFamily="18" charset="2"/>
              </a:rPr>
              <a:t>α</a:t>
            </a:r>
            <a:r>
              <a:rPr lang="en-US" sz="2800" smtClean="0">
                <a:cs typeface="Arial" charset="0"/>
                <a:sym typeface="Symbol" pitchFamily="18" charset="2"/>
              </a:rPr>
              <a:t> = .10, let </a:t>
            </a:r>
            <a:r>
              <a:rPr lang="el-GR" sz="2800" smtClean="0">
                <a:cs typeface="Arial" charset="0"/>
                <a:sym typeface="Symbol" pitchFamily="18" charset="2"/>
              </a:rPr>
              <a:t>α</a:t>
            </a:r>
            <a:r>
              <a:rPr lang="en-US" sz="2800" smtClean="0">
                <a:cs typeface="Arial" charset="0"/>
                <a:sym typeface="Symbol" pitchFamily="18" charset="2"/>
              </a:rPr>
              <a:t> = .05, or whatever level is acceptable)</a:t>
            </a:r>
          </a:p>
          <a:p>
            <a:pPr eaLnBrk="1" hangingPunct="1"/>
            <a:r>
              <a:rPr lang="en-US" sz="2800" smtClean="0">
                <a:cs typeface="Arial" charset="0"/>
                <a:sym typeface="Symbol" pitchFamily="18" charset="2"/>
              </a:rPr>
              <a:t>Reject </a:t>
            </a:r>
            <a:r>
              <a:rPr lang="en-US" sz="2800" i="1" smtClean="0">
                <a:cs typeface="Arial" charset="0"/>
                <a:sym typeface="Symbol" pitchFamily="18" charset="2"/>
              </a:rPr>
              <a:t>H</a:t>
            </a:r>
            <a:r>
              <a:rPr lang="en-US" sz="2800" baseline="-25000" smtClean="0">
                <a:cs typeface="Arial" charset="0"/>
                <a:sym typeface="Symbol" pitchFamily="18" charset="2"/>
              </a:rPr>
              <a:t>0</a:t>
            </a:r>
            <a:r>
              <a:rPr lang="en-US" sz="2800" smtClean="0">
                <a:cs typeface="Arial" charset="0"/>
                <a:sym typeface="Symbol" pitchFamily="18" charset="2"/>
              </a:rPr>
              <a:t> when </a:t>
            </a:r>
            <a:r>
              <a:rPr lang="en-US" sz="2800" i="1" smtClean="0">
                <a:cs typeface="Arial" charset="0"/>
                <a:sym typeface="Symbol" pitchFamily="18" charset="2"/>
              </a:rPr>
              <a:t>P </a:t>
            </a:r>
            <a:r>
              <a:rPr lang="en-US" sz="2800" smtClean="0">
                <a:cs typeface="Arial" charset="0"/>
                <a:sym typeface="Symbol" pitchFamily="18" charset="2"/>
              </a:rPr>
              <a:t>≤ </a:t>
            </a:r>
            <a:r>
              <a:rPr lang="el-GR" sz="2800" smtClean="0">
                <a:cs typeface="Arial" charset="0"/>
                <a:sym typeface="Symbol" pitchFamily="18" charset="2"/>
              </a:rPr>
              <a:t>α</a:t>
            </a:r>
          </a:p>
          <a:p>
            <a:pPr eaLnBrk="1" hangingPunct="1"/>
            <a:r>
              <a:rPr lang="en-US" sz="2800" smtClean="0">
                <a:sym typeface="Symbol" pitchFamily="18" charset="2"/>
              </a:rPr>
              <a:t>Example: Set </a:t>
            </a:r>
            <a:r>
              <a:rPr lang="el-GR" sz="2800" smtClean="0">
                <a:cs typeface="Arial" charset="0"/>
                <a:sym typeface="Symbol" pitchFamily="18" charset="2"/>
              </a:rPr>
              <a:t>α</a:t>
            </a:r>
            <a:r>
              <a:rPr lang="en-US" sz="2800" smtClean="0">
                <a:cs typeface="Arial" charset="0"/>
                <a:sym typeface="Symbol" pitchFamily="18" charset="2"/>
              </a:rPr>
              <a:t> = .10. Find </a:t>
            </a:r>
            <a:r>
              <a:rPr lang="en-US" sz="2800" i="1" smtClean="0">
                <a:sym typeface="Symbol" pitchFamily="18" charset="2"/>
              </a:rPr>
              <a:t>P </a:t>
            </a:r>
            <a:r>
              <a:rPr lang="en-US" sz="2800" smtClean="0">
                <a:sym typeface="Symbol" pitchFamily="18" charset="2"/>
              </a:rPr>
              <a:t>= 0.27. Since </a:t>
            </a:r>
            <a:r>
              <a:rPr lang="en-US" sz="2800" i="1" smtClean="0">
                <a:sym typeface="Symbol" pitchFamily="18" charset="2"/>
              </a:rPr>
              <a:t>P</a:t>
            </a:r>
            <a:r>
              <a:rPr lang="en-US" sz="2800" smtClean="0">
                <a:sym typeface="Symbol" pitchFamily="18" charset="2"/>
              </a:rPr>
              <a:t> &gt;  </a:t>
            </a:r>
            <a:r>
              <a:rPr lang="el-GR" sz="2800" smtClean="0">
                <a:cs typeface="Arial" charset="0"/>
                <a:sym typeface="Symbol" pitchFamily="18" charset="2"/>
              </a:rPr>
              <a:t>α</a:t>
            </a:r>
            <a:r>
              <a:rPr lang="en-US" sz="2800" smtClean="0">
                <a:cs typeface="Arial" charset="0"/>
                <a:sym typeface="Symbol" pitchFamily="18" charset="2"/>
              </a:rPr>
              <a:t>,</a:t>
            </a:r>
            <a:r>
              <a:rPr lang="en-US" sz="2800" smtClean="0">
                <a:sym typeface="Symbol" pitchFamily="18" charset="2"/>
              </a:rPr>
              <a:t> retain </a:t>
            </a:r>
            <a:r>
              <a:rPr lang="en-US" sz="2800" i="1" smtClean="0">
                <a:sym typeface="Symbol" pitchFamily="18" charset="2"/>
              </a:rPr>
              <a:t>H</a:t>
            </a:r>
            <a:r>
              <a:rPr lang="en-US" sz="2800" baseline="-25000" smtClean="0">
                <a:sym typeface="Symbol" pitchFamily="18" charset="2"/>
              </a:rPr>
              <a:t>0</a:t>
            </a:r>
            <a:endParaRPr lang="en-US" sz="2800" smtClean="0">
              <a:sym typeface="Symbol" pitchFamily="18" charset="2"/>
            </a:endParaRPr>
          </a:p>
          <a:p>
            <a:pPr eaLnBrk="1" hangingPunct="1"/>
            <a:r>
              <a:rPr lang="en-US" sz="2800" smtClean="0">
                <a:sym typeface="Symbol" pitchFamily="18" charset="2"/>
              </a:rPr>
              <a:t>Example: Set </a:t>
            </a:r>
            <a:r>
              <a:rPr lang="el-GR" sz="2800" smtClean="0">
                <a:cs typeface="Arial" charset="0"/>
                <a:sym typeface="Symbol" pitchFamily="18" charset="2"/>
              </a:rPr>
              <a:t>α</a:t>
            </a:r>
            <a:r>
              <a:rPr lang="en-US" sz="2800" smtClean="0">
                <a:cs typeface="Arial" charset="0"/>
                <a:sym typeface="Symbol" pitchFamily="18" charset="2"/>
              </a:rPr>
              <a:t> = .05. Find </a:t>
            </a:r>
            <a:r>
              <a:rPr lang="en-US" sz="2800" i="1" smtClean="0">
                <a:sym typeface="Symbol" pitchFamily="18" charset="2"/>
              </a:rPr>
              <a:t>P </a:t>
            </a:r>
            <a:r>
              <a:rPr lang="en-US" sz="2800" smtClean="0">
                <a:sym typeface="Symbol" pitchFamily="18" charset="2"/>
              </a:rPr>
              <a:t>= .01. Since </a:t>
            </a:r>
            <a:r>
              <a:rPr lang="en-US" sz="2800" i="1" smtClean="0">
                <a:sym typeface="Symbol" pitchFamily="18" charset="2"/>
              </a:rPr>
              <a:t>P</a:t>
            </a:r>
            <a:r>
              <a:rPr lang="en-US" sz="2800" smtClean="0">
                <a:sym typeface="Symbol" pitchFamily="18" charset="2"/>
              </a:rPr>
              <a:t> &lt;  </a:t>
            </a:r>
            <a:r>
              <a:rPr lang="el-GR" sz="2800" smtClean="0">
                <a:cs typeface="Arial" charset="0"/>
                <a:sym typeface="Symbol" pitchFamily="18" charset="2"/>
              </a:rPr>
              <a:t>α</a:t>
            </a:r>
            <a:r>
              <a:rPr lang="en-US" sz="2800" smtClean="0">
                <a:sym typeface="Symbol" pitchFamily="18" charset="2"/>
              </a:rPr>
              <a:t> reject </a:t>
            </a:r>
            <a:r>
              <a:rPr lang="en-US" sz="2800" i="1" smtClean="0">
                <a:sym typeface="Symbol" pitchFamily="18" charset="2"/>
              </a:rPr>
              <a:t>H</a:t>
            </a:r>
            <a:r>
              <a:rPr lang="en-US" sz="2800" baseline="-25000" smtClean="0">
                <a:sym typeface="Symbol" pitchFamily="18" charset="2"/>
              </a:rPr>
              <a:t>0</a:t>
            </a:r>
            <a:endParaRPr lang="en-US" sz="2800" smtClean="0">
              <a:sym typeface="Symbol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2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2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2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2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2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1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cs typeface="Arial" charset="0"/>
              </a:rPr>
              <a:t>§</a:t>
            </a:r>
            <a:r>
              <a:rPr lang="en-US" sz="4000" smtClean="0"/>
              <a:t>9.5 One-Sample </a:t>
            </a:r>
            <a:r>
              <a:rPr lang="en-US" sz="4000" i="1" smtClean="0"/>
              <a:t>z</a:t>
            </a:r>
            <a:r>
              <a:rPr lang="en-US" sz="4000" smtClean="0"/>
              <a:t> Test (Summary)</a:t>
            </a:r>
          </a:p>
        </p:txBody>
      </p:sp>
      <p:sp>
        <p:nvSpPr>
          <p:cNvPr id="614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280025" y="1577975"/>
            <a:ext cx="35433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Test conditions: </a:t>
            </a:r>
          </a:p>
          <a:p>
            <a:pPr eaLnBrk="1" hangingPunct="1"/>
            <a:r>
              <a:rPr lang="en-US" sz="2400" smtClean="0"/>
              <a:t>Quantitative response</a:t>
            </a:r>
          </a:p>
          <a:p>
            <a:pPr eaLnBrk="1" hangingPunct="1"/>
            <a:r>
              <a:rPr lang="en-US" sz="2400" smtClean="0"/>
              <a:t>Good data</a:t>
            </a:r>
          </a:p>
          <a:p>
            <a:pPr eaLnBrk="1" hangingPunct="1"/>
            <a:r>
              <a:rPr lang="en-US" sz="2400" smtClean="0"/>
              <a:t>SRS (or facsimile)</a:t>
            </a:r>
          </a:p>
          <a:p>
            <a:pPr eaLnBrk="1" hangingPunct="1"/>
            <a:r>
              <a:rPr lang="el-GR" sz="2400" smtClean="0">
                <a:cs typeface="Arial" charset="0"/>
              </a:rPr>
              <a:t>σ</a:t>
            </a:r>
            <a:r>
              <a:rPr lang="en-US" sz="2400" smtClean="0">
                <a:cs typeface="Arial" charset="0"/>
              </a:rPr>
              <a:t> </a:t>
            </a:r>
            <a:r>
              <a:rPr lang="en-US" sz="2400" smtClean="0"/>
              <a:t>known </a:t>
            </a:r>
            <a:r>
              <a:rPr lang="en-US" sz="2000" smtClean="0"/>
              <a:t>(not calculated)</a:t>
            </a:r>
          </a:p>
          <a:p>
            <a:pPr eaLnBrk="1" hangingPunct="1"/>
            <a:r>
              <a:rPr lang="en-US" sz="2400" smtClean="0"/>
              <a:t>Population approximately Normal or sample large (central limit theorem)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38163" y="1506538"/>
            <a:ext cx="4413250" cy="4976812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457200" indent="-457200" eaLnBrk="1" hangingPunct="1">
              <a:buFontTx/>
              <a:buNone/>
            </a:pPr>
            <a:r>
              <a:rPr lang="en-US" sz="2400" smtClean="0"/>
              <a:t>Test procedure</a:t>
            </a:r>
          </a:p>
          <a:p>
            <a:pPr marL="457200" indent="-457200" eaLnBrk="1" hangingPunct="1">
              <a:buFontTx/>
              <a:buAutoNum type="alphaUcPeriod"/>
            </a:pPr>
            <a:r>
              <a:rPr lang="en-US" sz="2400" i="1" smtClean="0"/>
              <a:t>H</a:t>
            </a:r>
            <a:r>
              <a:rPr lang="en-US" sz="2400" baseline="-25000" smtClean="0"/>
              <a:t>0</a:t>
            </a:r>
            <a:r>
              <a:rPr lang="en-US" sz="2400" smtClean="0"/>
              <a:t>: µ = µ</a:t>
            </a:r>
            <a:r>
              <a:rPr lang="en-US" sz="2400" baseline="-25000" smtClean="0"/>
              <a:t>0</a:t>
            </a:r>
            <a:r>
              <a:rPr lang="en-US" sz="2400" smtClean="0"/>
              <a:t> vs. </a:t>
            </a:r>
            <a:br>
              <a:rPr lang="en-US" sz="2400" smtClean="0"/>
            </a:br>
            <a:r>
              <a:rPr lang="en-US" sz="2400" i="1" smtClean="0"/>
              <a:t>H</a:t>
            </a:r>
            <a:r>
              <a:rPr lang="en-US" sz="2400" baseline="-25000" smtClean="0"/>
              <a:t>a</a:t>
            </a:r>
            <a:r>
              <a:rPr lang="en-US" sz="2400" smtClean="0"/>
              <a:t>: µ </a:t>
            </a:r>
            <a:r>
              <a:rPr lang="en-US" sz="2400" smtClean="0">
                <a:cs typeface="Arial" charset="0"/>
              </a:rPr>
              <a:t>≠</a:t>
            </a:r>
            <a:r>
              <a:rPr lang="en-US" sz="2400" smtClean="0"/>
              <a:t> µ</a:t>
            </a:r>
            <a:r>
              <a:rPr lang="en-US" sz="2400" baseline="-25000" smtClean="0"/>
              <a:t>0</a:t>
            </a:r>
            <a:r>
              <a:rPr lang="en-US" sz="2400" smtClean="0"/>
              <a:t> (two-sided) or </a:t>
            </a:r>
            <a:br>
              <a:rPr lang="en-US" sz="2400" smtClean="0"/>
            </a:br>
            <a:r>
              <a:rPr lang="en-US" sz="2400" i="1" smtClean="0"/>
              <a:t>H</a:t>
            </a:r>
            <a:r>
              <a:rPr lang="en-US" sz="2400" baseline="-25000" smtClean="0"/>
              <a:t>a</a:t>
            </a:r>
            <a:r>
              <a:rPr lang="en-US" sz="2400" smtClean="0"/>
              <a:t>: µ &lt; µ</a:t>
            </a:r>
            <a:r>
              <a:rPr lang="en-US" sz="2400" baseline="-25000" smtClean="0"/>
              <a:t>0</a:t>
            </a:r>
            <a:r>
              <a:rPr lang="en-US" sz="2400" smtClean="0"/>
              <a:t> (left-sided) or</a:t>
            </a:r>
            <a:br>
              <a:rPr lang="en-US" sz="2400" smtClean="0"/>
            </a:br>
            <a:r>
              <a:rPr lang="en-US" sz="2400" i="1" smtClean="0"/>
              <a:t>H</a:t>
            </a:r>
            <a:r>
              <a:rPr lang="en-US" sz="2400" baseline="-25000" smtClean="0"/>
              <a:t>a</a:t>
            </a:r>
            <a:r>
              <a:rPr lang="en-US" sz="2400" smtClean="0"/>
              <a:t>: µ &gt; µ</a:t>
            </a:r>
            <a:r>
              <a:rPr lang="en-US" sz="2400" baseline="-25000" smtClean="0"/>
              <a:t>0</a:t>
            </a:r>
            <a:r>
              <a:rPr lang="en-US" sz="2400" smtClean="0"/>
              <a:t> (right-sided) </a:t>
            </a:r>
          </a:p>
          <a:p>
            <a:pPr marL="457200" indent="-457200" eaLnBrk="1" hangingPunct="1">
              <a:buFontTx/>
              <a:buAutoNum type="alphaUcPeriod"/>
            </a:pPr>
            <a:r>
              <a:rPr lang="en-US" sz="2400" smtClean="0"/>
              <a:t>Test statistic</a:t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endParaRPr lang="en-US" sz="2400" smtClean="0"/>
          </a:p>
          <a:p>
            <a:pPr marL="457200" indent="-457200" eaLnBrk="1" hangingPunct="1">
              <a:buFontTx/>
              <a:buAutoNum type="alphaUcPeriod"/>
            </a:pPr>
            <a:r>
              <a:rPr lang="en-US" sz="2400" i="1" smtClean="0"/>
              <a:t>P</a:t>
            </a:r>
            <a:r>
              <a:rPr lang="en-US" sz="2400" smtClean="0"/>
              <a:t>-value: convert </a:t>
            </a:r>
            <a:r>
              <a:rPr lang="en-US" sz="2400" i="1" smtClean="0"/>
              <a:t>z</a:t>
            </a:r>
            <a:r>
              <a:rPr lang="en-US" sz="2400" baseline="-25000" smtClean="0"/>
              <a:t>stat </a:t>
            </a:r>
            <a:r>
              <a:rPr lang="en-US" sz="2400" smtClean="0"/>
              <a:t>to P value [Table B or software]</a:t>
            </a:r>
          </a:p>
          <a:p>
            <a:pPr marL="457200" indent="-457200" eaLnBrk="1" hangingPunct="1">
              <a:buFontTx/>
              <a:buAutoNum type="alphaUcPeriod"/>
            </a:pPr>
            <a:r>
              <a:rPr lang="en-US" sz="2400" smtClean="0"/>
              <a:t>Significance level (optional)</a:t>
            </a:r>
          </a:p>
        </p:txBody>
      </p:sp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973138" y="3868738"/>
          <a:ext cx="3457575" cy="790575"/>
        </p:xfrm>
        <a:graphic>
          <a:graphicData uri="http://schemas.openxmlformats.org/presentationml/2006/ole">
            <p:oleObj spid="_x0000_s6146" name="Equation" r:id="rId4" imgW="1663560" imgH="380880" progId="Equation.3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28829-3602-477D-AF57-2679B6C37AF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Example: The “Lake Wobegon </a:t>
            </a:r>
            <a:br>
              <a:rPr lang="en-US" sz="3600" smtClean="0"/>
            </a:br>
            <a:r>
              <a:rPr lang="en-US" sz="3600" smtClean="0"/>
              <a:t>Problem”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5788" y="1573213"/>
            <a:ext cx="7772400" cy="4700587"/>
          </a:xfrm>
        </p:spPr>
        <p:txBody>
          <a:bodyPr/>
          <a:lstStyle/>
          <a:p>
            <a:pPr marL="533400" indent="-533400" eaLnBrk="1" hangingPunct="1"/>
            <a:r>
              <a:rPr lang="en-US" sz="2800" smtClean="0"/>
              <a:t>Typically, Weschler Adult Intelligence Scores are Normal with µ = 100 and </a:t>
            </a:r>
            <a:r>
              <a:rPr lang="en-US" sz="2800" smtClean="0">
                <a:latin typeface="Symbol" pitchFamily="18" charset="2"/>
              </a:rPr>
              <a:t>s</a:t>
            </a:r>
            <a:r>
              <a:rPr lang="en-US" sz="2800" smtClean="0"/>
              <a:t> = 15</a:t>
            </a:r>
          </a:p>
          <a:p>
            <a:pPr marL="533400" indent="-533400" eaLnBrk="1" hangingPunct="1"/>
            <a:r>
              <a:rPr lang="en-US" sz="2800" smtClean="0"/>
              <a:t>Take an SRS of </a:t>
            </a:r>
            <a:r>
              <a:rPr lang="en-US" sz="2800" i="1" smtClean="0"/>
              <a:t>n </a:t>
            </a:r>
            <a:r>
              <a:rPr lang="en-US" sz="2800" smtClean="0"/>
              <a:t>= 9</a:t>
            </a:r>
          </a:p>
          <a:p>
            <a:pPr marL="533400" indent="-533400" eaLnBrk="1" hangingPunct="1"/>
            <a:r>
              <a:rPr lang="en-US" sz="2800" smtClean="0">
                <a:sym typeface="Symbol" pitchFamily="18" charset="2"/>
              </a:rPr>
              <a:t>Measure scores  {116, 128, 125, 119, 89, 99, 105, 116, 118}</a:t>
            </a:r>
          </a:p>
          <a:p>
            <a:pPr marL="533400" indent="-533400" eaLnBrk="1" hangingPunct="1"/>
            <a:r>
              <a:rPr lang="en-US" sz="2800" smtClean="0">
                <a:sym typeface="Symbol" pitchFamily="18" charset="2"/>
              </a:rPr>
              <a:t>Calculate x-bar = 112.8 </a:t>
            </a:r>
          </a:p>
          <a:p>
            <a:pPr marL="533400" indent="-533400" eaLnBrk="1" hangingPunct="1"/>
            <a:r>
              <a:rPr lang="en-US" sz="2800" smtClean="0">
                <a:sym typeface="Symbol" pitchFamily="18" charset="2"/>
              </a:rPr>
              <a:t>Does this sample mean provide statistically reliable</a:t>
            </a:r>
            <a:r>
              <a:rPr lang="en-US" sz="2800" i="1" smtClean="0">
                <a:sym typeface="Symbol" pitchFamily="18" charset="2"/>
              </a:rPr>
              <a:t> evidence </a:t>
            </a:r>
            <a:r>
              <a:rPr lang="en-US" sz="2800" smtClean="0">
                <a:sym typeface="Symbol" pitchFamily="18" charset="2"/>
              </a:rPr>
              <a:t>that population mean </a:t>
            </a:r>
            <a:r>
              <a:rPr lang="el-GR" sz="2800" smtClean="0">
                <a:cs typeface="Tahoma" pitchFamily="34" charset="0"/>
                <a:sym typeface="Symbol" pitchFamily="18" charset="2"/>
              </a:rPr>
              <a:t>μ</a:t>
            </a:r>
            <a:r>
              <a:rPr lang="en-US" sz="2800" smtClean="0">
                <a:cs typeface="Tahoma" pitchFamily="34" charset="0"/>
                <a:sym typeface="Symbol" pitchFamily="18" charset="2"/>
              </a:rPr>
              <a:t> is greater than 100?</a:t>
            </a:r>
            <a:endParaRPr lang="el-GR" sz="2800" smtClean="0">
              <a:cs typeface="Tahoma" pitchFamily="34" charset="0"/>
              <a:sym typeface="Symbol" pitchFamily="18" charset="2"/>
            </a:endParaRP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2362200" y="5181600"/>
            <a:ext cx="685800" cy="304800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Illustrative Example: Lake Wobegon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609600" indent="-609600" eaLnBrk="1" hangingPunct="1">
              <a:buFontTx/>
              <a:buAutoNum type="alphaUcPeriod"/>
            </a:pPr>
            <a:r>
              <a:rPr lang="en-US" b="1" smtClean="0"/>
              <a:t>Hypotheses: </a:t>
            </a:r>
            <a:br>
              <a:rPr lang="en-US" b="1" smtClean="0"/>
            </a:br>
            <a:r>
              <a:rPr lang="en-US" i="1" smtClean="0"/>
              <a:t>H</a:t>
            </a:r>
            <a:r>
              <a:rPr lang="en-US" baseline="-25000" smtClean="0"/>
              <a:t>0</a:t>
            </a:r>
            <a:r>
              <a:rPr lang="en-US" smtClean="0"/>
              <a:t>: µ = 100 </a:t>
            </a:r>
            <a:br>
              <a:rPr lang="en-US" smtClean="0"/>
            </a:br>
            <a:r>
              <a:rPr lang="en-US" i="1" smtClean="0"/>
              <a:t>H</a:t>
            </a:r>
            <a:r>
              <a:rPr lang="en-US" baseline="-25000" smtClean="0"/>
              <a:t>a</a:t>
            </a:r>
            <a:r>
              <a:rPr lang="en-US" smtClean="0"/>
              <a:t>: µ &gt; 100 (one-sided)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b="1" smtClean="0"/>
              <a:t>Test statistic:</a:t>
            </a:r>
            <a:endParaRPr lang="en-US" smtClean="0"/>
          </a:p>
        </p:txBody>
      </p:sp>
      <p:graphicFrame>
        <p:nvGraphicFramePr>
          <p:cNvPr id="7170" name="Object 10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147763" y="3521075"/>
          <a:ext cx="6727825" cy="2795588"/>
        </p:xfrm>
        <a:graphic>
          <a:graphicData uri="http://schemas.openxmlformats.org/presentationml/2006/ole">
            <p:oleObj spid="_x0000_s7170" name="Equation" r:id="rId4" imgW="1803240" imgH="749160" progId="Equation.3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36600"/>
            <a:ext cx="8229600" cy="5389563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smtClean="0"/>
              <a:t>C.</a:t>
            </a:r>
            <a:r>
              <a:rPr lang="en-US" sz="2800" b="1" i="1" smtClean="0"/>
              <a:t> P-</a:t>
            </a:r>
            <a:r>
              <a:rPr lang="en-US" sz="2800" b="1" smtClean="0"/>
              <a:t>value: </a:t>
            </a:r>
            <a:r>
              <a:rPr lang="en-US" sz="2800" smtClean="0"/>
              <a:t>Pr(</a:t>
            </a:r>
            <a:r>
              <a:rPr lang="en-US" sz="2800" i="1" smtClean="0"/>
              <a:t>Z</a:t>
            </a:r>
            <a:r>
              <a:rPr lang="en-US" sz="2800" smtClean="0"/>
              <a:t> </a:t>
            </a:r>
            <a:r>
              <a:rPr lang="en-US" sz="2800" smtClean="0">
                <a:cs typeface="Tahoma" pitchFamily="34" charset="0"/>
              </a:rPr>
              <a:t>≥ </a:t>
            </a:r>
            <a:r>
              <a:rPr lang="en-US" sz="2800" smtClean="0"/>
              <a:t>2.56) = 0.0052 (Table B)</a:t>
            </a:r>
            <a:endParaRPr lang="en-US" sz="2800" baseline="-250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b="1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b="1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b="1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b="1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b="1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b="1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b="1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8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800" b="1" smtClean="0"/>
              <a:t>D</a:t>
            </a:r>
            <a:r>
              <a:rPr lang="en-US" sz="2800" smtClean="0"/>
              <a:t>. 	</a:t>
            </a:r>
            <a:r>
              <a:rPr lang="en-US" sz="2800" b="1" smtClean="0"/>
              <a:t>Significance level (optional): </a:t>
            </a:r>
            <a:r>
              <a:rPr lang="en-US" sz="2800" smtClean="0"/>
              <a:t>This level of evidence is significant at </a:t>
            </a:r>
            <a:r>
              <a:rPr lang="el-GR" sz="2800" smtClean="0">
                <a:cs typeface="Arial" charset="0"/>
              </a:rPr>
              <a:t>α</a:t>
            </a:r>
            <a:r>
              <a:rPr lang="en-US" sz="2800" smtClean="0">
                <a:cs typeface="Arial" charset="0"/>
              </a:rPr>
              <a:t> 0.01 (reject </a:t>
            </a:r>
            <a:r>
              <a:rPr lang="en-US" sz="2800" i="1" smtClean="0"/>
              <a:t>H</a:t>
            </a:r>
            <a:r>
              <a:rPr lang="en-US" sz="2800" baseline="-25000" smtClean="0"/>
              <a:t>0</a:t>
            </a:r>
            <a:r>
              <a:rPr lang="en-US" sz="2800" smtClean="0"/>
              <a:t>).</a:t>
            </a:r>
          </a:p>
        </p:txBody>
      </p:sp>
      <p:grpSp>
        <p:nvGrpSpPr>
          <p:cNvPr id="29699" name="Group 6"/>
          <p:cNvGrpSpPr>
            <a:grpSpLocks/>
          </p:cNvGrpSpPr>
          <p:nvPr/>
        </p:nvGrpSpPr>
        <p:grpSpPr bwMode="auto">
          <a:xfrm>
            <a:off x="2141538" y="1192213"/>
            <a:ext cx="4365625" cy="3260725"/>
            <a:chOff x="1468" y="1012"/>
            <a:chExt cx="2750" cy="2054"/>
          </a:xfrm>
        </p:grpSpPr>
        <p:pic>
          <p:nvPicPr>
            <p:cNvPr id="2970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68" y="1012"/>
              <a:ext cx="2750" cy="2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3" name="Rectangle 5"/>
            <p:cNvSpPr>
              <a:spLocks noChangeArrowheads="1"/>
            </p:cNvSpPr>
            <p:nvPr/>
          </p:nvSpPr>
          <p:spPr bwMode="auto">
            <a:xfrm>
              <a:off x="2481" y="2924"/>
              <a:ext cx="813" cy="1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646113" y="4373563"/>
            <a:ext cx="8064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9701" name="Text Box 8"/>
          <p:cNvSpPr txBox="1">
            <a:spLocks noChangeArrowheads="1"/>
          </p:cNvSpPr>
          <p:nvPr/>
        </p:nvSpPr>
        <p:spPr bwMode="auto">
          <a:xfrm>
            <a:off x="538163" y="4408488"/>
            <a:ext cx="8324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/>
              <a:t>P</a:t>
            </a:r>
            <a:r>
              <a:rPr lang="en-US" sz="2800"/>
              <a:t> =.0052 </a:t>
            </a:r>
            <a:r>
              <a:rPr lang="en-US" sz="2800">
                <a:sym typeface="Symbol" pitchFamily="18" charset="2"/>
              </a:rPr>
              <a:t> </a:t>
            </a:r>
            <a:r>
              <a:rPr lang="en-US" sz="2800"/>
              <a:t>highly significant evidence against </a:t>
            </a:r>
            <a:r>
              <a:rPr lang="en-US" sz="2800" i="1"/>
              <a:t>H</a:t>
            </a:r>
            <a:r>
              <a:rPr lang="en-US" sz="2800" baseline="-25000"/>
              <a:t>0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52963" y="2136775"/>
            <a:ext cx="4033837" cy="3452813"/>
          </a:xfrm>
          <a:noFill/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Two-Sided Alternative </a:t>
            </a:r>
            <a:br>
              <a:rPr lang="en-US" sz="4000" smtClean="0"/>
            </a:br>
            <a:r>
              <a:rPr lang="en-US" sz="4000" smtClean="0"/>
              <a:t>(Lake Wobegon Illustration)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575175" cy="491648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z="2800" smtClean="0"/>
              <a:t>Two-sided alternative</a:t>
            </a:r>
            <a:br>
              <a:rPr lang="en-US" sz="2800" smtClean="0"/>
            </a:br>
            <a:r>
              <a:rPr lang="en-US" sz="2800" i="1" smtClean="0"/>
              <a:t>H</a:t>
            </a:r>
            <a:r>
              <a:rPr lang="en-US" sz="2800" baseline="-25000" smtClean="0"/>
              <a:t>a</a:t>
            </a:r>
            <a:r>
              <a:rPr lang="en-US" sz="2800" smtClean="0"/>
              <a:t>: µ </a:t>
            </a:r>
            <a:r>
              <a:rPr lang="en-US" sz="2800" smtClean="0">
                <a:cs typeface="Arial" charset="0"/>
              </a:rPr>
              <a:t>≠</a:t>
            </a:r>
            <a:r>
              <a:rPr lang="en-US" sz="2800" smtClean="0"/>
              <a:t>100 doubles</a:t>
            </a:r>
          </a:p>
          <a:p>
            <a:pPr marL="0" indent="0" eaLnBrk="1" hangingPunct="1">
              <a:buFontTx/>
              <a:buNone/>
            </a:pPr>
            <a:endParaRPr lang="en-US" sz="900" smtClean="0">
              <a:cs typeface="Tahoma" pitchFamily="34" charset="0"/>
            </a:endParaRPr>
          </a:p>
          <a:p>
            <a:pPr marL="0" indent="0" eaLnBrk="1" hangingPunct="1">
              <a:buFontTx/>
              <a:buNone/>
            </a:pPr>
            <a:r>
              <a:rPr lang="en-US" sz="2800" i="1" smtClean="0"/>
              <a:t>P</a:t>
            </a:r>
            <a:r>
              <a:rPr lang="en-US" sz="2800" smtClean="0"/>
              <a:t> = 2 </a:t>
            </a:r>
            <a:r>
              <a:rPr lang="en-US" sz="2800" smtClean="0">
                <a:cs typeface="Tahoma" pitchFamily="34" charset="0"/>
              </a:rPr>
              <a:t>× 0.0052 = 0.0104</a:t>
            </a:r>
            <a:br>
              <a:rPr lang="en-US" sz="2800" smtClean="0">
                <a:cs typeface="Tahoma" pitchFamily="34" charset="0"/>
              </a:rPr>
            </a:br>
            <a:endParaRPr lang="en-US" sz="900" smtClean="0"/>
          </a:p>
          <a:p>
            <a:pPr marL="0" indent="0" eaLnBrk="1" hangingPunct="1">
              <a:buFontTx/>
              <a:buNone/>
            </a:pPr>
            <a:r>
              <a:rPr lang="en-US" sz="2800" i="1" smtClean="0"/>
              <a:t>P</a:t>
            </a:r>
            <a:r>
              <a:rPr lang="en-US" sz="2800" smtClean="0"/>
              <a:t> = .0104 provides significant against </a:t>
            </a:r>
            <a:r>
              <a:rPr lang="en-US" sz="2800" i="1" smtClean="0"/>
              <a:t>H</a:t>
            </a:r>
            <a:r>
              <a:rPr lang="en-US" sz="2800" baseline="-25000" smtClean="0"/>
              <a:t>0</a:t>
            </a:r>
            <a:r>
              <a:rPr lang="en-US" sz="2800" smtClean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08AAF-45CA-41C0-9FF7-07E5BBA646D2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cs typeface="Arial" charset="0"/>
              </a:rPr>
              <a:t>§9.6 Power and Sample Size</a:t>
            </a:r>
            <a:endParaRPr lang="en-US" sz="4000" smtClean="0"/>
          </a:p>
        </p:txBody>
      </p:sp>
      <p:graphicFrame>
        <p:nvGraphicFramePr>
          <p:cNvPr id="193596" name="Group 60"/>
          <p:cNvGraphicFramePr>
            <a:graphicFrameLocks noGrp="1"/>
          </p:cNvGraphicFramePr>
          <p:nvPr/>
        </p:nvGraphicFramePr>
        <p:xfrm>
          <a:off x="217488" y="3024188"/>
          <a:ext cx="8661400" cy="2239646"/>
        </p:xfrm>
        <a:graphic>
          <a:graphicData uri="http://schemas.openxmlformats.org/drawingml/2006/table">
            <a:tbl>
              <a:tblPr/>
              <a:tblGrid>
                <a:gridCol w="2573337"/>
                <a:gridCol w="2882900"/>
                <a:gridCol w="3205163"/>
              </a:tblGrid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Truth</a:t>
                      </a:r>
                    </a:p>
                  </a:txBody>
                  <a:tcPr anchor="b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Decision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true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false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Retain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Correct retention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Type II error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Reject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</a:t>
                      </a:r>
                      <a:r>
                        <a:rPr kumimoji="0" lang="en-US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Type I error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Correct rejection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65" name="Text Box 33"/>
          <p:cNvSpPr txBox="1">
            <a:spLocks noChangeArrowheads="1"/>
          </p:cNvSpPr>
          <p:nvPr/>
        </p:nvSpPr>
        <p:spPr bwMode="auto">
          <a:xfrm>
            <a:off x="792163" y="5464175"/>
            <a:ext cx="7162800" cy="1169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2800">
                <a:cs typeface="Times New Roman" pitchFamily="18" charset="0"/>
              </a:rPr>
              <a:t>α</a:t>
            </a:r>
            <a:r>
              <a:rPr lang="en-US" sz="2800">
                <a:cs typeface="Times New Roman" pitchFamily="18" charset="0"/>
              </a:rPr>
              <a:t> </a:t>
            </a:r>
            <a:r>
              <a:rPr lang="en-US" sz="2800"/>
              <a:t>≡ probability of a Type I error</a:t>
            </a:r>
            <a:endParaRPr lang="en-US" sz="2800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l-GR" sz="2800"/>
              <a:t>β</a:t>
            </a:r>
            <a:r>
              <a:rPr lang="en-US" sz="2800"/>
              <a:t> ≡ Probability of a Type II error </a:t>
            </a:r>
            <a:endParaRPr lang="el-GR" sz="2800"/>
          </a:p>
        </p:txBody>
      </p:sp>
      <p:sp>
        <p:nvSpPr>
          <p:cNvPr id="31766" name="Text Box 37"/>
          <p:cNvSpPr txBox="1">
            <a:spLocks noChangeArrowheads="1"/>
          </p:cNvSpPr>
          <p:nvPr/>
        </p:nvSpPr>
        <p:spPr bwMode="auto">
          <a:xfrm>
            <a:off x="381000" y="1250950"/>
            <a:ext cx="8061325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>
                <a:latin typeface="Tahoma" pitchFamily="34" charset="0"/>
              </a:rPr>
              <a:t>Two types of decision errors:</a:t>
            </a:r>
          </a:p>
          <a:p>
            <a:pPr algn="ctr">
              <a:spcBef>
                <a:spcPct val="20000"/>
              </a:spcBef>
            </a:pPr>
            <a:r>
              <a:rPr lang="en-US" sz="2800">
                <a:latin typeface="Tahoma" pitchFamily="34" charset="0"/>
              </a:rPr>
              <a:t>Type I error = erroneous rejection of a true </a:t>
            </a:r>
            <a:r>
              <a:rPr lang="en-US" sz="2800" i="1">
                <a:latin typeface="Tahoma" pitchFamily="34" charset="0"/>
              </a:rPr>
              <a:t>H</a:t>
            </a:r>
            <a:r>
              <a:rPr lang="en-US" sz="2800" baseline="-25000">
                <a:latin typeface="Tahoma" pitchFamily="34" charset="0"/>
              </a:rPr>
              <a:t>0</a:t>
            </a:r>
          </a:p>
          <a:p>
            <a:pPr algn="ctr">
              <a:spcBef>
                <a:spcPct val="20000"/>
              </a:spcBef>
            </a:pPr>
            <a:r>
              <a:rPr lang="en-US" sz="2800">
                <a:latin typeface="Tahoma" pitchFamily="34" charset="0"/>
              </a:rPr>
              <a:t>Type II error = erroneous retention of a false </a:t>
            </a:r>
            <a:r>
              <a:rPr lang="en-US" sz="2800" i="1">
                <a:latin typeface="Tahoma" pitchFamily="34" charset="0"/>
              </a:rPr>
              <a:t>H</a:t>
            </a:r>
            <a:r>
              <a:rPr lang="en-US" sz="2800" baseline="-25000">
                <a:latin typeface="Tahoma" pitchFamily="34" charset="0"/>
              </a:rPr>
              <a:t>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C13B2-8635-4F90-89CD-999F8AF3519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Power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traditional hypothesis testing paradigm considers only Type I errors </a:t>
            </a:r>
          </a:p>
          <a:p>
            <a:pPr eaLnBrk="1" hangingPunct="1"/>
            <a:r>
              <a:rPr lang="en-US" smtClean="0"/>
              <a:t>However, we should also consider Type II errors</a:t>
            </a:r>
          </a:p>
          <a:p>
            <a:pPr eaLnBrk="1" hangingPunct="1"/>
            <a:r>
              <a:rPr lang="el-GR" smtClean="0">
                <a:cs typeface="Arial" charset="0"/>
              </a:rPr>
              <a:t>β</a:t>
            </a:r>
            <a:r>
              <a:rPr lang="en-US" smtClean="0">
                <a:cs typeface="Arial" charset="0"/>
              </a:rPr>
              <a:t> ≡ </a:t>
            </a:r>
            <a:r>
              <a:rPr lang="en-US" smtClean="0"/>
              <a:t>probability of a Type II error</a:t>
            </a:r>
          </a:p>
          <a:p>
            <a:pPr eaLnBrk="1" hangingPunct="1"/>
            <a:r>
              <a:rPr lang="en-US" smtClean="0"/>
              <a:t>1 – </a:t>
            </a:r>
            <a:r>
              <a:rPr lang="en-US" smtClean="0">
                <a:latin typeface="Symbol" pitchFamily="18" charset="2"/>
              </a:rPr>
              <a:t>b  = </a:t>
            </a:r>
            <a:r>
              <a:rPr lang="en-US" smtClean="0"/>
              <a:t>“Power” </a:t>
            </a:r>
            <a:r>
              <a:rPr lang="en-US" smtClean="0">
                <a:cs typeface="Arial" charset="0"/>
              </a:rPr>
              <a:t>≡</a:t>
            </a:r>
            <a:r>
              <a:rPr lang="en-US" smtClean="0"/>
              <a:t> probability of avoiding a Type II error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ahoma" pitchFamily="34" charset="0"/>
              </a:rPr>
              <a:t>Power of a </a:t>
            </a:r>
            <a:r>
              <a:rPr lang="en-US" i="1" smtClean="0">
                <a:cs typeface="Tahoma" pitchFamily="34" charset="0"/>
              </a:rPr>
              <a:t>z </a:t>
            </a:r>
            <a:r>
              <a:rPr lang="en-US" smtClean="0">
                <a:cs typeface="Tahoma" pitchFamily="34" charset="0"/>
              </a:rPr>
              <a:t>test</a:t>
            </a:r>
          </a:p>
        </p:txBody>
      </p:sp>
      <p:sp>
        <p:nvSpPr>
          <p:cNvPr id="8199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57200" y="2830513"/>
            <a:ext cx="8229600" cy="3781425"/>
          </a:xfrm>
        </p:spPr>
        <p:txBody>
          <a:bodyPr/>
          <a:lstStyle/>
          <a:p>
            <a:pPr eaLnBrk="1" hangingPunct="1"/>
            <a:r>
              <a:rPr lang="en-US" smtClean="0"/>
              <a:t>where Φ(</a:t>
            </a:r>
            <a:r>
              <a:rPr lang="en-US" i="1" smtClean="0"/>
              <a:t>z</a:t>
            </a:r>
            <a:r>
              <a:rPr lang="en-US" smtClean="0"/>
              <a:t>) represent the cumulative probability of Standard Normal </a:t>
            </a:r>
            <a:r>
              <a:rPr lang="en-US" i="1" smtClean="0"/>
              <a:t>z</a:t>
            </a:r>
            <a:r>
              <a:rPr lang="en-US" smtClean="0"/>
              <a:t> (e.g., Φ(0) = 0.5)</a:t>
            </a:r>
          </a:p>
          <a:p>
            <a:pPr eaLnBrk="1" hangingPunct="1"/>
            <a:r>
              <a:rPr lang="en-US" smtClean="0"/>
              <a:t>μ</a:t>
            </a:r>
            <a:r>
              <a:rPr lang="en-US" baseline="-25000" smtClean="0"/>
              <a:t>0</a:t>
            </a:r>
            <a:r>
              <a:rPr lang="en-US" smtClean="0"/>
              <a:t> represent the population mean under the null hypothesis</a:t>
            </a:r>
          </a:p>
          <a:p>
            <a:pPr eaLnBrk="1" hangingPunct="1"/>
            <a:r>
              <a:rPr lang="en-US" smtClean="0"/>
              <a:t>μ</a:t>
            </a:r>
            <a:r>
              <a:rPr lang="en-US" baseline="-25000" smtClean="0"/>
              <a:t>a</a:t>
            </a:r>
            <a:r>
              <a:rPr lang="en-US" smtClean="0"/>
              <a:t> represents the population mean under an alternative hypothesis</a:t>
            </a:r>
          </a:p>
        </p:txBody>
      </p:sp>
      <p:sp>
        <p:nvSpPr>
          <p:cNvPr id="8200" name="Rectangle 5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514475" y="1227138"/>
          <a:ext cx="5616575" cy="1384300"/>
        </p:xfrm>
        <a:graphic>
          <a:graphicData uri="http://schemas.openxmlformats.org/presentationml/2006/ole">
            <p:oleObj spid="_x0000_s8196" name="Equation" r:id="rId4" imgW="2044700" imgH="508000" progId="Equation.3">
              <p:embed/>
            </p:oleObj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2037"/>
          </a:xfrm>
        </p:spPr>
        <p:txBody>
          <a:bodyPr/>
          <a:lstStyle/>
          <a:p>
            <a:pPr eaLnBrk="1" hangingPunct="1"/>
            <a:r>
              <a:rPr lang="en-US" smtClean="0"/>
              <a:t>Calculating Power: Example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66713" y="1458913"/>
            <a:ext cx="83645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A study of </a:t>
            </a:r>
            <a:r>
              <a:rPr lang="en-US" sz="2800" i="1"/>
              <a:t>n</a:t>
            </a:r>
            <a:r>
              <a:rPr lang="en-US" sz="2800"/>
              <a:t> = 16 retains </a:t>
            </a:r>
            <a:r>
              <a:rPr lang="en-US" sz="2800" i="1"/>
              <a:t>H</a:t>
            </a:r>
            <a:r>
              <a:rPr lang="en-US" sz="2800" baseline="-25000"/>
              <a:t>0</a:t>
            </a:r>
            <a:r>
              <a:rPr lang="en-US" sz="2800"/>
              <a:t>: μ = 170 at α = 0.05 (two-sided). What was the power of the test conditions to identify a significant difference if the population mean was actually 190?</a:t>
            </a:r>
            <a:endParaRPr lang="en-US"/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1204913" y="3359150"/>
          <a:ext cx="6365875" cy="3132138"/>
        </p:xfrm>
        <a:graphic>
          <a:graphicData uri="http://schemas.openxmlformats.org/presentationml/2006/ole">
            <p:oleObj spid="_x0000_s9218" name="Equation" r:id="rId4" imgW="2044440" imgH="1091880" progId="Equation.3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Review: Basics of Inference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5625" y="1344613"/>
            <a:ext cx="8054975" cy="51641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Population</a:t>
            </a:r>
            <a:r>
              <a:rPr lang="en-US" sz="2800" dirty="0" smtClean="0"/>
              <a:t> </a:t>
            </a:r>
            <a:r>
              <a:rPr lang="en-US" sz="2800" dirty="0" smtClean="0">
                <a:sym typeface="Symbol" pitchFamily="18" charset="2"/>
              </a:rPr>
              <a:t> </a:t>
            </a:r>
            <a:r>
              <a:rPr lang="en-US" sz="2800" dirty="0" smtClean="0"/>
              <a:t>all possible values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Sample</a:t>
            </a:r>
            <a:r>
              <a:rPr lang="en-US" sz="2800" dirty="0" smtClean="0"/>
              <a:t> </a:t>
            </a:r>
            <a:r>
              <a:rPr lang="en-US" sz="2800" dirty="0" smtClean="0">
                <a:sym typeface="Symbol" pitchFamily="18" charset="2"/>
              </a:rPr>
              <a:t> a portion of the population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>
                <a:sym typeface="Symbol" pitchFamily="18" charset="2"/>
              </a:rPr>
              <a:t>Statistical inference</a:t>
            </a:r>
            <a:r>
              <a:rPr lang="en-US" sz="2800" dirty="0" smtClean="0">
                <a:sym typeface="Symbol" pitchFamily="18" charset="2"/>
              </a:rPr>
              <a:t>  </a:t>
            </a:r>
            <a:r>
              <a:rPr lang="en-US" sz="2800" dirty="0" smtClean="0"/>
              <a:t>generalizing from a sample to a population with calculated degree of certainty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 Two forms of statistical inference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Hypothesis testing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dirty="0" smtClean="0"/>
              <a:t>Estimation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Parameter </a:t>
            </a:r>
            <a:r>
              <a:rPr lang="en-US" sz="2400" dirty="0" smtClean="0">
                <a:sym typeface="Symbol" pitchFamily="18" charset="2"/>
              </a:rPr>
              <a:t> </a:t>
            </a:r>
            <a:r>
              <a:rPr lang="en-US" sz="2400" dirty="0" smtClean="0"/>
              <a:t>a numerical characteristic of a population, e.g., population mean µ, population SD </a:t>
            </a:r>
            <a:r>
              <a:rPr lang="el-GR" sz="2400" dirty="0" smtClean="0"/>
              <a:t>σ</a:t>
            </a:r>
            <a:endParaRPr lang="el-GR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b="1" dirty="0" smtClean="0"/>
              <a:t>Statistic </a:t>
            </a:r>
            <a:r>
              <a:rPr lang="en-US" sz="2400" dirty="0" smtClean="0">
                <a:sym typeface="Symbol" pitchFamily="18" charset="2"/>
              </a:rPr>
              <a:t></a:t>
            </a:r>
            <a:r>
              <a:rPr lang="en-US" sz="2400" dirty="0" smtClean="0"/>
              <a:t> a calculated value from data in the sample, e.g., sample mean (  ), sample SD (</a:t>
            </a:r>
            <a:r>
              <a:rPr lang="en-US" sz="2400" i="1" dirty="0" smtClean="0"/>
              <a:t>s</a:t>
            </a:r>
            <a:r>
              <a:rPr lang="en-US" sz="2400" dirty="0" smtClean="0"/>
              <a:t>) </a:t>
            </a:r>
            <a:endParaRPr lang="en-US" sz="2400" i="1" dirty="0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3652838" y="5883275"/>
          <a:ext cx="246062" cy="328613"/>
        </p:xfrm>
        <a:graphic>
          <a:graphicData uri="http://schemas.openxmlformats.org/presentationml/2006/ole">
            <p:oleObj spid="_x0000_s1026" name="Equation" r:id="rId5" imgW="114120" imgH="152280" progId="Equation.3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Reasoning Behind Power</a:t>
            </a:r>
            <a:r>
              <a:rPr lang="en-US" sz="4000" smtClean="0"/>
              <a:t> </a:t>
            </a:r>
            <a:endParaRPr lang="en-US" sz="3200" smtClean="0"/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Consider two competing sampling distribution models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One model assumes </a:t>
            </a:r>
            <a:r>
              <a:rPr lang="en-US" sz="2400" i="1" smtClean="0"/>
              <a:t>H</a:t>
            </a:r>
            <a:r>
              <a:rPr lang="en-US" sz="2400" baseline="-25000" smtClean="0"/>
              <a:t>0</a:t>
            </a:r>
            <a:r>
              <a:rPr lang="en-US" sz="2400" smtClean="0"/>
              <a:t> is true (top curve, next page)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An other model assumes </a:t>
            </a:r>
            <a:r>
              <a:rPr lang="en-US" sz="2400" i="1" smtClean="0"/>
              <a:t>H</a:t>
            </a:r>
            <a:r>
              <a:rPr lang="en-US" sz="2400" baseline="-25000" smtClean="0"/>
              <a:t>a</a:t>
            </a:r>
            <a:r>
              <a:rPr lang="en-US" sz="2400" smtClean="0"/>
              <a:t> is true </a:t>
            </a:r>
            <a:r>
              <a:rPr lang="el-GR" sz="2400" smtClean="0">
                <a:cs typeface="Arial" charset="0"/>
              </a:rPr>
              <a:t>μ</a:t>
            </a:r>
            <a:r>
              <a:rPr lang="en-US" sz="2400" baseline="-25000" smtClean="0">
                <a:cs typeface="Arial" charset="0"/>
              </a:rPr>
              <a:t>a</a:t>
            </a:r>
            <a:r>
              <a:rPr lang="en-US" sz="2400" smtClean="0">
                <a:cs typeface="Arial" charset="0"/>
              </a:rPr>
              <a:t> = </a:t>
            </a:r>
            <a:r>
              <a:rPr lang="en-US" sz="2400" smtClean="0"/>
              <a:t>190 (bottom curve, next page)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When </a:t>
            </a:r>
            <a:r>
              <a:rPr lang="el-GR" sz="2800" smtClean="0">
                <a:cs typeface="Arial" charset="0"/>
              </a:rPr>
              <a:t>α</a:t>
            </a:r>
            <a:r>
              <a:rPr lang="en-US" sz="2800" smtClean="0">
                <a:cs typeface="Arial" charset="0"/>
              </a:rPr>
              <a:t> = 0.05 (two-sided), we will reject </a:t>
            </a:r>
            <a:r>
              <a:rPr lang="en-US" sz="2800" i="1" smtClean="0">
                <a:cs typeface="Arial" charset="0"/>
              </a:rPr>
              <a:t>H</a:t>
            </a:r>
            <a:r>
              <a:rPr lang="en-US" sz="2800" baseline="-25000" smtClean="0">
                <a:cs typeface="Arial" charset="0"/>
              </a:rPr>
              <a:t>0</a:t>
            </a:r>
            <a:r>
              <a:rPr lang="en-US" sz="2800" smtClean="0">
                <a:cs typeface="Arial" charset="0"/>
              </a:rPr>
              <a:t> when the sample mean exceeds 189.6 (right tail, top curve)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cs typeface="Arial" charset="0"/>
              </a:rPr>
              <a:t>The probability of getting a value greater than 189.6 on the bottom curve is 0.5160, corresponding to the power of the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6063" y="176213"/>
            <a:ext cx="6094412" cy="641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Sample Size Requirements</a:t>
            </a: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1357313"/>
            <a:ext cx="8699500" cy="53324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The required sample size for a two-sided </a:t>
            </a:r>
            <a:r>
              <a:rPr lang="en-US" sz="2800" i="1" smtClean="0"/>
              <a:t>z </a:t>
            </a:r>
            <a:r>
              <a:rPr lang="en-US" sz="2800" smtClean="0"/>
              <a:t>test to achieve a given power is 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where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1 – β </a:t>
            </a:r>
            <a:r>
              <a:rPr lang="en-US" sz="2800" smtClean="0">
                <a:cs typeface="Arial" charset="0"/>
              </a:rPr>
              <a:t>≡ </a:t>
            </a:r>
            <a:r>
              <a:rPr lang="en-US" sz="2800" smtClean="0"/>
              <a:t>desired power of the test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α </a:t>
            </a:r>
            <a:r>
              <a:rPr lang="en-US" sz="2800" smtClean="0">
                <a:cs typeface="Arial" charset="0"/>
              </a:rPr>
              <a:t>≡ </a:t>
            </a:r>
            <a:r>
              <a:rPr lang="en-US" sz="2800" smtClean="0"/>
              <a:t>desired significance level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σ </a:t>
            </a:r>
            <a:r>
              <a:rPr lang="en-US" sz="2800" smtClean="0">
                <a:cs typeface="Arial" charset="0"/>
              </a:rPr>
              <a:t>≡ </a:t>
            </a:r>
            <a:r>
              <a:rPr lang="en-US" sz="2800" smtClean="0"/>
              <a:t>population</a:t>
            </a:r>
            <a:r>
              <a:rPr lang="en-US" sz="2800" smtClean="0">
                <a:cs typeface="Arial" charset="0"/>
              </a:rPr>
              <a:t> </a:t>
            </a:r>
            <a:r>
              <a:rPr lang="en-US" sz="2800" smtClean="0"/>
              <a:t>standard deviation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Δ = μ</a:t>
            </a:r>
            <a:r>
              <a:rPr lang="en-US" sz="2800" baseline="-25000" smtClean="0"/>
              <a:t>0</a:t>
            </a:r>
            <a:r>
              <a:rPr lang="en-US" sz="2800" smtClean="0"/>
              <a:t> – μ</a:t>
            </a:r>
            <a:r>
              <a:rPr lang="en-US" sz="2800" baseline="-25000" smtClean="0"/>
              <a:t>a </a:t>
            </a:r>
            <a:r>
              <a:rPr lang="en-US" sz="2800" smtClean="0">
                <a:cs typeface="Arial" charset="0"/>
              </a:rPr>
              <a:t>≡ </a:t>
            </a:r>
            <a:r>
              <a:rPr lang="en-US" sz="2800" smtClean="0"/>
              <a:t>the </a:t>
            </a:r>
            <a:r>
              <a:rPr lang="en-US" sz="2800" b="1" smtClean="0"/>
              <a:t>difference worth detecting</a:t>
            </a:r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1909763" y="2381250"/>
          <a:ext cx="4305300" cy="1712913"/>
        </p:xfrm>
        <a:graphic>
          <a:graphicData uri="http://schemas.openxmlformats.org/presentationml/2006/ole">
            <p:oleObj spid="_x0000_s10242" name="Equation" r:id="rId4" imgW="1269449" imgH="495085" progId="Equation.3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Illustrative Example: Sample Size Requirement</a:t>
            </a:r>
          </a:p>
        </p:txBody>
      </p:sp>
      <p:sp>
        <p:nvSpPr>
          <p:cNvPr id="11269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02200"/>
          </a:xfrm>
        </p:spPr>
        <p:txBody>
          <a:bodyPr/>
          <a:lstStyle/>
          <a:p>
            <a:pPr eaLnBrk="1" hangingPunct="1"/>
            <a:r>
              <a:rPr lang="en-US" sz="2800" smtClean="0"/>
              <a:t>How large a sample is needed for a one-sample z test with 90% power and α = 0.05 (two-tailed) when σ = 40. The null hypothesis assumes μ = 170 and the alternative assumes μ = 190. We look for difference Δ = μ</a:t>
            </a:r>
            <a:r>
              <a:rPr lang="en-US" sz="2800" baseline="-25000" smtClean="0"/>
              <a:t>0</a:t>
            </a:r>
            <a:r>
              <a:rPr lang="en-US" sz="2800" smtClean="0"/>
              <a:t> − μ</a:t>
            </a:r>
            <a:r>
              <a:rPr lang="en-US" sz="2800" baseline="-25000" smtClean="0"/>
              <a:t>a</a:t>
            </a:r>
            <a:r>
              <a:rPr lang="en-US" sz="2800" smtClean="0"/>
              <a:t> = 170 – 190 = −20</a:t>
            </a:r>
          </a:p>
          <a:p>
            <a:pPr eaLnBrk="1" hangingPunct="1"/>
            <a:endParaRPr lang="en-US" sz="2800" i="1" smtClean="0"/>
          </a:p>
          <a:p>
            <a:pPr eaLnBrk="1" hangingPunct="1"/>
            <a:endParaRPr lang="en-US" sz="2800" i="1" smtClean="0"/>
          </a:p>
          <a:p>
            <a:pPr eaLnBrk="1" hangingPunct="1"/>
            <a:endParaRPr lang="en-US" sz="2800" i="1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Round this up to 42 to ensure adequate power.</a:t>
            </a:r>
          </a:p>
        </p:txBody>
      </p:sp>
      <p:sp>
        <p:nvSpPr>
          <p:cNvPr id="1127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266" name="Object 13"/>
          <p:cNvGraphicFramePr>
            <a:graphicFrameLocks noChangeAspect="1"/>
          </p:cNvGraphicFramePr>
          <p:nvPr/>
        </p:nvGraphicFramePr>
        <p:xfrm>
          <a:off x="646113" y="4156075"/>
          <a:ext cx="7993062" cy="1357313"/>
        </p:xfrm>
        <a:graphic>
          <a:graphicData uri="http://schemas.openxmlformats.org/presentationml/2006/ole">
            <p:oleObj spid="_x0000_s11266" name="Equation" r:id="rId4" imgW="2565360" imgH="431640" progId="Equation.3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2525" y="277813"/>
            <a:ext cx="6850063" cy="636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5286375" y="515938"/>
            <a:ext cx="3857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/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240338" y="525463"/>
            <a:ext cx="3903662" cy="13827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Example showing the conditions for 90% power.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sym typeface="Symbol" pitchFamily="18" charset="2"/>
              </a:rPr>
              <a:t>10.4  Relationship Between Hypothesis Testing and Confidence Intervals</a:t>
            </a:r>
            <a:endParaRPr lang="el-GR" sz="3200" smtClean="0">
              <a:sym typeface="Symbol" pitchFamily="18" charset="2"/>
            </a:endParaRPr>
          </a:p>
        </p:txBody>
      </p:sp>
      <p:sp>
        <p:nvSpPr>
          <p:cNvPr id="3686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747963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A two-sided test will reject the null hypothesis at the </a:t>
            </a:r>
            <a:r>
              <a:rPr lang="el-GR" sz="2800" smtClean="0">
                <a:cs typeface="Arial" charset="0"/>
              </a:rPr>
              <a:t>α</a:t>
            </a:r>
            <a:r>
              <a:rPr lang="en-US" sz="2800" smtClean="0">
                <a:cs typeface="Arial" charset="0"/>
              </a:rPr>
              <a:t> level of significance </a:t>
            </a:r>
            <a:r>
              <a:rPr lang="en-US" sz="2800" smtClean="0"/>
              <a:t>when the value of </a:t>
            </a:r>
            <a:r>
              <a:rPr lang="el-GR" sz="2800" smtClean="0">
                <a:cs typeface="Arial" charset="0"/>
              </a:rPr>
              <a:t>μ</a:t>
            </a:r>
            <a:r>
              <a:rPr lang="en-US" sz="2800" baseline="-25000" smtClean="0"/>
              <a:t>0</a:t>
            </a:r>
            <a:r>
              <a:rPr lang="en-US" sz="2800" smtClean="0"/>
              <a:t> falls outside the (1</a:t>
            </a:r>
            <a:r>
              <a:rPr lang="en-US" sz="2800" smtClean="0">
                <a:cs typeface="Arial" charset="0"/>
              </a:rPr>
              <a:t>−</a:t>
            </a:r>
            <a:r>
              <a:rPr lang="el-GR" sz="2800" smtClean="0">
                <a:cs typeface="Arial" charset="0"/>
              </a:rPr>
              <a:t>α</a:t>
            </a:r>
            <a:r>
              <a:rPr lang="en-US" sz="2800" smtClean="0">
                <a:cs typeface="Arial" charset="0"/>
              </a:rPr>
              <a:t>)100%</a:t>
            </a:r>
            <a:r>
              <a:rPr lang="en-US" sz="2800" smtClean="0"/>
              <a:t> confidence interval</a:t>
            </a:r>
            <a:endParaRPr lang="el-GR" sz="2800" smtClean="0"/>
          </a:p>
        </p:txBody>
      </p:sp>
      <p:pic>
        <p:nvPicPr>
          <p:cNvPr id="36868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44938" y="1393825"/>
            <a:ext cx="4846637" cy="2784475"/>
          </a:xfrm>
          <a:noFill/>
        </p:spPr>
      </p:pic>
      <p:sp>
        <p:nvSpPr>
          <p:cNvPr id="36869" name="Text Box 11"/>
          <p:cNvSpPr txBox="1">
            <a:spLocks noChangeArrowheads="1"/>
          </p:cNvSpPr>
          <p:nvPr/>
        </p:nvSpPr>
        <p:spPr bwMode="auto">
          <a:xfrm>
            <a:off x="3281363" y="4235450"/>
            <a:ext cx="5710237" cy="24749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This illustration rejects </a:t>
            </a:r>
            <a:r>
              <a:rPr lang="en-US" sz="2400" i="1"/>
              <a:t>H</a:t>
            </a:r>
            <a:r>
              <a:rPr lang="en-US" sz="2400" baseline="-25000"/>
              <a:t>0</a:t>
            </a:r>
            <a:r>
              <a:rPr lang="en-US" sz="2400"/>
              <a:t>: </a:t>
            </a:r>
            <a:r>
              <a:rPr lang="el-GR" sz="2400">
                <a:cs typeface="Arial" charset="0"/>
              </a:rPr>
              <a:t>μ</a:t>
            </a:r>
            <a:r>
              <a:rPr lang="en-US" sz="2400">
                <a:cs typeface="Arial" charset="0"/>
              </a:rPr>
              <a:t> = 180 </a:t>
            </a:r>
            <a:r>
              <a:rPr lang="en-US" sz="2400"/>
              <a:t>at </a:t>
            </a:r>
            <a:r>
              <a:rPr lang="el-GR" sz="2400"/>
              <a:t>α</a:t>
            </a:r>
            <a:r>
              <a:rPr lang="en-US" sz="2400"/>
              <a:t> =.05 because 180 falls outside the 95% confidence interval. </a:t>
            </a:r>
          </a:p>
          <a:p>
            <a:pPr>
              <a:spcBef>
                <a:spcPct val="50000"/>
              </a:spcBef>
            </a:pPr>
            <a:r>
              <a:rPr lang="en-US" sz="2400"/>
              <a:t>It retains </a:t>
            </a:r>
            <a:r>
              <a:rPr lang="en-US" sz="2400" i="1"/>
              <a:t>H</a:t>
            </a:r>
            <a:r>
              <a:rPr lang="en-US" sz="2400" baseline="-25000"/>
              <a:t>0</a:t>
            </a:r>
            <a:r>
              <a:rPr lang="en-US" sz="2400"/>
              <a:t>: </a:t>
            </a:r>
            <a:r>
              <a:rPr lang="el-GR" sz="2400"/>
              <a:t>μ</a:t>
            </a:r>
            <a:r>
              <a:rPr lang="en-US" sz="2400"/>
              <a:t> = 180 at </a:t>
            </a:r>
            <a:r>
              <a:rPr lang="el-GR" sz="2400"/>
              <a:t>α</a:t>
            </a:r>
            <a:r>
              <a:rPr lang="en-US" sz="2400"/>
              <a:t> = .01 because the 99% confidence interval captures 180.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A1DA7-3E91-40A2-B72A-EF5EEB91FC0A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Distinctions Between Parameters and Statistics (Chapter 8 review)</a:t>
            </a:r>
          </a:p>
        </p:txBody>
      </p:sp>
      <p:graphicFrame>
        <p:nvGraphicFramePr>
          <p:cNvPr id="144440" name="Group 56"/>
          <p:cNvGraphicFramePr>
            <a:graphicFrameLocks noGrp="1"/>
          </p:cNvGraphicFramePr>
          <p:nvPr>
            <p:ph sz="half" idx="1"/>
          </p:nvPr>
        </p:nvGraphicFramePr>
        <p:xfrm>
          <a:off x="552450" y="2184400"/>
          <a:ext cx="8274050" cy="3657602"/>
        </p:xfrm>
        <a:graphic>
          <a:graphicData uri="http://schemas.openxmlformats.org/drawingml/2006/table">
            <a:tbl>
              <a:tblPr/>
              <a:tblGrid>
                <a:gridCol w="2465388"/>
                <a:gridCol w="2641600"/>
                <a:gridCol w="3167062"/>
              </a:tblGrid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Parameters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Statistics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Population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Notation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Greek (e.g.,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Roman (e.g., </a:t>
                      </a:r>
                      <a:r>
                        <a:rPr kumimoji="0" lang="en-US" sz="2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xbar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Vary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Calculated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28829-3602-477D-AF57-2679B6C37AF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3" cstate="print"/>
          <a:srcRect b="17294"/>
          <a:stretch>
            <a:fillRect/>
          </a:stretch>
        </p:blipFill>
        <p:spPr bwMode="auto">
          <a:xfrm>
            <a:off x="519113" y="349250"/>
            <a:ext cx="8059737" cy="5969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274638"/>
            <a:ext cx="8688388" cy="968375"/>
          </a:xfrm>
        </p:spPr>
        <p:txBody>
          <a:bodyPr/>
          <a:lstStyle/>
          <a:p>
            <a:pPr eaLnBrk="1" hangingPunct="1"/>
            <a:r>
              <a:rPr lang="en-US" sz="4000" smtClean="0"/>
              <a:t>Ch 8 Review: </a:t>
            </a:r>
            <a:br>
              <a:rPr lang="en-US" sz="4000" smtClean="0"/>
            </a:br>
            <a:r>
              <a:rPr lang="en-US" sz="3600" smtClean="0"/>
              <a:t>How A Sample Mean Varies</a:t>
            </a: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455613" y="1455738"/>
            <a:ext cx="8153400" cy="18097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Tahoma" pitchFamily="34" charset="0"/>
              </a:rPr>
              <a:t>Sampling distributions of means </a:t>
            </a:r>
            <a:r>
              <a:rPr lang="en-US" sz="2800" dirty="0">
                <a:latin typeface="Tahoma" pitchFamily="34" charset="0"/>
              </a:rPr>
              <a:t>tend to be Normal with an expected value equal to population mean µ and standard deviation (</a:t>
            </a:r>
            <a:r>
              <a:rPr lang="en-US" sz="2800" i="1" dirty="0">
                <a:latin typeface="Tahoma" pitchFamily="34" charset="0"/>
              </a:rPr>
              <a:t>SE</a:t>
            </a:r>
            <a:r>
              <a:rPr lang="en-US" sz="2800" dirty="0">
                <a:latin typeface="Tahoma" pitchFamily="34" charset="0"/>
              </a:rPr>
              <a:t>) = </a:t>
            </a:r>
            <a:r>
              <a:rPr lang="el-GR" sz="2800" dirty="0">
                <a:latin typeface="Tahoma" pitchFamily="34" charset="0"/>
                <a:cs typeface="Tahoma" pitchFamily="34" charset="0"/>
              </a:rPr>
              <a:t>σ</a:t>
            </a:r>
            <a:r>
              <a:rPr lang="en-US" sz="2800" dirty="0">
                <a:latin typeface="Tahoma" pitchFamily="34" charset="0"/>
                <a:cs typeface="Tahoma" pitchFamily="34" charset="0"/>
              </a:rPr>
              <a:t>/√n</a:t>
            </a:r>
            <a:endParaRPr lang="en-US" sz="2800" i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11738" y="3371850"/>
            <a:ext cx="367030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700088" y="3584575"/>
          <a:ext cx="4000500" cy="2382838"/>
        </p:xfrm>
        <a:graphic>
          <a:graphicData uri="http://schemas.openxmlformats.org/presentationml/2006/ole">
            <p:oleObj spid="_x0000_s2050" name="Equation" r:id="rId7" imgW="1130040" imgH="672840" progId="Equation.3">
              <p:embed/>
            </p:oleObj>
          </a:graphicData>
        </a:graphic>
      </p:graphicFrame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6235700" y="6002338"/>
            <a:ext cx="1381125" cy="261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FA1DA7-3E91-40A2-B72A-EF5EEB91FC0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Double Bracket 7"/>
          <p:cNvSpPr/>
          <p:nvPr>
            <p:custDataLst>
              <p:tags r:id="rId2"/>
            </p:custDataLst>
          </p:nvPr>
        </p:nvSpPr>
        <p:spPr>
          <a:xfrm>
            <a:off x="3302000" y="3175000"/>
            <a:ext cx="2540000" cy="508000"/>
          </a:xfrm>
          <a:prstGeom prst="bracketPair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200" b="1" smtClean="0"/>
              <a:t>TexPoint Display</a:t>
            </a:r>
            <a:endParaRPr 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000" smtClean="0"/>
              <a:t>Introduction to Hypothesis Testing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3438" cy="48164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i="1" smtClean="0"/>
              <a:t>Hypothesis testing </a:t>
            </a:r>
            <a:r>
              <a:rPr lang="en-US" smtClean="0"/>
              <a:t>is also called </a:t>
            </a:r>
            <a:r>
              <a:rPr lang="en-US" i="1" smtClean="0"/>
              <a:t>significance testing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i="1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smtClean="0"/>
              <a:t>The objective of hypothesis testing is to test</a:t>
            </a:r>
            <a:r>
              <a:rPr lang="en-US" b="1" smtClean="0"/>
              <a:t> </a:t>
            </a:r>
            <a:r>
              <a:rPr lang="en-US" smtClean="0"/>
              <a:t>claims</a:t>
            </a:r>
            <a:r>
              <a:rPr lang="en-US" b="1" smtClean="0"/>
              <a:t> </a:t>
            </a:r>
            <a:r>
              <a:rPr lang="en-US" smtClean="0"/>
              <a:t>about parameters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smtClean="0"/>
              <a:t>The first step is to state the problem!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marL="609600" indent="-609600" eaLnBrk="1" hangingPunct="1">
              <a:lnSpc>
                <a:spcPct val="90000"/>
              </a:lnSpc>
            </a:pPr>
            <a:r>
              <a:rPr lang="en-US" smtClean="0"/>
              <a:t>Then, follow these four steps --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Hypothesis Testing Steps</a:t>
            </a:r>
            <a:endParaRPr lang="en-US" sz="54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0188" y="1720850"/>
            <a:ext cx="8697912" cy="2936875"/>
          </a:xfrm>
        </p:spPr>
        <p:txBody>
          <a:bodyPr/>
          <a:lstStyle/>
          <a:p>
            <a:pPr marL="990600" lvl="1" indent="-533400" eaLnBrk="1" hangingPunct="1">
              <a:buFontTx/>
              <a:buAutoNum type="alphaUcPeriod"/>
            </a:pPr>
            <a:r>
              <a:rPr lang="en-US" sz="3600" smtClean="0"/>
              <a:t>Null and alternative hypotheses</a:t>
            </a:r>
          </a:p>
          <a:p>
            <a:pPr marL="990600" lvl="1" indent="-533400" eaLnBrk="1" hangingPunct="1">
              <a:buFontTx/>
              <a:buAutoNum type="alphaUcPeriod"/>
            </a:pPr>
            <a:r>
              <a:rPr lang="en-US" sz="3600" smtClean="0"/>
              <a:t>Test statistic</a:t>
            </a:r>
          </a:p>
          <a:p>
            <a:pPr marL="990600" lvl="1" indent="-533400" eaLnBrk="1" hangingPunct="1">
              <a:buFontTx/>
              <a:buAutoNum type="alphaUcPeriod"/>
            </a:pPr>
            <a:r>
              <a:rPr lang="en-US" sz="3600" i="1" smtClean="0"/>
              <a:t>P</a:t>
            </a:r>
            <a:r>
              <a:rPr lang="en-US" sz="3600" smtClean="0"/>
              <a:t>-value and interpretation</a:t>
            </a:r>
          </a:p>
          <a:p>
            <a:pPr marL="990600" lvl="1" indent="-533400" eaLnBrk="1" hangingPunct="1">
              <a:buFontTx/>
              <a:buAutoNum type="alphaUcPeriod"/>
            </a:pPr>
            <a:r>
              <a:rPr lang="en-US" sz="3600" smtClean="0"/>
              <a:t>Significance level (optional)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173163" y="5184775"/>
            <a:ext cx="6854825" cy="10763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/>
              <a:t>Understand all four steps of testing, </a:t>
            </a:r>
          </a:p>
          <a:p>
            <a:pPr algn="ctr"/>
            <a:r>
              <a:rPr lang="en-US" sz="3200"/>
              <a:t>not just the calculations.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42300" cy="1184275"/>
          </a:xfrm>
        </p:spPr>
        <p:txBody>
          <a:bodyPr/>
          <a:lstStyle/>
          <a:p>
            <a:pPr eaLnBrk="1" hangingPunct="1"/>
            <a:r>
              <a:rPr lang="en-US" smtClean="0">
                <a:cs typeface="Arial" charset="0"/>
              </a:rPr>
              <a:t>§</a:t>
            </a:r>
            <a:r>
              <a:rPr lang="en-US" smtClean="0"/>
              <a:t>9.1 Null and Alternative Hypotheses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45038"/>
          </a:xfrm>
        </p:spPr>
        <p:txBody>
          <a:bodyPr/>
          <a:lstStyle/>
          <a:p>
            <a:pPr eaLnBrk="1" hangingPunct="1"/>
            <a:r>
              <a:rPr lang="en-US" smtClean="0"/>
              <a:t>Convert the research question to null and alternative hypotheses </a:t>
            </a:r>
          </a:p>
          <a:p>
            <a:pPr eaLnBrk="1" hangingPunct="1"/>
            <a:r>
              <a:rPr lang="en-US" smtClean="0"/>
              <a:t>The </a:t>
            </a:r>
            <a:r>
              <a:rPr lang="en-US" b="1" smtClean="0"/>
              <a:t>null hypothesis (</a:t>
            </a:r>
            <a:r>
              <a:rPr lang="en-US" b="1" i="1" smtClean="0"/>
              <a:t>H</a:t>
            </a:r>
            <a:r>
              <a:rPr lang="en-US" b="1" baseline="-25000" smtClean="0"/>
              <a:t>0</a:t>
            </a:r>
            <a:r>
              <a:rPr lang="en-US" b="1" smtClean="0"/>
              <a:t>)</a:t>
            </a:r>
            <a:r>
              <a:rPr lang="en-US" smtClean="0"/>
              <a:t> is a claim of “no difference in the population” </a:t>
            </a:r>
          </a:p>
          <a:p>
            <a:pPr eaLnBrk="1" hangingPunct="1"/>
            <a:r>
              <a:rPr lang="en-US" smtClean="0"/>
              <a:t>The </a:t>
            </a:r>
            <a:r>
              <a:rPr lang="en-US" b="1" smtClean="0"/>
              <a:t>alternative hypothesis (</a:t>
            </a:r>
            <a:r>
              <a:rPr lang="en-US" b="1" i="1" smtClean="0"/>
              <a:t>H</a:t>
            </a:r>
            <a:r>
              <a:rPr lang="en-US" b="1" baseline="-25000" smtClean="0"/>
              <a:t>a</a:t>
            </a:r>
            <a:r>
              <a:rPr lang="en-US" b="1" smtClean="0"/>
              <a:t>)</a:t>
            </a:r>
            <a:r>
              <a:rPr lang="en-US" smtClean="0"/>
              <a:t> is a claim of “difference”</a:t>
            </a:r>
          </a:p>
          <a:p>
            <a:pPr eaLnBrk="1" hangingPunct="1"/>
            <a:r>
              <a:rPr lang="en-US" smtClean="0"/>
              <a:t>Seek evidence against </a:t>
            </a:r>
            <a:r>
              <a:rPr lang="en-US" i="1" smtClean="0">
                <a:sym typeface="Symbol" pitchFamily="18" charset="2"/>
              </a:rPr>
              <a:t>H</a:t>
            </a:r>
            <a:r>
              <a:rPr lang="en-US" baseline="-25000" smtClean="0">
                <a:sym typeface="Symbol" pitchFamily="18" charset="2"/>
              </a:rPr>
              <a:t>0 </a:t>
            </a:r>
            <a:r>
              <a:rPr lang="en-US" smtClean="0"/>
              <a:t>as a way of bolstering </a:t>
            </a:r>
            <a:r>
              <a:rPr lang="en-US" i="1" smtClean="0">
                <a:sym typeface="Symbol" pitchFamily="18" charset="2"/>
              </a:rPr>
              <a:t>H</a:t>
            </a:r>
            <a:r>
              <a:rPr lang="en-US" baseline="-25000" smtClean="0">
                <a:sym typeface="Symbol" pitchFamily="18" charset="2"/>
              </a:rPr>
              <a:t>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97EB51-A822-4345-AC74-D965409CFBB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BRANDON20AND20EMMA@AMTCGANFUVWXY5ML" val="3602"/>
  <p:tag name="DEFAULTDISPLAYSOURCE" val="\documentclass{article}\pagestyle{empty}&#10;\begin{document}&#10;&#10;\end{document}&#10;"/>
  <p:tag name="EMBEDFONTS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  template TPT1  env TPENV1  fore 0  back 16777215  eqnno 1"/>
  <p:tag name="FILENAME" val="TP_tmp"/>
  <p:tag name="ORIGWIDTH" val="0"/>
  <p:tag name="PICTUREFILESIZE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3816</TotalTime>
  <Words>1517</Words>
  <Application>Microsoft Office PowerPoint</Application>
  <PresentationFormat>On-screen Show (4:3)</PresentationFormat>
  <Paragraphs>259</Paragraphs>
  <Slides>35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Arial Narrow</vt:lpstr>
      <vt:lpstr>Symbol</vt:lpstr>
      <vt:lpstr>Times New Roman</vt:lpstr>
      <vt:lpstr>Tahoma</vt:lpstr>
      <vt:lpstr>Default Design</vt:lpstr>
      <vt:lpstr>Equation</vt:lpstr>
      <vt:lpstr>Slide 1</vt:lpstr>
      <vt:lpstr>In Chapter 9:</vt:lpstr>
      <vt:lpstr>Review: Basics of Inference</vt:lpstr>
      <vt:lpstr>Distinctions Between Parameters and Statistics (Chapter 8 review)</vt:lpstr>
      <vt:lpstr>Slide 5</vt:lpstr>
      <vt:lpstr>Ch 8 Review:  How A Sample Mean Varies</vt:lpstr>
      <vt:lpstr>Introduction to Hypothesis Testing</vt:lpstr>
      <vt:lpstr>Hypothesis Testing Steps</vt:lpstr>
      <vt:lpstr>§9.1 Null and Alternative Hypotheses</vt:lpstr>
      <vt:lpstr>Illustrative Example: “Body Weight”</vt:lpstr>
      <vt:lpstr>§9.2 Test Statistic</vt:lpstr>
      <vt:lpstr>Illustrative Example: z statistic</vt:lpstr>
      <vt:lpstr>Reasoning Behind the zstat</vt:lpstr>
      <vt:lpstr>§9.3 P-value</vt:lpstr>
      <vt:lpstr>Slide 15</vt:lpstr>
      <vt:lpstr>Slide 16</vt:lpstr>
      <vt:lpstr>Two-Sided P-Value</vt:lpstr>
      <vt:lpstr>Two-tailed P-value</vt:lpstr>
      <vt:lpstr>§9.4 Significance Level </vt:lpstr>
      <vt:lpstr>Decision Based on α Level</vt:lpstr>
      <vt:lpstr>§9.5 One-Sample z Test (Summary)</vt:lpstr>
      <vt:lpstr>Example: The “Lake Wobegon  Problem”</vt:lpstr>
      <vt:lpstr>Illustrative Example: Lake Wobegon</vt:lpstr>
      <vt:lpstr>Slide 24</vt:lpstr>
      <vt:lpstr>Two-Sided Alternative  (Lake Wobegon Illustration)</vt:lpstr>
      <vt:lpstr>§9.6 Power and Sample Size</vt:lpstr>
      <vt:lpstr>Power</vt:lpstr>
      <vt:lpstr>Power of a z test</vt:lpstr>
      <vt:lpstr>Calculating Power: Example</vt:lpstr>
      <vt:lpstr>Reasoning Behind Power </vt:lpstr>
      <vt:lpstr>Slide 31</vt:lpstr>
      <vt:lpstr>Sample Size Requirements</vt:lpstr>
      <vt:lpstr>Illustrative Example: Sample Size Requirement</vt:lpstr>
      <vt:lpstr>Slide 34</vt:lpstr>
      <vt:lpstr>10.4  Relationship Between Hypothesis Testing and Confidence Intervals</vt:lpstr>
    </vt:vector>
  </TitlesOfParts>
  <Company>San Jose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9: Basics of Hypothesis Testing</dc:title>
  <dc:creator>Bud Gerstman</dc:creator>
  <cp:lastModifiedBy>Elena</cp:lastModifiedBy>
  <cp:revision>212</cp:revision>
  <dcterms:created xsi:type="dcterms:W3CDTF">2007-09-12T20:58:53Z</dcterms:created>
  <dcterms:modified xsi:type="dcterms:W3CDTF">2010-09-16T20:04:36Z</dcterms:modified>
</cp:coreProperties>
</file>