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64" r:id="rId3"/>
    <p:sldId id="272" r:id="rId4"/>
    <p:sldId id="282" r:id="rId5"/>
    <p:sldId id="283" r:id="rId6"/>
    <p:sldId id="284" r:id="rId7"/>
    <p:sldId id="281" r:id="rId8"/>
    <p:sldId id="285" r:id="rId9"/>
    <p:sldId id="286" r:id="rId10"/>
    <p:sldId id="287" r:id="rId11"/>
    <p:sldId id="276" r:id="rId12"/>
    <p:sldId id="279" r:id="rId13"/>
    <p:sldId id="306" r:id="rId14"/>
    <p:sldId id="292" r:id="rId15"/>
    <p:sldId id="293" r:id="rId16"/>
    <p:sldId id="307" r:id="rId17"/>
    <p:sldId id="308" r:id="rId18"/>
    <p:sldId id="294" r:id="rId19"/>
    <p:sldId id="310" r:id="rId20"/>
    <p:sldId id="296" r:id="rId21"/>
    <p:sldId id="297" r:id="rId22"/>
    <p:sldId id="298" r:id="rId23"/>
    <p:sldId id="299" r:id="rId24"/>
    <p:sldId id="301" r:id="rId25"/>
    <p:sldId id="300" r:id="rId26"/>
    <p:sldId id="302" r:id="rId27"/>
    <p:sldId id="303" r:id="rId28"/>
    <p:sldId id="305" r:id="rId29"/>
    <p:sldId id="309" r:id="rId30"/>
    <p:sldId id="304" r:id="rId31"/>
    <p:sldId id="288"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8989"/>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276" autoAdjust="0"/>
  </p:normalViewPr>
  <p:slideViewPr>
    <p:cSldViewPr>
      <p:cViewPr varScale="1">
        <p:scale>
          <a:sx n="48" d="100"/>
          <a:sy n="48" d="100"/>
        </p:scale>
        <p:origin x="-171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BIOSCLUSTER\USERS_G-L\JMONACO\Globalization\Lectures\Fisher%20Calculations.xlsx" TargetMode="External"/><Relationship Id="rId1" Type="http://schemas.openxmlformats.org/officeDocument/2006/relationships/image" Target="../media/image13.png"/></Relationships>
</file>

<file path=ppt/charts/_rels/chart2.xml.rels><?xml version="1.0" encoding="UTF-8" standalone="yes"?>
<Relationships xmlns="http://schemas.openxmlformats.org/package/2006/relationships"><Relationship Id="rId1" Type="http://schemas.openxmlformats.org/officeDocument/2006/relationships/oleObject" Target="file:///\\BIOSCLUSTER\USERS_G-L\JMONACO\Globalization\Lectures\Fisher%20Calculation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1600" dirty="0"/>
              <a:t>Probability Distribution  (18</a:t>
            </a:r>
            <a:r>
              <a:rPr lang="en-US" sz="1600" baseline="0" dirty="0"/>
              <a:t> patients:   </a:t>
            </a:r>
          </a:p>
          <a:p>
            <a:pPr>
              <a:defRPr/>
            </a:pPr>
            <a:r>
              <a:rPr lang="en-US" sz="1600" baseline="0" dirty="0"/>
              <a:t>8 </a:t>
            </a:r>
            <a:r>
              <a:rPr lang="en-US" sz="1600" baseline="0" dirty="0" err="1" smtClean="0"/>
              <a:t>Trt</a:t>
            </a:r>
            <a:r>
              <a:rPr lang="en-US" sz="1600" baseline="0" dirty="0"/>
              <a:t> </a:t>
            </a:r>
            <a:r>
              <a:rPr lang="en-US" sz="1600" baseline="0" dirty="0" smtClean="0"/>
              <a:t>&amp; 10 </a:t>
            </a:r>
            <a:r>
              <a:rPr lang="en-US" sz="1600" baseline="0" dirty="0"/>
              <a:t>Control, 6 </a:t>
            </a:r>
            <a:r>
              <a:rPr lang="en-US" sz="1600" baseline="0" dirty="0" smtClean="0"/>
              <a:t>Died &amp; 12 Survived)</a:t>
            </a:r>
            <a:endParaRPr lang="en-US" sz="1600" dirty="0"/>
          </a:p>
        </c:rich>
      </c:tx>
      <c:layout>
        <c:manualLayout>
          <c:xMode val="edge"/>
          <c:yMode val="edge"/>
          <c:x val="0.29746031746031781"/>
          <c:y val="1.7290160158551612E-2"/>
        </c:manualLayout>
      </c:layout>
      <c:overlay val="1"/>
    </c:title>
    <c:plotArea>
      <c:layout>
        <c:manualLayout>
          <c:layoutTarget val="inner"/>
          <c:xMode val="edge"/>
          <c:yMode val="edge"/>
          <c:x val="0.11726640419947508"/>
          <c:y val="0.16251166520851515"/>
          <c:w val="0.84106692913385839"/>
          <c:h val="0.67227580927384312"/>
        </c:manualLayout>
      </c:layout>
      <c:barChart>
        <c:barDir val="col"/>
        <c:grouping val="clustered"/>
        <c:ser>
          <c:idx val="0"/>
          <c:order val="0"/>
          <c:dPt>
            <c:idx val="5"/>
            <c:spPr>
              <a:blipFill>
                <a:blip xmlns:r="http://schemas.openxmlformats.org/officeDocument/2006/relationships" r:embed="rId1"/>
                <a:stretch>
                  <a:fillRect/>
                </a:stretch>
              </a:blipFill>
            </c:spPr>
          </c:dPt>
          <c:cat>
            <c:numRef>
              <c:f>Sheet1!$F$30:$F$36</c:f>
              <c:numCache>
                <c:formatCode>General</c:formatCode>
                <c:ptCount val="7"/>
                <c:pt idx="0">
                  <c:v>0</c:v>
                </c:pt>
                <c:pt idx="1">
                  <c:v>1</c:v>
                </c:pt>
                <c:pt idx="2">
                  <c:v>2</c:v>
                </c:pt>
                <c:pt idx="3">
                  <c:v>3</c:v>
                </c:pt>
                <c:pt idx="4">
                  <c:v>4</c:v>
                </c:pt>
                <c:pt idx="5">
                  <c:v>5</c:v>
                </c:pt>
                <c:pt idx="6">
                  <c:v>6</c:v>
                </c:pt>
              </c:numCache>
            </c:numRef>
          </c:cat>
          <c:val>
            <c:numRef>
              <c:f>Sheet1!$E$30:$E$36</c:f>
              <c:numCache>
                <c:formatCode>General</c:formatCode>
                <c:ptCount val="7"/>
                <c:pt idx="0">
                  <c:v>1.1299999999999998E-2</c:v>
                </c:pt>
                <c:pt idx="1">
                  <c:v>0.10860000000000009</c:v>
                </c:pt>
                <c:pt idx="2">
                  <c:v>0.31670000000000031</c:v>
                </c:pt>
                <c:pt idx="3">
                  <c:v>0.36200000000000032</c:v>
                </c:pt>
                <c:pt idx="4">
                  <c:v>0.16970000000000016</c:v>
                </c:pt>
                <c:pt idx="5">
                  <c:v>3.0200000000000012E-2</c:v>
                </c:pt>
                <c:pt idx="6">
                  <c:v>1.5000000000000015E-3</c:v>
                </c:pt>
              </c:numCache>
            </c:numRef>
          </c:val>
        </c:ser>
        <c:gapWidth val="0"/>
        <c:axId val="219187456"/>
        <c:axId val="219317376"/>
      </c:barChart>
      <c:catAx>
        <c:axId val="219187456"/>
        <c:scaling>
          <c:orientation val="minMax"/>
        </c:scaling>
        <c:axPos val="b"/>
        <c:title>
          <c:tx>
            <c:rich>
              <a:bodyPr/>
              <a:lstStyle/>
              <a:p>
                <a:pPr>
                  <a:defRPr/>
                </a:pPr>
                <a:r>
                  <a:rPr lang="en-US"/>
                  <a:t>First Cell (1,1) Value </a:t>
                </a:r>
              </a:p>
            </c:rich>
          </c:tx>
          <c:layout/>
        </c:title>
        <c:numFmt formatCode="General" sourceLinked="1"/>
        <c:tickLblPos val="nextTo"/>
        <c:crossAx val="219317376"/>
        <c:crosses val="autoZero"/>
        <c:auto val="1"/>
        <c:lblAlgn val="ctr"/>
        <c:lblOffset val="100"/>
      </c:catAx>
      <c:valAx>
        <c:axId val="219317376"/>
        <c:scaling>
          <c:orientation val="minMax"/>
        </c:scaling>
        <c:axPos val="l"/>
        <c:majorGridlines/>
        <c:title>
          <c:tx>
            <c:rich>
              <a:bodyPr rot="-5400000" vert="horz"/>
              <a:lstStyle/>
              <a:p>
                <a:pPr>
                  <a:defRPr/>
                </a:pPr>
                <a:r>
                  <a:rPr lang="en-US"/>
                  <a:t>Probability</a:t>
                </a:r>
              </a:p>
            </c:rich>
          </c:tx>
          <c:layout/>
        </c:title>
        <c:numFmt formatCode="General" sourceLinked="1"/>
        <c:tickLblPos val="nextTo"/>
        <c:crossAx val="219187456"/>
        <c:crosses val="autoZero"/>
        <c:crossBetween val="between"/>
      </c:valAx>
    </c:plotArea>
    <c:plotVisOnly val="1"/>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1"/>
          <c:order val="0"/>
          <c:spPr>
            <a:solidFill>
              <a:schemeClr val="tx2">
                <a:lumMod val="60000"/>
                <a:lumOff val="40000"/>
              </a:schemeClr>
            </a:solidFill>
          </c:spPr>
          <c:cat>
            <c:numRef>
              <c:f>Sheet1!$H$1:$H$6</c:f>
              <c:numCache>
                <c:formatCode>General</c:formatCode>
                <c:ptCount val="6"/>
                <c:pt idx="0">
                  <c:v>0</c:v>
                </c:pt>
                <c:pt idx="1">
                  <c:v>1</c:v>
                </c:pt>
                <c:pt idx="2">
                  <c:v>2</c:v>
                </c:pt>
                <c:pt idx="3">
                  <c:v>3</c:v>
                </c:pt>
                <c:pt idx="4">
                  <c:v>4</c:v>
                </c:pt>
                <c:pt idx="5">
                  <c:v>5</c:v>
                </c:pt>
              </c:numCache>
            </c:numRef>
          </c:cat>
          <c:val>
            <c:numRef>
              <c:f>Sheet1!$I$1:$I$6</c:f>
              <c:numCache>
                <c:formatCode>General</c:formatCode>
                <c:ptCount val="6"/>
                <c:pt idx="0">
                  <c:v>2.3292618907074804E-3</c:v>
                </c:pt>
                <c:pt idx="1">
                  <c:v>2.7818042009020768E-2</c:v>
                </c:pt>
                <c:pt idx="2">
                  <c:v>0.1318195854291094</c:v>
                </c:pt>
                <c:pt idx="3">
                  <c:v>0.30981326292943345</c:v>
                </c:pt>
                <c:pt idx="4">
                  <c:v>0.36115871942616395</c:v>
                </c:pt>
                <c:pt idx="5">
                  <c:v>0.16706112831556638</c:v>
                </c:pt>
              </c:numCache>
            </c:numRef>
          </c:val>
        </c:ser>
        <c:gapWidth val="0"/>
        <c:axId val="220032384"/>
        <c:axId val="220407296"/>
      </c:barChart>
      <c:catAx>
        <c:axId val="220032384"/>
        <c:scaling>
          <c:orientation val="minMax"/>
        </c:scaling>
        <c:axPos val="b"/>
        <c:title>
          <c:tx>
            <c:rich>
              <a:bodyPr/>
              <a:lstStyle/>
              <a:p>
                <a:pPr>
                  <a:defRPr/>
                </a:pPr>
                <a:r>
                  <a:rPr lang="en-US"/>
                  <a:t>First Cell Value</a:t>
                </a:r>
              </a:p>
            </c:rich>
          </c:tx>
          <c:layout/>
        </c:title>
        <c:numFmt formatCode="General" sourceLinked="1"/>
        <c:tickLblPos val="nextTo"/>
        <c:crossAx val="220407296"/>
        <c:crosses val="autoZero"/>
        <c:auto val="1"/>
        <c:lblAlgn val="ctr"/>
        <c:lblOffset val="100"/>
      </c:catAx>
      <c:valAx>
        <c:axId val="220407296"/>
        <c:scaling>
          <c:orientation val="minMax"/>
        </c:scaling>
        <c:axPos val="l"/>
        <c:majorGridlines/>
        <c:title>
          <c:tx>
            <c:rich>
              <a:bodyPr rot="-5400000" vert="horz"/>
              <a:lstStyle/>
              <a:p>
                <a:pPr>
                  <a:defRPr/>
                </a:pPr>
                <a:r>
                  <a:rPr lang="en-US"/>
                  <a:t>Probability</a:t>
                </a:r>
              </a:p>
            </c:rich>
          </c:tx>
          <c:layout/>
        </c:title>
        <c:numFmt formatCode="General" sourceLinked="1"/>
        <c:tickLblPos val="nextTo"/>
        <c:crossAx val="220032384"/>
        <c:crosses val="autoZero"/>
        <c:crossBetween val="between"/>
        <c:majorUnit val="0.1"/>
      </c:valAx>
    </c:plotArea>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5D98C8-2929-4E1A-841B-E2A204D0C7D0}" type="datetimeFigureOut">
              <a:rPr lang="en-US" smtClean="0"/>
              <a:pPr/>
              <a:t>6/14/2010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B1BBFA-8137-4BDB-A503-3F84ABFEBE5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following lecture in part of a series of lectures for Bios 600 – Principles of Statistical Inference, the introductory course in biostatistics at the </a:t>
            </a:r>
            <a:r>
              <a:rPr lang="en-US" baseline="0" dirty="0" err="1" smtClean="0"/>
              <a:t>Gillings</a:t>
            </a:r>
            <a:r>
              <a:rPr lang="en-US" baseline="0" dirty="0" smtClean="0"/>
              <a:t> School of Global Public Health.  This is Unit 7, Lesson 4 – Fisher’s Exact Test.</a:t>
            </a:r>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same article investigators</a:t>
            </a:r>
            <a:r>
              <a:rPr lang="en-US" baseline="0" dirty="0" smtClean="0"/>
              <a:t> were also interested in the outcome “Multiple Drug Resistance”  (So TB strains resistant to at least </a:t>
            </a:r>
            <a:r>
              <a:rPr lang="en-US" baseline="0" dirty="0" err="1" smtClean="0"/>
              <a:t>isoniazid</a:t>
            </a:r>
            <a:r>
              <a:rPr lang="en-US" baseline="0" dirty="0" smtClean="0"/>
              <a:t> and </a:t>
            </a:r>
            <a:r>
              <a:rPr lang="en-US" baseline="0" dirty="0" err="1" smtClean="0"/>
              <a:t>rifampin</a:t>
            </a:r>
            <a:r>
              <a:rPr lang="en-US" baseline="0" dirty="0" smtClean="0"/>
              <a:t>.)  So not just resistant to </a:t>
            </a:r>
            <a:r>
              <a:rPr lang="en-US" u="sng" baseline="0" dirty="0" smtClean="0"/>
              <a:t>any drug</a:t>
            </a:r>
            <a:r>
              <a:rPr lang="en-US" baseline="0" dirty="0" smtClean="0"/>
              <a:t>, but resistant to </a:t>
            </a:r>
            <a:r>
              <a:rPr lang="en-US" u="sng" baseline="0" dirty="0" smtClean="0"/>
              <a:t>multiple drugs</a:t>
            </a:r>
            <a:r>
              <a:rPr lang="en-US" baseline="0" dirty="0" smtClean="0"/>
              <a:t>.</a:t>
            </a:r>
          </a:p>
          <a:p>
            <a:r>
              <a:rPr lang="en-US" baseline="0" dirty="0" smtClean="0"/>
              <a:t>When we now are interested in this “more rare” outcome, we see that counts are much </a:t>
            </a:r>
            <a:r>
              <a:rPr lang="en-US" baseline="0" dirty="0" smtClean="0"/>
              <a:t>__________ </a:t>
            </a:r>
            <a:r>
              <a:rPr lang="en-US" baseline="0" dirty="0" smtClean="0"/>
              <a:t>in the first column.  </a:t>
            </a:r>
          </a:p>
          <a:p>
            <a:r>
              <a:rPr lang="en-US" baseline="0" dirty="0" smtClean="0"/>
              <a:t>There were many fewer cases of multiple drug resistance as we see here… but we are still interested in could the difference across year we see in this sample be due to chance?</a:t>
            </a:r>
          </a:p>
          <a:p>
            <a:endParaRPr lang="en-US" baseline="0" dirty="0" smtClean="0"/>
          </a:p>
          <a:p>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notice the</a:t>
            </a:r>
            <a:r>
              <a:rPr lang="en-US" baseline="0" dirty="0" smtClean="0"/>
              <a:t> sample size requirement are </a:t>
            </a:r>
            <a:r>
              <a:rPr lang="en-US" b="1" baseline="0" dirty="0" smtClean="0"/>
              <a:t>not</a:t>
            </a:r>
            <a:r>
              <a:rPr lang="en-US" baseline="0" dirty="0" smtClean="0"/>
              <a:t> met in this example.  We don’t have all four expected counts &gt; 5.  (Notice the expected counts were computed for us.) We see expected counts of 3.5 and 1.5.  So are we out of luck? </a:t>
            </a:r>
          </a:p>
          <a:p>
            <a:r>
              <a:rPr lang="en-US" baseline="0" dirty="0" smtClean="0"/>
              <a:t>No  - We are able to apply Fisher Exact Test.  So let’s learn about Fisher’s Exact Test… the assumptions, how to compute and interpret a Fisher’s Exact p-value.  Then we’ll return to this example and apply Fisher’s Exact Test to our example regarding TB </a:t>
            </a:r>
            <a:r>
              <a:rPr lang="en-US" baseline="0" dirty="0" err="1" smtClean="0"/>
              <a:t>MultiDrug</a:t>
            </a:r>
            <a:r>
              <a:rPr lang="en-US" baseline="0" dirty="0" smtClean="0"/>
              <a:t> Resistance in New Zealand. </a:t>
            </a:r>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Suppose</a:t>
            </a:r>
            <a:r>
              <a:rPr lang="en-US" baseline="0" dirty="0" smtClean="0"/>
              <a:t> you have 2x2 table.  We really are interested in “How unusual is this table?” or more precisely “How unusual is the sample table if there is no association between the rows and columns in the population?”.  When we conduct a hypothesis test to see if there is association between the row variable and the column variable, we want to know how likely are our sample data if there were no association.    If it were possible to compute the probability of every possible table that is equally or less likely than the given table, then we would know how unusual our sample table is.  </a:t>
            </a:r>
            <a:br>
              <a:rPr lang="en-US" baseline="0" dirty="0" smtClean="0"/>
            </a:br>
            <a:r>
              <a:rPr lang="en-US" baseline="0" dirty="0" smtClean="0"/>
              <a:t>This is the idea behind Fisher’s Exact Test.  It does not require a minimum sample size in any cell, which makes it attractive for the cases we just talked about it (small expected counts in one or more cells), however it is computing intensive.  So, while </a:t>
            </a:r>
            <a:r>
              <a:rPr lang="en-US" b="1" baseline="0" dirty="0" smtClean="0"/>
              <a:t>valid</a:t>
            </a:r>
            <a:r>
              <a:rPr lang="en-US" baseline="0" dirty="0" smtClean="0"/>
              <a:t> for big tables (by that I mean large sample size) – it may not be practical to use.  In other words, it may be “too computer intensive” to compute all these probabilities with there are lots of tables – which is why we also need the chi-square test.  We’ll see this in an example.</a:t>
            </a: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we have a 2x2</a:t>
            </a:r>
            <a:r>
              <a:rPr lang="en-US" baseline="0" dirty="0" smtClean="0"/>
              <a:t> table, let’s think of it as a sample with treatment as the row variable and the column variable is Died/Survived.  Lets assume the row and column totals are fixed-  there is a fixed allocation to </a:t>
            </a:r>
            <a:r>
              <a:rPr lang="en-US" baseline="0" dirty="0" err="1" smtClean="0"/>
              <a:t>trt</a:t>
            </a:r>
            <a:r>
              <a:rPr lang="en-US" baseline="0" dirty="0" smtClean="0"/>
              <a:t>/control and a fixed number survive/die out of the total.  Then assuming there is no association between treatment and survival, the probability of observing this particular table is given by the </a:t>
            </a:r>
            <a:r>
              <a:rPr lang="en-US" baseline="0" dirty="0" smtClean="0"/>
              <a:t>_____________ </a:t>
            </a:r>
            <a:r>
              <a:rPr lang="en-US" baseline="0" dirty="0" smtClean="0"/>
              <a:t>distribution.  Where the numerator is the (row one total) factorial  x  (row two total) factorial,  x …</a:t>
            </a:r>
          </a:p>
          <a:p>
            <a:r>
              <a:rPr lang="en-US" baseline="0" dirty="0" smtClean="0"/>
              <a:t>Recall the factorial is a function that indicates to multiply the given value x (value minus 1) x (value minus 2) x …. X 1.  For example, 5! = 5 x 4 x 3 x 2 x 1= 120.  </a:t>
            </a:r>
          </a:p>
          <a:p>
            <a:r>
              <a:rPr lang="en-US" baseline="0" dirty="0" smtClean="0"/>
              <a:t>Let’s look at how it is computed.</a:t>
            </a:r>
          </a:p>
          <a:p>
            <a:r>
              <a:rPr lang="en-US" baseline="0" dirty="0" smtClean="0"/>
              <a:t>Notice there are very few assumptions for this test – fixed row and column total, and ‘no association’ and of course the observations need to be independent.  In particular, nothing is assumed about the distribution in the population.</a:t>
            </a:r>
          </a:p>
          <a:p>
            <a:endParaRPr lang="en-US" baseline="0" dirty="0" smtClean="0"/>
          </a:p>
          <a:p>
            <a:r>
              <a:rPr lang="en-US" baseline="0" dirty="0" smtClean="0"/>
              <a:t>While this method is presented here for a 2x2 table, the method can be extended to larger tables (r x c).   </a:t>
            </a:r>
          </a:p>
          <a:p>
            <a:r>
              <a:rPr lang="en-US" baseline="0" dirty="0" smtClean="0"/>
              <a:t>The assumptions for a Fishers Exact Test are minimal – we assume the row and column total are fixed and the observations are independent. </a:t>
            </a:r>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work an example</a:t>
            </a:r>
            <a:r>
              <a:rPr lang="en-US" baseline="0" dirty="0" smtClean="0"/>
              <a:t> – and I’ll use an example where the values are small so we can see what is happening, before we use the </a:t>
            </a:r>
            <a:r>
              <a:rPr lang="en-US" baseline="0" dirty="0" err="1" smtClean="0"/>
              <a:t>tb</a:t>
            </a:r>
            <a:r>
              <a:rPr lang="en-US" baseline="0" dirty="0" smtClean="0"/>
              <a:t> example. </a:t>
            </a:r>
          </a:p>
          <a:p>
            <a:endParaRPr lang="en-US" baseline="0" dirty="0" smtClean="0"/>
          </a:p>
          <a:p>
            <a:r>
              <a:rPr lang="en-US" dirty="0" smtClean="0"/>
              <a:t>Assume</a:t>
            </a:r>
            <a:r>
              <a:rPr lang="en-US" baseline="0" dirty="0" smtClean="0"/>
              <a:t> that out of 18 patients we are studying, we </a:t>
            </a:r>
            <a:r>
              <a:rPr lang="en-US" baseline="0" dirty="0" err="1" smtClean="0"/>
              <a:t>allocate____to</a:t>
            </a:r>
            <a:r>
              <a:rPr lang="en-US" baseline="0" dirty="0" smtClean="0"/>
              <a:t> </a:t>
            </a:r>
            <a:r>
              <a:rPr lang="en-US" baseline="0" dirty="0" smtClean="0"/>
              <a:t>treatment and </a:t>
            </a:r>
            <a:r>
              <a:rPr lang="en-US" baseline="0" dirty="0" smtClean="0"/>
              <a:t>____ </a:t>
            </a:r>
            <a:r>
              <a:rPr lang="en-US" baseline="0" dirty="0" smtClean="0"/>
              <a:t>to control.  Six out </a:t>
            </a:r>
            <a:r>
              <a:rPr lang="en-US" baseline="0" dirty="0" smtClean="0"/>
              <a:t>___ </a:t>
            </a:r>
            <a:r>
              <a:rPr lang="en-US" baseline="0" dirty="0" smtClean="0"/>
              <a:t>died and 12 survived.  So we are assuming that the row and column totals are fixed.  How likely is our specific table (if there is no association between treatment and outcome in the population )?  </a:t>
            </a:r>
          </a:p>
          <a:p>
            <a:endParaRPr lang="en-US" baseline="0" dirty="0" smtClean="0"/>
          </a:p>
          <a:p>
            <a:r>
              <a:rPr lang="en-US" baseline="0" dirty="0" smtClean="0"/>
              <a:t>We can compute the probability of this exact table using the </a:t>
            </a:r>
            <a:r>
              <a:rPr lang="en-US" baseline="0" dirty="0" smtClean="0"/>
              <a:t>_________ </a:t>
            </a:r>
            <a:r>
              <a:rPr lang="en-US" baseline="0" dirty="0" smtClean="0"/>
              <a:t>distribution.</a:t>
            </a:r>
          </a:p>
          <a:p>
            <a:r>
              <a:rPr lang="en-US" baseline="0" dirty="0" smtClean="0"/>
              <a:t>To compute the probability of this table, we have the “marginal values” on the numerator – (row 1 !) Times (row 2 !)....</a:t>
            </a:r>
          </a:p>
          <a:p>
            <a:r>
              <a:rPr lang="en-US" baseline="0" dirty="0" smtClean="0"/>
              <a:t>The denominator involves the table total and the “Joint values” – it has the (table total !) Times (the Cell values !)</a:t>
            </a:r>
          </a:p>
          <a:p>
            <a:r>
              <a:rPr lang="en-US" baseline="0" dirty="0" smtClean="0"/>
              <a:t>Luckily if you have to do this by hand, lots of values cancel out – many of the values “cross out” because they are on both the numerator and denominator.   But most software will calculate for you. For example, Excel has a hyper geometric function: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=HYPGEOMDIST(1,6,8,18) where the first input in</a:t>
            </a:r>
            <a:r>
              <a:rPr lang="en-US" baseline="0" dirty="0" smtClean="0"/>
              <a:t> the function is the first cell value, the second input is the first column total, the third input is the first row total and the last input is the total n for the table. We calculate the probability of this particular table is 0.1086.</a:t>
            </a:r>
          </a:p>
          <a:p>
            <a:endParaRPr lang="en-US" baseline="0" dirty="0" smtClean="0"/>
          </a:p>
          <a:p>
            <a:r>
              <a:rPr lang="en-US" baseline="0" dirty="0" smtClean="0"/>
              <a:t>Even though the calculator/computer will do these calculations and lots of things cancel, as I indicated before and is now clear with this example, these results require lots of calculations, even for a computer when as the values get bigger – it is computer resource intensive.  And we don’t want JUST the probability of this table… but the probability of a bunch of tables as we’ll see on the next slide – so the computing requirements are even more intensive.</a:t>
            </a:r>
          </a:p>
          <a:p>
            <a:endParaRPr lang="en-US" baseline="0" dirty="0" smtClean="0"/>
          </a:p>
          <a:p>
            <a:r>
              <a:rPr lang="en-US" baseline="0" dirty="0" smtClean="0"/>
              <a:t>What we’d really like to know is “how unusual is our sample/table if there is no association?”  So, just as we did in finding p-values associated with means, we find the probability of “our sample plus any other results that are more extreme”.  </a:t>
            </a:r>
          </a:p>
          <a:p>
            <a:r>
              <a:rPr lang="en-US" baseline="0" dirty="0" smtClean="0"/>
              <a:t>Here’s how we’ll do it…</a:t>
            </a: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I’ll start with our</a:t>
            </a:r>
            <a:r>
              <a:rPr lang="en-US" baseline="0" dirty="0" smtClean="0"/>
              <a:t> sample table, shown here – this is our observed data.  </a:t>
            </a:r>
            <a:r>
              <a:rPr lang="en-US" dirty="0" smtClean="0"/>
              <a:t>Let’ s</a:t>
            </a:r>
            <a:r>
              <a:rPr lang="en-US" baseline="0" dirty="0" smtClean="0"/>
              <a:t> enumerate (write down) all possible tables (assuming the margins/ row and column totals are fixed) and calculate the probability of each.</a:t>
            </a:r>
            <a:endParaRPr lang="en-US" dirty="0" smtClean="0">
              <a:solidFill>
                <a:schemeClr val="tx1">
                  <a:lumMod val="75000"/>
                  <a:lumOff val="25000"/>
                </a:schemeClr>
              </a:solidFill>
            </a:endParaRPr>
          </a:p>
        </p:txBody>
      </p:sp>
      <p:sp>
        <p:nvSpPr>
          <p:cNvPr id="4" name="Slide Number Placeholder 3"/>
          <p:cNvSpPr>
            <a:spLocks noGrp="1"/>
          </p:cNvSpPr>
          <p:nvPr>
            <p:ph type="sldNum" sz="quarter" idx="10"/>
          </p:nvPr>
        </p:nvSpPr>
        <p:spPr/>
        <p:txBody>
          <a:bodyPr/>
          <a:lstStyle/>
          <a:p>
            <a:fld id="{26B1BBFA-8137-4BDB-A503-3F84ABFEBE56}"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Convince yourself these are ALL the possible tables. I’ve listed every possible table that can occur if the row and column tables are fixed.  </a:t>
            </a:r>
          </a:p>
          <a:p>
            <a:r>
              <a:rPr lang="en-US" baseline="0" dirty="0" smtClean="0"/>
              <a:t>Our particular table (our sample table) I have boxed in red and called it Table 2.  So if there 8 patients in treatment and 10 in control, and 6 out of 18 die, then we are constrained about what the values in the table can be.  </a:t>
            </a:r>
            <a:endParaRPr lang="en-US" baseline="0" dirty="0" smtClean="0"/>
          </a:p>
          <a:p>
            <a:r>
              <a:rPr lang="en-US" baseline="0" dirty="0" smtClean="0"/>
              <a:t>[You can fill in the missing numbers in the tables –once the first cell in determined and the row and column totals are fixed, then the rest of the cells are determined.]</a:t>
            </a:r>
            <a:endParaRPr lang="en-US" baseline="0" dirty="0" smtClean="0"/>
          </a:p>
          <a:p>
            <a:r>
              <a:rPr lang="en-US" baseline="0" dirty="0" smtClean="0"/>
              <a:t>There are 7 possible tables.  Next we will compute the probability of each table.</a:t>
            </a:r>
            <a:endParaRPr lang="en-US" dirty="0" smtClean="0">
              <a:solidFill>
                <a:schemeClr val="tx1">
                  <a:lumMod val="75000"/>
                  <a:lumOff val="25000"/>
                </a:schemeClr>
              </a:solidFill>
            </a:endParaRPr>
          </a:p>
        </p:txBody>
      </p:sp>
      <p:sp>
        <p:nvSpPr>
          <p:cNvPr id="4" name="Slide Number Placeholder 3"/>
          <p:cNvSpPr>
            <a:spLocks noGrp="1"/>
          </p:cNvSpPr>
          <p:nvPr>
            <p:ph type="sldNum" sz="quarter" idx="10"/>
          </p:nvPr>
        </p:nvSpPr>
        <p:spPr/>
        <p:txBody>
          <a:bodyPr/>
          <a:lstStyle/>
          <a:p>
            <a:fld id="{26B1BBFA-8137-4BDB-A503-3F84ABFEBE56}"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 have calculated the probability of each table – just as we did previously using the </a:t>
            </a:r>
            <a:r>
              <a:rPr lang="en-US" baseline="0" dirty="0" err="1" smtClean="0"/>
              <a:t>hypergeometric</a:t>
            </a:r>
            <a:r>
              <a:rPr lang="en-US" baseline="0" dirty="0" smtClean="0"/>
              <a:t> function. </a:t>
            </a:r>
          </a:p>
          <a:p>
            <a:r>
              <a:rPr lang="en-US" baseline="0" dirty="0" smtClean="0"/>
              <a:t>You can calculate these by hand (not fun) or in Excel these are the commands where all you need do change the value in the first argument. </a:t>
            </a:r>
          </a:p>
          <a:p>
            <a:pPr marL="0" marR="0" indent="0" algn="l" defTabSz="914400" rtl="0" eaLnBrk="1" fontAlgn="auto" latinLnBrk="0" hangingPunct="1">
              <a:lnSpc>
                <a:spcPct val="100000"/>
              </a:lnSpc>
              <a:spcBef>
                <a:spcPts val="0"/>
              </a:spcBef>
              <a:spcAft>
                <a:spcPts val="0"/>
              </a:spcAft>
              <a:buClr>
                <a:srgbClr val="569FD3"/>
              </a:buClr>
              <a:buSzTx/>
              <a:buFont typeface="Wingdings" pitchFamily="2" charset="2"/>
              <a:buNone/>
              <a:tabLst/>
              <a:defRPr/>
            </a:pPr>
            <a:r>
              <a:rPr lang="en-US" baseline="0" dirty="0" smtClean="0"/>
              <a:t>Here are the excel commands </a:t>
            </a:r>
            <a:r>
              <a:rPr lang="en-US" dirty="0" smtClean="0">
                <a:solidFill>
                  <a:schemeClr val="tx1">
                    <a:lumMod val="75000"/>
                    <a:lumOff val="25000"/>
                  </a:schemeClr>
                </a:solidFill>
              </a:rPr>
              <a:t>=HYPGEOMDIST(0,6,8,18)    =HYPGEOMDIST(1,6,8,18)    =HYPGEOMDIST(2,6,8,18)    =HYPGEOMDIST(3,6,8,18)…..</a:t>
            </a:r>
          </a:p>
          <a:p>
            <a:pPr marL="0" marR="0" indent="0" algn="l" defTabSz="914400" rtl="0" eaLnBrk="1" fontAlgn="auto" latinLnBrk="0" hangingPunct="1">
              <a:lnSpc>
                <a:spcPct val="100000"/>
              </a:lnSpc>
              <a:spcBef>
                <a:spcPts val="0"/>
              </a:spcBef>
              <a:spcAft>
                <a:spcPts val="0"/>
              </a:spcAft>
              <a:buClr>
                <a:srgbClr val="569FD3"/>
              </a:buClr>
              <a:buSzTx/>
              <a:buFont typeface="Wingdings" pitchFamily="2" charset="2"/>
              <a:buNone/>
              <a:tabLst/>
              <a:defRPr/>
            </a:pPr>
            <a:r>
              <a:rPr lang="en-US" dirty="0" smtClean="0">
                <a:solidFill>
                  <a:schemeClr val="tx1">
                    <a:lumMod val="75000"/>
                    <a:lumOff val="25000"/>
                  </a:schemeClr>
                </a:solidFill>
              </a:rPr>
              <a:t>We</a:t>
            </a:r>
            <a:r>
              <a:rPr lang="en-US" baseline="0" dirty="0" smtClean="0">
                <a:solidFill>
                  <a:schemeClr val="tx1">
                    <a:lumMod val="75000"/>
                    <a:lumOff val="25000"/>
                  </a:schemeClr>
                </a:solidFill>
              </a:rPr>
              <a:t> see the probability of Table 1 is  </a:t>
            </a:r>
            <a:r>
              <a:rPr lang="en-US" baseline="0" dirty="0" smtClean="0">
                <a:solidFill>
                  <a:schemeClr val="tx1">
                    <a:lumMod val="75000"/>
                    <a:lumOff val="25000"/>
                  </a:schemeClr>
                </a:solidFill>
              </a:rPr>
              <a:t>________   </a:t>
            </a:r>
            <a:r>
              <a:rPr lang="en-US" baseline="0" dirty="0" smtClean="0">
                <a:solidFill>
                  <a:schemeClr val="tx1">
                    <a:lumMod val="75000"/>
                    <a:lumOff val="25000"/>
                  </a:schemeClr>
                </a:solidFill>
              </a:rPr>
              <a:t>As we already knew, the probability of our sample table, table 2,  is </a:t>
            </a:r>
            <a:r>
              <a:rPr lang="en-US" baseline="0" dirty="0" smtClean="0">
                <a:solidFill>
                  <a:schemeClr val="tx1">
                    <a:lumMod val="75000"/>
                    <a:lumOff val="25000"/>
                  </a:schemeClr>
                </a:solidFill>
              </a:rPr>
              <a:t>_______.  </a:t>
            </a:r>
            <a:r>
              <a:rPr lang="en-US" baseline="0" dirty="0" smtClean="0">
                <a:solidFill>
                  <a:schemeClr val="tx1">
                    <a:lumMod val="75000"/>
                    <a:lumOff val="25000"/>
                  </a:schemeClr>
                </a:solidFill>
              </a:rPr>
              <a:t>There are seven possible tables, and it is reassuring that the sum of probabilities of all possible tables is 1. </a:t>
            </a:r>
          </a:p>
          <a:p>
            <a:pPr marL="0" marR="0" indent="0" algn="l" defTabSz="914400" rtl="0" eaLnBrk="1" fontAlgn="auto" latinLnBrk="0" hangingPunct="1">
              <a:lnSpc>
                <a:spcPct val="100000"/>
              </a:lnSpc>
              <a:spcBef>
                <a:spcPts val="0"/>
              </a:spcBef>
              <a:spcAft>
                <a:spcPts val="0"/>
              </a:spcAft>
              <a:buClr>
                <a:srgbClr val="569FD3"/>
              </a:buClr>
              <a:buSzTx/>
              <a:buFont typeface="Wingdings" pitchFamily="2" charset="2"/>
              <a:buNone/>
              <a:tabLst/>
              <a:defRPr/>
            </a:pPr>
            <a:endParaRPr lang="en-US" dirty="0" smtClean="0">
              <a:solidFill>
                <a:schemeClr val="tx1">
                  <a:lumMod val="75000"/>
                  <a:lumOff val="25000"/>
                </a:schemeClr>
              </a:solidFill>
            </a:endParaRPr>
          </a:p>
          <a:p>
            <a:pPr marL="0" marR="0" indent="0" algn="l" defTabSz="914400" rtl="0" eaLnBrk="1" fontAlgn="auto" latinLnBrk="0" hangingPunct="1">
              <a:lnSpc>
                <a:spcPct val="100000"/>
              </a:lnSpc>
              <a:spcBef>
                <a:spcPts val="0"/>
              </a:spcBef>
              <a:spcAft>
                <a:spcPts val="0"/>
              </a:spcAft>
              <a:buClr>
                <a:srgbClr val="569FD3"/>
              </a:buClr>
              <a:buSzTx/>
              <a:buFont typeface="Wingdings" pitchFamily="2" charset="2"/>
              <a:buNone/>
              <a:tabLst/>
              <a:defRPr/>
            </a:pPr>
            <a:endParaRPr lang="en-US" dirty="0" smtClean="0">
              <a:solidFill>
                <a:schemeClr val="tx1">
                  <a:lumMod val="75000"/>
                  <a:lumOff val="25000"/>
                </a:schemeClr>
              </a:solidFill>
            </a:endParaRPr>
          </a:p>
          <a:p>
            <a:pPr marL="0" marR="0" indent="0" algn="l" defTabSz="914400" rtl="0" eaLnBrk="1" fontAlgn="auto" latinLnBrk="0" hangingPunct="1">
              <a:lnSpc>
                <a:spcPct val="100000"/>
              </a:lnSpc>
              <a:spcBef>
                <a:spcPts val="0"/>
              </a:spcBef>
              <a:spcAft>
                <a:spcPts val="0"/>
              </a:spcAft>
              <a:buClr>
                <a:srgbClr val="569FD3"/>
              </a:buClr>
              <a:buSzTx/>
              <a:buFont typeface="Wingdings" pitchFamily="2" charset="2"/>
              <a:buChar char="§"/>
              <a:tabLst/>
              <a:defRPr/>
            </a:pPr>
            <a:endParaRPr lang="en-US" dirty="0" smtClean="0">
              <a:solidFill>
                <a:schemeClr val="tx1">
                  <a:lumMod val="75000"/>
                  <a:lumOff val="25000"/>
                </a:schemeClr>
              </a:solidFill>
            </a:endParaRPr>
          </a:p>
          <a:p>
            <a:pPr marL="0" marR="0" indent="0" algn="l" defTabSz="914400" rtl="0" eaLnBrk="1" fontAlgn="auto" latinLnBrk="0" hangingPunct="1">
              <a:lnSpc>
                <a:spcPct val="100000"/>
              </a:lnSpc>
              <a:spcBef>
                <a:spcPts val="0"/>
              </a:spcBef>
              <a:spcAft>
                <a:spcPts val="0"/>
              </a:spcAft>
              <a:buClr>
                <a:srgbClr val="569FD3"/>
              </a:buClr>
              <a:buSzTx/>
              <a:buFont typeface="Wingdings" pitchFamily="2" charset="2"/>
              <a:buChar char="§"/>
              <a:tabLst/>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4" name="Slide Number Placeholder 3"/>
          <p:cNvSpPr>
            <a:spLocks noGrp="1"/>
          </p:cNvSpPr>
          <p:nvPr>
            <p:ph type="sldNum" sz="quarter" idx="10"/>
          </p:nvPr>
        </p:nvSpPr>
        <p:spPr/>
        <p:txBody>
          <a:bodyPr/>
          <a:lstStyle/>
          <a:p>
            <a:fld id="{26B1BBFA-8137-4BDB-A503-3F84ABFEBE56}"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Recall where</a:t>
            </a:r>
            <a:r>
              <a:rPr lang="en-US" baseline="0" dirty="0" smtClean="0">
                <a:solidFill>
                  <a:schemeClr val="tx1">
                    <a:lumMod val="75000"/>
                    <a:lumOff val="25000"/>
                  </a:schemeClr>
                </a:solidFill>
              </a:rPr>
              <a:t> we are going – we want to know how unusual is our sample table… Table 2?  </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rPr>
              <a:t>We can find that (similar to finding a two sided p-value) by adding the probabilities of all tables “equally or more extreme than our sample value”.  </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rPr>
              <a:t>So in this particular example, we are therefore interested in the table “equally or more unusual than table 2”…</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rPr>
              <a:t>So to find a two sided p-value, we will  add up all probabilities which are LESS THAN OR EQUAL to Tables 2’s probability. </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rPr>
              <a:t>Our two sided p-value will be 0.0113+0.1086+ 0.0302+0.0015 =0.1516.</a:t>
            </a:r>
          </a:p>
          <a:p>
            <a:pPr eaLnBrk="1" fontAlgn="auto" hangingPunct="1">
              <a:spcAft>
                <a:spcPts val="0"/>
              </a:spcAft>
              <a:buClr>
                <a:srgbClr val="569FD3"/>
              </a:buClr>
              <a:buFont typeface="Wingdings" pitchFamily="2" charset="2"/>
              <a:buNone/>
              <a:defRPr/>
            </a:pPr>
            <a:endParaRPr lang="en-US" baseline="0" dirty="0" smtClean="0">
              <a:solidFill>
                <a:schemeClr val="tx1">
                  <a:lumMod val="75000"/>
                  <a:lumOff val="25000"/>
                </a:schemeClr>
              </a:solidFill>
            </a:endParaRPr>
          </a:p>
          <a:p>
            <a:pPr marL="0" marR="0" indent="0" algn="l" defTabSz="914400" rtl="0" eaLnBrk="1" fontAlgn="auto" latinLnBrk="0" hangingPunct="1">
              <a:lnSpc>
                <a:spcPct val="100000"/>
              </a:lnSpc>
              <a:spcBef>
                <a:spcPts val="0"/>
              </a:spcBef>
              <a:spcAft>
                <a:spcPts val="0"/>
              </a:spcAft>
              <a:buClr>
                <a:srgbClr val="569FD3"/>
              </a:buClr>
              <a:buSzTx/>
              <a:buFont typeface="Wingdings" pitchFamily="2" charset="2"/>
              <a:buNone/>
              <a:tabLst/>
              <a:defRPr/>
            </a:pPr>
            <a:r>
              <a:rPr lang="en-US" baseline="0" dirty="0" smtClean="0">
                <a:solidFill>
                  <a:schemeClr val="tx1">
                    <a:lumMod val="75000"/>
                    <a:lumOff val="25000"/>
                  </a:schemeClr>
                </a:solidFill>
              </a:rPr>
              <a:t>Notice I happen to have added probabilities from two tables at the top of my chart and two tables at the bottom… but this is not always going to be the case.  The </a:t>
            </a:r>
            <a:r>
              <a:rPr lang="en-US" baseline="0" dirty="0" err="1" smtClean="0">
                <a:solidFill>
                  <a:schemeClr val="tx1">
                    <a:lumMod val="75000"/>
                    <a:lumOff val="25000"/>
                  </a:schemeClr>
                </a:solidFill>
              </a:rPr>
              <a:t>hypergeometric</a:t>
            </a:r>
            <a:r>
              <a:rPr lang="en-US" baseline="0" dirty="0" smtClean="0">
                <a:solidFill>
                  <a:schemeClr val="tx1">
                    <a:lumMod val="75000"/>
                    <a:lumOff val="25000"/>
                  </a:schemeClr>
                </a:solidFill>
              </a:rPr>
              <a:t> distribution is NOT </a:t>
            </a:r>
            <a:r>
              <a:rPr lang="en-US" baseline="0" dirty="0" smtClean="0">
                <a:solidFill>
                  <a:schemeClr val="tx1">
                    <a:lumMod val="75000"/>
                    <a:lumOff val="25000"/>
                  </a:schemeClr>
                </a:solidFill>
              </a:rPr>
              <a:t>__________  </a:t>
            </a:r>
            <a:r>
              <a:rPr lang="en-US" baseline="0" dirty="0" smtClean="0">
                <a:solidFill>
                  <a:schemeClr val="tx1">
                    <a:lumMod val="75000"/>
                    <a:lumOff val="25000"/>
                  </a:schemeClr>
                </a:solidFill>
              </a:rPr>
              <a:t>This probability distribution function (</a:t>
            </a:r>
            <a:r>
              <a:rPr lang="en-US" baseline="0" dirty="0" err="1" smtClean="0">
                <a:solidFill>
                  <a:schemeClr val="tx1">
                    <a:lumMod val="75000"/>
                    <a:lumOff val="25000"/>
                  </a:schemeClr>
                </a:solidFill>
              </a:rPr>
              <a:t>pdf</a:t>
            </a:r>
            <a:r>
              <a:rPr lang="en-US" baseline="0" dirty="0" smtClean="0">
                <a:solidFill>
                  <a:schemeClr val="tx1">
                    <a:lumMod val="75000"/>
                    <a:lumOff val="25000"/>
                  </a:schemeClr>
                </a:solidFill>
              </a:rPr>
              <a:t>) or probability mass function (</a:t>
            </a:r>
            <a:r>
              <a:rPr lang="en-US" baseline="0" dirty="0" err="1" smtClean="0">
                <a:solidFill>
                  <a:schemeClr val="tx1">
                    <a:lumMod val="75000"/>
                    <a:lumOff val="25000"/>
                  </a:schemeClr>
                </a:solidFill>
              </a:rPr>
              <a:t>pmf</a:t>
            </a:r>
            <a:r>
              <a:rPr lang="en-US" baseline="0" dirty="0" smtClean="0">
                <a:solidFill>
                  <a:schemeClr val="tx1">
                    <a:lumMod val="75000"/>
                    <a:lumOff val="25000"/>
                  </a:schemeClr>
                </a:solidFill>
              </a:rPr>
              <a:t>)  – which we will graph as  function of the first cell value -  is not symmetric.</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rPr>
              <a:t>So sometimes you will need to add, say, probabilities from 4 tables more extreme in one direction, plus the probabilities of 2 tables more extreme in the other direction.  (This is in contrast to, say the normal or t-distribution which are symmetric, and we can find the two sided p-value by doubling the probability in “one tail”)</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rPr>
              <a:t>In other words, I look at the probabilities, and add up all probabilities less than or equal to the probability of the SAMPLE table.   But be aware that the tails of the distribution are NOT symmetric so you need to consider the actual VALUES of the probabilities.</a:t>
            </a:r>
          </a:p>
          <a:p>
            <a:pPr eaLnBrk="1" fontAlgn="auto" hangingPunct="1">
              <a:spcAft>
                <a:spcPts val="0"/>
              </a:spcAft>
              <a:buClr>
                <a:srgbClr val="569FD3"/>
              </a:buClr>
              <a:buFont typeface="Wingdings" pitchFamily="2" charset="2"/>
              <a:buNone/>
              <a:defRPr/>
            </a:pPr>
            <a:endParaRPr lang="en-US" dirty="0" smtClean="0">
              <a:solidFill>
                <a:schemeClr val="tx1">
                  <a:lumMod val="75000"/>
                  <a:lumOff val="25000"/>
                </a:schemeClr>
              </a:solidFill>
            </a:endParaRPr>
          </a:p>
        </p:txBody>
      </p:sp>
      <p:sp>
        <p:nvSpPr>
          <p:cNvPr id="4" name="Slide Number Placeholder 3"/>
          <p:cNvSpPr>
            <a:spLocks noGrp="1"/>
          </p:cNvSpPr>
          <p:nvPr>
            <p:ph type="sldNum" sz="quarter" idx="10"/>
          </p:nvPr>
        </p:nvSpPr>
        <p:spPr/>
        <p:txBody>
          <a:bodyPr/>
          <a:lstStyle/>
          <a:p>
            <a:fld id="{26B1BBFA-8137-4BDB-A503-3F84ABFEBE56}"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Here we see the probability</a:t>
            </a:r>
            <a:r>
              <a:rPr lang="en-US" baseline="0" dirty="0" smtClean="0">
                <a:solidFill>
                  <a:schemeClr val="tx1">
                    <a:lumMod val="75000"/>
                    <a:lumOff val="25000"/>
                  </a:schemeClr>
                </a:solidFill>
              </a:rPr>
              <a:t> distribution for this problem.</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rPr>
              <a:t>We can see the distribution  is not symmetric.   We can see to compute the </a:t>
            </a:r>
            <a:r>
              <a:rPr lang="en-US" baseline="0" dirty="0" smtClean="0">
                <a:solidFill>
                  <a:schemeClr val="tx1">
                    <a:lumMod val="75000"/>
                    <a:lumOff val="25000"/>
                  </a:schemeClr>
                </a:solidFill>
              </a:rPr>
              <a:t>____ </a:t>
            </a:r>
            <a:r>
              <a:rPr lang="en-US" baseline="0" dirty="0" smtClean="0">
                <a:solidFill>
                  <a:schemeClr val="tx1">
                    <a:lumMod val="75000"/>
                    <a:lumOff val="25000"/>
                  </a:schemeClr>
                </a:solidFill>
              </a:rPr>
              <a:t>sided p-value,   we select events that with probabilities less than our observed table, (Table 2…. where the first cell value is 1) –denoted with a star.   So we add 0.0113+0.1086+0.0302+0.0015=0.1516 for our two sided p-value.  The probability of our table plus the probability of any table less likely than our table.  </a:t>
            </a:r>
          </a:p>
          <a:p>
            <a:pPr eaLnBrk="1" fontAlgn="auto" hangingPunct="1">
              <a:spcAft>
                <a:spcPts val="0"/>
              </a:spcAft>
              <a:buClr>
                <a:srgbClr val="569FD3"/>
              </a:buClr>
              <a:buFont typeface="Wingdings" pitchFamily="2" charset="2"/>
              <a:buNone/>
              <a:defRPr/>
            </a:pPr>
            <a:endParaRPr lang="en-US" baseline="0" dirty="0" smtClean="0">
              <a:solidFill>
                <a:schemeClr val="tx1">
                  <a:lumMod val="75000"/>
                  <a:lumOff val="25000"/>
                </a:schemeClr>
              </a:solidFill>
            </a:endParaRPr>
          </a:p>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As always, we need to interpret this</a:t>
            </a:r>
            <a:r>
              <a:rPr lang="en-US" baseline="0" dirty="0" smtClean="0">
                <a:solidFill>
                  <a:schemeClr val="tx1">
                    <a:lumMod val="75000"/>
                    <a:lumOff val="25000"/>
                  </a:schemeClr>
                </a:solidFill>
              </a:rPr>
              <a:t> p-value for a non-statistician. </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rPr>
              <a:t>If there were </a:t>
            </a:r>
            <a:r>
              <a:rPr lang="en-US" baseline="0" dirty="0" smtClean="0">
                <a:solidFill>
                  <a:schemeClr val="tx1">
                    <a:lumMod val="75000"/>
                    <a:lumOff val="25000"/>
                  </a:schemeClr>
                </a:solidFill>
              </a:rPr>
              <a:t>____________  (no association or some association) between </a:t>
            </a:r>
            <a:r>
              <a:rPr lang="en-US" baseline="0" dirty="0" smtClean="0">
                <a:solidFill>
                  <a:schemeClr val="tx1">
                    <a:lumMod val="75000"/>
                    <a:lumOff val="25000"/>
                  </a:schemeClr>
                </a:solidFill>
              </a:rPr>
              <a:t>treatment status and survival status, then the probability we’d see a sample as extreme as ours (table 2) is about 0.15.  So our sample results are </a:t>
            </a:r>
            <a:r>
              <a:rPr lang="en-US" baseline="0" dirty="0" smtClean="0">
                <a:solidFill>
                  <a:schemeClr val="tx1">
                    <a:lumMod val="75000"/>
                    <a:lumOff val="25000"/>
                  </a:schemeClr>
                </a:solidFill>
              </a:rPr>
              <a:t>_______ (not </a:t>
            </a:r>
            <a:r>
              <a:rPr lang="en-US" baseline="0" dirty="0" smtClean="0">
                <a:solidFill>
                  <a:schemeClr val="tx1">
                    <a:lumMod val="75000"/>
                    <a:lumOff val="25000"/>
                  </a:schemeClr>
                </a:solidFill>
              </a:rPr>
              <a:t>very </a:t>
            </a:r>
            <a:r>
              <a:rPr lang="en-US" baseline="0" dirty="0" smtClean="0">
                <a:solidFill>
                  <a:schemeClr val="tx1">
                    <a:lumMod val="75000"/>
                    <a:lumOff val="25000"/>
                  </a:schemeClr>
                </a:solidFill>
              </a:rPr>
              <a:t>unusual, pretty unusual) </a:t>
            </a:r>
            <a:r>
              <a:rPr lang="en-US" baseline="0" dirty="0" smtClean="0">
                <a:solidFill>
                  <a:schemeClr val="tx1">
                    <a:lumMod val="75000"/>
                    <a:lumOff val="25000"/>
                  </a:schemeClr>
                </a:solidFill>
              </a:rPr>
              <a:t>if there is no association. We have </a:t>
            </a:r>
            <a:r>
              <a:rPr lang="en-US" baseline="0" dirty="0" smtClean="0">
                <a:solidFill>
                  <a:schemeClr val="tx1">
                    <a:lumMod val="75000"/>
                    <a:lumOff val="25000"/>
                  </a:schemeClr>
                </a:solidFill>
              </a:rPr>
              <a:t>_______ (no </a:t>
            </a:r>
            <a:r>
              <a:rPr lang="en-US" baseline="0" dirty="0" smtClean="0">
                <a:solidFill>
                  <a:schemeClr val="tx1">
                    <a:lumMod val="75000"/>
                    <a:lumOff val="25000"/>
                  </a:schemeClr>
                </a:solidFill>
              </a:rPr>
              <a:t>reason to </a:t>
            </a:r>
            <a:r>
              <a:rPr lang="en-US" baseline="0" dirty="0" smtClean="0">
                <a:solidFill>
                  <a:schemeClr val="tx1">
                    <a:lumMod val="75000"/>
                    <a:lumOff val="25000"/>
                  </a:schemeClr>
                </a:solidFill>
              </a:rPr>
              <a:t>suspect, some reason to suspect), </a:t>
            </a:r>
            <a:r>
              <a:rPr lang="en-US" baseline="0" dirty="0" smtClean="0">
                <a:solidFill>
                  <a:schemeClr val="tx1">
                    <a:lumMod val="75000"/>
                    <a:lumOff val="25000"/>
                  </a:schemeClr>
                </a:solidFill>
              </a:rPr>
              <a:t>based on our (small </a:t>
            </a:r>
            <a:r>
              <a:rPr lang="en-US" baseline="0" dirty="0" smtClean="0">
                <a:solidFill>
                  <a:schemeClr val="tx1">
                    <a:lumMod val="75000"/>
                    <a:lumOff val="25000"/>
                  </a:schemeClr>
                </a:solidFill>
                <a:sym typeface="Wingdings" pitchFamily="2" charset="2"/>
              </a:rPr>
              <a:t>) sample that there is an association between treatment and survival. </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sym typeface="Wingdings" pitchFamily="2" charset="2"/>
              </a:rPr>
              <a:t>Incorrect interpretation:  The probability that there is no association is 0.15.  or We have moderately strong evidence there is no association. …</a:t>
            </a:r>
            <a:endParaRPr lang="en-US" baseline="0" dirty="0" smtClean="0">
              <a:solidFill>
                <a:schemeClr val="tx1">
                  <a:lumMod val="75000"/>
                  <a:lumOff val="25000"/>
                </a:schemeClr>
              </a:solidFill>
            </a:endParaRPr>
          </a:p>
          <a:p>
            <a:pPr eaLnBrk="1" fontAlgn="auto" hangingPunct="1">
              <a:spcAft>
                <a:spcPts val="0"/>
              </a:spcAft>
              <a:buClr>
                <a:srgbClr val="569FD3"/>
              </a:buClr>
              <a:buFont typeface="Wingdings" pitchFamily="2" charset="2"/>
              <a:buNone/>
              <a:defRPr/>
            </a:pPr>
            <a:endParaRPr lang="en-US" baseline="0" dirty="0" smtClean="0">
              <a:solidFill>
                <a:schemeClr val="tx1">
                  <a:lumMod val="75000"/>
                  <a:lumOff val="25000"/>
                </a:schemeClr>
              </a:solidFill>
            </a:endParaRPr>
          </a:p>
        </p:txBody>
      </p:sp>
      <p:sp>
        <p:nvSpPr>
          <p:cNvPr id="4" name="Slide Number Placeholder 3"/>
          <p:cNvSpPr>
            <a:spLocks noGrp="1"/>
          </p:cNvSpPr>
          <p:nvPr>
            <p:ph type="sldNum" sz="quarter" idx="10"/>
          </p:nvPr>
        </p:nvSpPr>
        <p:spPr/>
        <p:txBody>
          <a:bodyPr/>
          <a:lstStyle/>
          <a:p>
            <a:fld id="{26B1BBFA-8137-4BDB-A503-3F84ABFEBE56}"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Th</a:t>
            </a:r>
            <a:r>
              <a:rPr lang="en-US" baseline="0" dirty="0" smtClean="0">
                <a:solidFill>
                  <a:schemeClr val="tx1">
                    <a:lumMod val="75000"/>
                    <a:lumOff val="25000"/>
                  </a:schemeClr>
                </a:solidFill>
              </a:rPr>
              <a:t>e Objective of this Lesson are to understand why we need Fisher’s Exact Test and in the process we’ll the r</a:t>
            </a:r>
            <a:r>
              <a:rPr lang="en-US" dirty="0" smtClean="0">
                <a:solidFill>
                  <a:schemeClr val="tx1">
                    <a:lumMod val="75000"/>
                    <a:lumOff val="25000"/>
                  </a:schemeClr>
                </a:solidFill>
              </a:rPr>
              <a:t>eview of </a:t>
            </a:r>
            <a:r>
              <a:rPr lang="en-US" dirty="0" smtClean="0">
                <a:solidFill>
                  <a:schemeClr val="tx1">
                    <a:lumMod val="75000"/>
                    <a:lumOff val="25000"/>
                  </a:schemeClr>
                </a:solidFill>
              </a:rPr>
              <a:t>____________</a:t>
            </a: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We’ll cover how to calculate a one or two sided p-value for Fisher’s Exact Test and </a:t>
            </a:r>
            <a:r>
              <a:rPr lang="en-US" dirty="0" smtClean="0">
                <a:solidFill>
                  <a:schemeClr val="tx1">
                    <a:lumMod val="75000"/>
                    <a:lumOff val="25000"/>
                  </a:schemeClr>
                </a:solidFill>
              </a:rPr>
              <a:t>_______ </a:t>
            </a:r>
            <a:r>
              <a:rPr lang="en-US" dirty="0" smtClean="0">
                <a:solidFill>
                  <a:schemeClr val="tx1">
                    <a:lumMod val="75000"/>
                    <a:lumOff val="25000"/>
                  </a:schemeClr>
                </a:solidFill>
              </a:rPr>
              <a:t>that p-value.</a:t>
            </a:r>
          </a:p>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We</a:t>
            </a:r>
            <a:r>
              <a:rPr lang="en-US" baseline="0" dirty="0" smtClean="0">
                <a:solidFill>
                  <a:schemeClr val="tx1">
                    <a:lumMod val="75000"/>
                    <a:lumOff val="25000"/>
                  </a:schemeClr>
                </a:solidFill>
              </a:rPr>
              <a:t> will use as our motivating example, data from a </a:t>
            </a:r>
            <a:r>
              <a:rPr lang="en-US" dirty="0" smtClean="0">
                <a:solidFill>
                  <a:schemeClr val="tx1">
                    <a:lumMod val="75000"/>
                    <a:lumOff val="25000"/>
                  </a:schemeClr>
                </a:solidFill>
              </a:rPr>
              <a:t> ___________study</a:t>
            </a:r>
            <a:r>
              <a:rPr lang="en-US" baseline="0" dirty="0" smtClean="0">
                <a:solidFill>
                  <a:schemeClr val="tx1">
                    <a:lumMod val="75000"/>
                    <a:lumOff val="25000"/>
                  </a:schemeClr>
                </a:solidFill>
              </a:rPr>
              <a:t> </a:t>
            </a:r>
            <a:r>
              <a:rPr lang="en-US" baseline="0" dirty="0" smtClean="0">
                <a:solidFill>
                  <a:schemeClr val="tx1">
                    <a:lumMod val="75000"/>
                    <a:lumOff val="25000"/>
                  </a:schemeClr>
                </a:solidFill>
              </a:rPr>
              <a:t>and article titled “Global Trends in Drug Resistant TB” from </a:t>
            </a:r>
            <a:r>
              <a:rPr lang="en-US" baseline="0" dirty="0" smtClean="0">
                <a:solidFill>
                  <a:schemeClr val="tx1">
                    <a:lumMod val="75000"/>
                    <a:lumOff val="25000"/>
                  </a:schemeClr>
                </a:solidFill>
              </a:rPr>
              <a:t>______–</a:t>
            </a:r>
            <a:r>
              <a:rPr lang="en-US" baseline="0" dirty="0" smtClean="0">
                <a:solidFill>
                  <a:schemeClr val="tx1">
                    <a:lumMod val="75000"/>
                    <a:lumOff val="25000"/>
                  </a:schemeClr>
                </a:solidFill>
              </a:rPr>
              <a:t>In the process learning about Fisher’s Exact Test, you’ll  see some of the issues in the </a:t>
            </a:r>
            <a:r>
              <a:rPr lang="en-US" u="sng" baseline="0" dirty="0" smtClean="0">
                <a:solidFill>
                  <a:schemeClr val="tx1">
                    <a:lumMod val="75000"/>
                    <a:lumOff val="25000"/>
                  </a:schemeClr>
                </a:solidFill>
              </a:rPr>
              <a:t>global</a:t>
            </a:r>
            <a:r>
              <a:rPr lang="en-US" baseline="0" dirty="0" smtClean="0">
                <a:solidFill>
                  <a:schemeClr val="tx1">
                    <a:lumMod val="75000"/>
                    <a:lumOff val="25000"/>
                  </a:schemeClr>
                </a:solidFill>
              </a:rPr>
              <a:t> topic of drug resistant and multiple drug resistant TB. </a:t>
            </a:r>
            <a:endParaRPr lang="en-US" dirty="0" smtClean="0">
              <a:solidFill>
                <a:schemeClr val="tx1">
                  <a:lumMod val="75000"/>
                  <a:lumOff val="25000"/>
                </a:schemeClr>
              </a:solidFill>
            </a:endParaRP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A one-sided p-value for this problem</a:t>
            </a:r>
            <a:r>
              <a:rPr lang="en-US" baseline="0" dirty="0" smtClean="0">
                <a:solidFill>
                  <a:schemeClr val="tx1">
                    <a:lumMod val="75000"/>
                    <a:lumOff val="25000"/>
                  </a:schemeClr>
                </a:solidFill>
              </a:rPr>
              <a:t> </a:t>
            </a:r>
            <a:r>
              <a:rPr lang="en-US" dirty="0" smtClean="0">
                <a:solidFill>
                  <a:schemeClr val="tx1">
                    <a:lumMod val="75000"/>
                    <a:lumOff val="25000"/>
                  </a:schemeClr>
                </a:solidFill>
              </a:rPr>
              <a:t>is computed</a:t>
            </a:r>
            <a:r>
              <a:rPr lang="en-US" baseline="0" dirty="0" smtClean="0">
                <a:solidFill>
                  <a:schemeClr val="tx1">
                    <a:lumMod val="75000"/>
                    <a:lumOff val="25000"/>
                  </a:schemeClr>
                </a:solidFill>
              </a:rPr>
              <a:t> in an analogous way – we add up the probabilities of tables more extreme than our sample table, table 2, but only on one side. In this case we are likely  interested in the “left hand tail”, the probability of our table or a table with fewer treatment patients dying (under the constraints that the row and column totals are fixed).  </a:t>
            </a:r>
            <a:endParaRPr lang="en-US" dirty="0" smtClean="0">
              <a:solidFill>
                <a:schemeClr val="tx1">
                  <a:lumMod val="75000"/>
                  <a:lumOff val="25000"/>
                </a:schemeClr>
              </a:solidFill>
            </a:endParaRPr>
          </a:p>
        </p:txBody>
      </p:sp>
      <p:sp>
        <p:nvSpPr>
          <p:cNvPr id="4" name="Slide Number Placeholder 3"/>
          <p:cNvSpPr>
            <a:spLocks noGrp="1"/>
          </p:cNvSpPr>
          <p:nvPr>
            <p:ph type="sldNum" sz="quarter" idx="10"/>
          </p:nvPr>
        </p:nvSpPr>
        <p:spPr/>
        <p:txBody>
          <a:bodyPr/>
          <a:lstStyle/>
          <a:p>
            <a:fld id="{26B1BBFA-8137-4BDB-A503-3F84ABFEBE56}"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we can see the SAS output for a Fisher’s exact</a:t>
            </a:r>
            <a:r>
              <a:rPr lang="en-US" baseline="0" dirty="0" smtClean="0"/>
              <a:t> test for this  same example…..</a:t>
            </a:r>
          </a:p>
          <a:p>
            <a:r>
              <a:rPr lang="en-US" baseline="0" dirty="0" smtClean="0"/>
              <a:t>We see the “Observed Values”.  </a:t>
            </a:r>
          </a:p>
          <a:p>
            <a:endParaRPr lang="en-US" baseline="0" dirty="0" smtClean="0"/>
          </a:p>
          <a:p>
            <a:r>
              <a:rPr lang="en-US" baseline="0" dirty="0" smtClean="0"/>
              <a:t>And then for the given table, the software will compute the probabilities we’ve just discussed – that we’ve just computed more or less by hand:</a:t>
            </a:r>
          </a:p>
          <a:p>
            <a:r>
              <a:rPr lang="en-US" baseline="0" dirty="0" smtClean="0"/>
              <a:t>The specific table probability = 0.1086, the one-sided p value = 0.12  and the two sided </a:t>
            </a:r>
            <a:r>
              <a:rPr lang="en-US" baseline="0" dirty="0" err="1" smtClean="0"/>
              <a:t>pvalue</a:t>
            </a:r>
            <a:r>
              <a:rPr lang="en-US" baseline="0" dirty="0" smtClean="0"/>
              <a:t> 0.15.</a:t>
            </a: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Recall our motivating example!</a:t>
            </a:r>
          </a:p>
          <a:p>
            <a:r>
              <a:rPr lang="en-US" baseline="0" dirty="0" smtClean="0"/>
              <a:t>The investigators were interested in whether there was evidence of an association between year and Multiple drug resistance among TB patients in New Zealand.  </a:t>
            </a:r>
          </a:p>
          <a:p>
            <a:r>
              <a:rPr lang="en-US" baseline="0" dirty="0" smtClean="0"/>
              <a:t>We saw that because of the </a:t>
            </a:r>
            <a:r>
              <a:rPr lang="en-US" baseline="0" dirty="0" smtClean="0"/>
              <a:t>________“</a:t>
            </a:r>
            <a:r>
              <a:rPr lang="en-US" baseline="0" dirty="0" smtClean="0"/>
              <a:t>expected” values for multiple drug resistance in this example – the small counts in the first column, it </a:t>
            </a:r>
            <a:r>
              <a:rPr lang="en-US" baseline="0" dirty="0" smtClean="0"/>
              <a:t>_____ (is or is not?)  </a:t>
            </a:r>
            <a:r>
              <a:rPr lang="en-US" baseline="0" dirty="0" smtClean="0"/>
              <a:t>valid to use a chi-square test.  </a:t>
            </a:r>
          </a:p>
          <a:p>
            <a:r>
              <a:rPr lang="en-US" baseline="0" dirty="0" smtClean="0"/>
              <a:t>But now we can approach this problem using the Fisher’s exact test – we have another tool in our statistical tool belt.</a:t>
            </a:r>
          </a:p>
          <a:p>
            <a:endParaRPr lang="en-US" baseline="0" dirty="0" smtClean="0"/>
          </a:p>
          <a:p>
            <a:endParaRPr lang="en-US" baseline="0" dirty="0" smtClean="0"/>
          </a:p>
          <a:p>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I’ve displayed all the possible tables, assuming the 418 patients are sampled in 1996 and 179 patients are sampled in 1997 and assuming that 5 out of the total  patients (597) are MDR.  </a:t>
            </a:r>
          </a:p>
          <a:p>
            <a:r>
              <a:rPr lang="en-US" baseline="0" dirty="0" smtClean="0"/>
              <a:t>Again, since the counts in the first column are very small, we only have a few tables possibilities.  So if there were many possible tables, this method is not practical – it requires too much computing resource. </a:t>
            </a:r>
          </a:p>
          <a:p>
            <a:r>
              <a:rPr lang="en-US" baseline="0" dirty="0" smtClean="0"/>
              <a:t>Any statistical software will compute the values we need…. The probability of our particular sample table (Table 4) using the </a:t>
            </a:r>
            <a:r>
              <a:rPr lang="en-US" baseline="0" dirty="0" err="1" smtClean="0"/>
              <a:t>hypergeometric</a:t>
            </a:r>
            <a:r>
              <a:rPr lang="en-US" baseline="0" dirty="0" smtClean="0"/>
              <a:t> formula,  the probability of each possible table, and sum of all probabilities of tables </a:t>
            </a:r>
            <a:r>
              <a:rPr lang="en-US" u="sng" baseline="0" dirty="0" smtClean="0"/>
              <a:t>equally or more rare </a:t>
            </a:r>
            <a:r>
              <a:rPr lang="en-US" baseline="0" dirty="0" smtClean="0"/>
              <a:t>than ours. </a:t>
            </a:r>
          </a:p>
          <a:p>
            <a:endParaRPr lang="en-US" baseline="0" dirty="0" smtClean="0"/>
          </a:p>
          <a:p>
            <a:endParaRPr lang="en-US" baseline="0" dirty="0" smtClean="0"/>
          </a:p>
          <a:p>
            <a:endParaRPr lang="en-US" baseline="0" dirty="0" smtClean="0"/>
          </a:p>
          <a:p>
            <a:endParaRPr lang="en-US" baseline="0" dirty="0" smtClean="0"/>
          </a:p>
          <a:p>
            <a:endParaRPr lang="en-US" baseline="0" dirty="0" smtClean="0"/>
          </a:p>
          <a:p>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can calculate</a:t>
            </a:r>
            <a:r>
              <a:rPr lang="en-US" baseline="0" dirty="0" smtClean="0"/>
              <a:t> the probability of our sample table as 0.3098 (assuming the row and column totals are fixed) as well as the probabilities of  all other possible tables.  I’ve used Excel but any statistical software will do the job</a:t>
            </a:r>
            <a:r>
              <a:rPr lang="en-US" baseline="0" dirty="0" smtClean="0"/>
              <a:t>.</a:t>
            </a:r>
          </a:p>
          <a:p>
            <a:r>
              <a:rPr lang="en-US" baseline="0" dirty="0" smtClean="0"/>
              <a:t>[I’ve left a few values out of these tables ---  you can fill them in to assure yourself you know what’s going on….]</a:t>
            </a:r>
          </a:p>
          <a:p>
            <a:endParaRPr lang="en-US" baseline="0" dirty="0" smtClean="0"/>
          </a:p>
          <a:p>
            <a:r>
              <a:rPr lang="en-US" baseline="0" dirty="0" smtClean="0"/>
              <a:t>Now, we can compute the two sided p-value as before…</a:t>
            </a:r>
          </a:p>
        </p:txBody>
      </p:sp>
      <p:sp>
        <p:nvSpPr>
          <p:cNvPr id="4" name="Slide Number Placeholder 3"/>
          <p:cNvSpPr>
            <a:spLocks noGrp="1"/>
          </p:cNvSpPr>
          <p:nvPr>
            <p:ph type="sldNum" sz="quarter" idx="10"/>
          </p:nvPr>
        </p:nvSpPr>
        <p:spPr/>
        <p:txBody>
          <a:bodyPr/>
          <a:lstStyle/>
          <a:p>
            <a:fld id="{26B1BBFA-8137-4BDB-A503-3F84ABFEBE56}"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probability of our sample table is </a:t>
            </a:r>
            <a:r>
              <a:rPr lang="en-US" baseline="0" dirty="0" smtClean="0"/>
              <a:t> ________.   </a:t>
            </a:r>
            <a:r>
              <a:rPr lang="en-US" baseline="0" dirty="0" smtClean="0"/>
              <a:t>Then for a two sided p-value, look at the probabilities and </a:t>
            </a:r>
            <a:r>
              <a:rPr lang="en-US" u="sng" baseline="0" dirty="0" smtClean="0"/>
              <a:t>sum the ones that are less than or equal to our sample table… in other words probabilities that are less than or equal to 0.3098.</a:t>
            </a:r>
            <a:r>
              <a:rPr lang="en-US" baseline="0" dirty="0" smtClean="0"/>
              <a:t>  </a:t>
            </a:r>
          </a:p>
          <a:p>
            <a:r>
              <a:rPr lang="en-US" baseline="0" dirty="0" smtClean="0"/>
              <a:t>Our sample table has probability 0.3098… so I’ve circled the probabilities less than or equal to that… and summing up these 5 values, we find our p-value is 0.64. </a:t>
            </a:r>
          </a:p>
        </p:txBody>
      </p:sp>
      <p:sp>
        <p:nvSpPr>
          <p:cNvPr id="4" name="Slide Number Placeholder 3"/>
          <p:cNvSpPr>
            <a:spLocks noGrp="1"/>
          </p:cNvSpPr>
          <p:nvPr>
            <p:ph type="sldNum" sz="quarter" idx="10"/>
          </p:nvPr>
        </p:nvSpPr>
        <p:spPr/>
        <p:txBody>
          <a:bodyPr/>
          <a:lstStyle/>
          <a:p>
            <a:fld id="{26B1BBFA-8137-4BDB-A503-3F84ABFEBE56}"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Looking at the probability distribution for this problem we again see the distribution </a:t>
            </a:r>
            <a:r>
              <a:rPr lang="en-US" baseline="0" dirty="0" smtClean="0"/>
              <a:t> _____ (is or is not?)  </a:t>
            </a:r>
            <a:r>
              <a:rPr lang="en-US" baseline="0" dirty="0" smtClean="0"/>
              <a:t>symmetric – we can’t just add the area to the left of “First Cell Value” = 3 and multiply by two.  Instead we must find the area of the each of the two tails separately and add the areas of the two tails.</a:t>
            </a:r>
          </a:p>
          <a:p>
            <a:endParaRPr lang="en-US" baseline="0" dirty="0" smtClean="0"/>
          </a:p>
        </p:txBody>
      </p:sp>
      <p:sp>
        <p:nvSpPr>
          <p:cNvPr id="4" name="Slide Number Placeholder 3"/>
          <p:cNvSpPr>
            <a:spLocks noGrp="1"/>
          </p:cNvSpPr>
          <p:nvPr>
            <p:ph type="sldNum" sz="quarter" idx="10"/>
          </p:nvPr>
        </p:nvSpPr>
        <p:spPr/>
        <p:txBody>
          <a:bodyPr/>
          <a:lstStyle/>
          <a:p>
            <a:fld id="{26B1BBFA-8137-4BDB-A503-3F84ABFEBE56}"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before, we could let the software</a:t>
            </a:r>
            <a:r>
              <a:rPr lang="en-US" baseline="0" dirty="0" smtClean="0"/>
              <a:t> will do the busy, tedious work for us for the example, but we still need to be able to interpret the result.</a:t>
            </a:r>
          </a:p>
          <a:p>
            <a:r>
              <a:rPr lang="en-US" baseline="0" dirty="0" smtClean="0"/>
              <a:t>Here’s output from SAS where we can see the probability of our particular table, and the two sided p-value (that we’ve already computed in the previous slide).</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Assuming that there is no association between year and Multiple Drug Resistant TB the probability we’d get sample values as extreme as we did,  is about 0.64.  There is insufficient evidence to lead</a:t>
            </a:r>
            <a:r>
              <a:rPr lang="en-US" baseline="0" dirty="0" smtClean="0"/>
              <a:t> us to </a:t>
            </a:r>
            <a:r>
              <a:rPr lang="en-US" dirty="0" smtClean="0"/>
              <a:t>suspect an association in the population between</a:t>
            </a:r>
            <a:r>
              <a:rPr lang="en-US" baseline="0" dirty="0" smtClean="0"/>
              <a:t> year and MDR in New Zealand based on this sample</a:t>
            </a:r>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Before</a:t>
            </a:r>
            <a:r>
              <a:rPr lang="en-US" baseline="0" dirty="0" smtClean="0"/>
              <a:t> I close, a little more information about the issue of Drug Resistance TB Worldwide.  The table we saw was from New Zealand, but the article has data from many countries.   The results show increasing rates in many countries across time.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These results were found using the methods discussed in this lecture – it extensively used the chi-square test (when sample size was </a:t>
            </a:r>
            <a:r>
              <a:rPr lang="en-US" baseline="0" dirty="0" smtClean="0"/>
              <a:t>_____) </a:t>
            </a:r>
            <a:r>
              <a:rPr lang="en-US" baseline="0" dirty="0" smtClean="0"/>
              <a:t>and fisher’s exact test (when sample size was </a:t>
            </a:r>
            <a:r>
              <a:rPr lang="en-US" baseline="0" dirty="0" smtClean="0"/>
              <a:t>_____) </a:t>
            </a:r>
            <a:r>
              <a:rPr lang="en-US" baseline="0" dirty="0" smtClean="0"/>
              <a:t>to obtain results.  </a:t>
            </a:r>
          </a:p>
          <a:p>
            <a:endParaRPr lang="en-US" baseline="0" dirty="0" smtClean="0"/>
          </a:p>
          <a:p>
            <a:endParaRPr lang="en-US" baseline="0" dirty="0" smtClean="0"/>
          </a:p>
          <a:p>
            <a:r>
              <a:rPr lang="en-US" baseline="0" dirty="0" smtClean="0"/>
              <a:t>A few facts about Drug Resistant TB from the article:  </a:t>
            </a:r>
          </a:p>
          <a:p>
            <a:r>
              <a:rPr lang="en-US" baseline="0" dirty="0" smtClean="0"/>
              <a:t>Drug resistant TB is a world-wide issue</a:t>
            </a:r>
          </a:p>
          <a:p>
            <a:r>
              <a:rPr lang="en-US" baseline="0" dirty="0" smtClean="0"/>
              <a:t>Multi Drug Resistant was found to increasing, especially in Eastern Europe.  </a:t>
            </a:r>
          </a:p>
          <a:p>
            <a:r>
              <a:rPr lang="en-US" baseline="0" dirty="0" smtClean="0"/>
              <a:t>High Prevalence of MDR TB was found in China and Iran.  </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26B1BBFA-8137-4BDB-A503-3F84ABFEBE56}"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 recent</a:t>
            </a:r>
            <a:r>
              <a:rPr lang="en-US" baseline="0" dirty="0" smtClean="0"/>
              <a:t> and extensive information about this important public health issue is available from world health organization website.</a:t>
            </a:r>
          </a:p>
          <a:p>
            <a:endParaRPr lang="en-US" baseline="0" dirty="0" smtClean="0"/>
          </a:p>
          <a:p>
            <a:r>
              <a:rPr lang="en-US" baseline="0" dirty="0" smtClean="0"/>
              <a:t>According to the WHO,  MDR-TB requires more </a:t>
            </a:r>
            <a:r>
              <a:rPr lang="en-US" u="sng" baseline="0" dirty="0" smtClean="0"/>
              <a:t>toxic medication</a:t>
            </a:r>
            <a:r>
              <a:rPr lang="en-US" baseline="0" dirty="0" smtClean="0"/>
              <a:t>, take up to </a:t>
            </a:r>
            <a:r>
              <a:rPr lang="en-US" u="sng" baseline="0" dirty="0" smtClean="0"/>
              <a:t>two years </a:t>
            </a:r>
            <a:r>
              <a:rPr lang="en-US" baseline="0" dirty="0" smtClean="0"/>
              <a:t>to treat and is </a:t>
            </a:r>
            <a:r>
              <a:rPr lang="en-US" u="sng" baseline="0" dirty="0" smtClean="0"/>
              <a:t>100 times more expensive to treat </a:t>
            </a:r>
            <a:r>
              <a:rPr lang="en-US" baseline="0" dirty="0" smtClean="0"/>
              <a:t>compared to the non-drug resistant type.   </a:t>
            </a:r>
          </a:p>
          <a:p>
            <a:r>
              <a:rPr lang="en-US" baseline="0" dirty="0" smtClean="0"/>
              <a:t>In particular, the organization reports that :</a:t>
            </a:r>
          </a:p>
          <a:p>
            <a:r>
              <a:rPr lang="en-US" dirty="0" smtClean="0"/>
              <a:t>2007 highest rates ever reported for MDR –TB</a:t>
            </a:r>
          </a:p>
          <a:p>
            <a:r>
              <a:rPr lang="en-US" dirty="0" smtClean="0"/>
              <a:t>Countries with highest rates of MDR-TB are in Eastern Europe and China </a:t>
            </a:r>
          </a:p>
          <a:p>
            <a:pPr>
              <a:buNone/>
            </a:pPr>
            <a:r>
              <a:rPr lang="en-US" sz="1050" dirty="0" smtClean="0"/>
              <a:t>	Azerbaijan (22.3%), Moldova (19.4%), Inner Mongolia (7.3%)</a:t>
            </a:r>
          </a:p>
          <a:p>
            <a:r>
              <a:rPr lang="en-US" dirty="0" smtClean="0"/>
              <a:t>Limited data availability in Africa</a:t>
            </a:r>
          </a:p>
          <a:p>
            <a:r>
              <a:rPr lang="en-US" dirty="0" smtClean="0"/>
              <a:t>On average, 5.3% of all TB cases are MDR.</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WHO estimates that almost 500,000  MDR TB cases “emerge” each year and the more than 110,000 people die from the disease.</a:t>
            </a:r>
          </a:p>
          <a:p>
            <a:endParaRPr lang="en-US" dirty="0" smtClean="0"/>
          </a:p>
          <a:p>
            <a:r>
              <a:rPr lang="en-US" baseline="0" dirty="0" smtClean="0"/>
              <a:t>See the www.who.int/tb for more information. </a:t>
            </a:r>
          </a:p>
        </p:txBody>
      </p:sp>
      <p:sp>
        <p:nvSpPr>
          <p:cNvPr id="4" name="Slide Number Placeholder 3"/>
          <p:cNvSpPr>
            <a:spLocks noGrp="1"/>
          </p:cNvSpPr>
          <p:nvPr>
            <p:ph type="sldNum" sz="quarter" idx="10"/>
          </p:nvPr>
        </p:nvSpPr>
        <p:spPr/>
        <p:txBody>
          <a:bodyPr/>
          <a:lstStyle/>
          <a:p>
            <a:fld id="{26B1BBFA-8137-4BDB-A503-3F84ABFEBE56}"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a:t>
            </a:r>
            <a:r>
              <a:rPr lang="en-US" baseline="0" dirty="0" smtClean="0"/>
              <a:t> review, suppose we have a 2x2 table from a pain relief study.  </a:t>
            </a:r>
          </a:p>
          <a:p>
            <a:r>
              <a:rPr lang="en-US" baseline="0" dirty="0" smtClean="0"/>
              <a:t>Looking across the rows, 125 patients are given the </a:t>
            </a:r>
            <a:r>
              <a:rPr lang="en-US" baseline="0" dirty="0" err="1" smtClean="0"/>
              <a:t>trt</a:t>
            </a:r>
            <a:r>
              <a:rPr lang="en-US" baseline="0" dirty="0" smtClean="0"/>
              <a:t> and 122 are randomized to placebos.  </a:t>
            </a:r>
          </a:p>
          <a:p>
            <a:r>
              <a:rPr lang="en-US" baseline="0" dirty="0" smtClean="0"/>
              <a:t>Looking down the 1</a:t>
            </a:r>
            <a:r>
              <a:rPr lang="en-US" baseline="30000" dirty="0" smtClean="0"/>
              <a:t>st</a:t>
            </a:r>
            <a:r>
              <a:rPr lang="en-US" baseline="0" dirty="0" smtClean="0"/>
              <a:t> column, 127 patients get “Relief”, and of the 127 patients with “Relief” 75 of them were in the </a:t>
            </a:r>
            <a:r>
              <a:rPr lang="en-US" baseline="0" dirty="0" err="1" smtClean="0"/>
              <a:t>trt</a:t>
            </a:r>
            <a:r>
              <a:rPr lang="en-US" baseline="0" dirty="0" smtClean="0"/>
              <a:t> group and 52 were in the control group.  </a:t>
            </a:r>
            <a:endParaRPr lang="en-US" baseline="0" dirty="0" smtClean="0"/>
          </a:p>
          <a:p>
            <a:r>
              <a:rPr lang="en-US" baseline="0" dirty="0" smtClean="0"/>
              <a:t>[Notice that once the first cell is ‘filled in’, and the row and column totals are given, you can fill in the rest of the cells.]</a:t>
            </a:r>
            <a:endParaRPr lang="en-US" baseline="0" dirty="0" smtClean="0"/>
          </a:p>
          <a:p>
            <a:r>
              <a:rPr lang="en-US" baseline="0" dirty="0" smtClean="0"/>
              <a:t>If we assume there is no association between relief and </a:t>
            </a:r>
            <a:r>
              <a:rPr lang="en-US" baseline="0" dirty="0" err="1" smtClean="0"/>
              <a:t>trt</a:t>
            </a:r>
            <a:r>
              <a:rPr lang="en-US" baseline="0" dirty="0" smtClean="0"/>
              <a:t> group then the X^2 statistic  has approximately a </a:t>
            </a:r>
            <a:r>
              <a:rPr lang="en-US" baseline="0" dirty="0" err="1" smtClean="0"/>
              <a:t>chisquare</a:t>
            </a:r>
            <a:r>
              <a:rPr lang="en-US" baseline="0" dirty="0" smtClean="0"/>
              <a:t> distribution </a:t>
            </a:r>
            <a:r>
              <a:rPr lang="en-US" baseline="0" dirty="0" smtClean="0"/>
              <a:t>with ___degree </a:t>
            </a:r>
            <a:r>
              <a:rPr lang="en-US" baseline="0" dirty="0" smtClean="0"/>
              <a:t>of freedom.  For this approximation to hold, we also need sufficient size (which we will talk about in a minute).</a:t>
            </a:r>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Th</a:t>
            </a:r>
            <a:r>
              <a:rPr lang="en-US" baseline="0" dirty="0" smtClean="0">
                <a:solidFill>
                  <a:schemeClr val="tx1">
                    <a:lumMod val="75000"/>
                    <a:lumOff val="25000"/>
                  </a:schemeClr>
                </a:solidFill>
              </a:rPr>
              <a:t>e Objective of this Lesson were to understand why we need Fisher’s Exact Test and compare it to the </a:t>
            </a:r>
            <a:r>
              <a:rPr lang="en-US" dirty="0" smtClean="0">
                <a:solidFill>
                  <a:schemeClr val="tx1">
                    <a:lumMod val="75000"/>
                    <a:lumOff val="25000"/>
                  </a:schemeClr>
                </a:solidFill>
              </a:rPr>
              <a:t>Chi-Square Test</a:t>
            </a:r>
          </a:p>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We’ll covered how to calculate a one or two sided p-value for Fisher’s Exact Test and how to interpret</a:t>
            </a:r>
            <a:r>
              <a:rPr lang="en-US" baseline="0" dirty="0" smtClean="0">
                <a:solidFill>
                  <a:schemeClr val="tx1">
                    <a:lumMod val="75000"/>
                    <a:lumOff val="25000"/>
                  </a:schemeClr>
                </a:solidFill>
              </a:rPr>
              <a:t> those p-values.</a:t>
            </a: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We</a:t>
            </a:r>
            <a:r>
              <a:rPr lang="en-US" baseline="0" dirty="0" smtClean="0">
                <a:solidFill>
                  <a:schemeClr val="tx1">
                    <a:lumMod val="75000"/>
                    <a:lumOff val="25000"/>
                  </a:schemeClr>
                </a:solidFill>
              </a:rPr>
              <a:t> used as our motivating example, data from a </a:t>
            </a:r>
            <a:r>
              <a:rPr lang="en-US" dirty="0" smtClean="0">
                <a:solidFill>
                  <a:schemeClr val="tx1">
                    <a:lumMod val="75000"/>
                    <a:lumOff val="25000"/>
                  </a:schemeClr>
                </a:solidFill>
              </a:rPr>
              <a:t>Drug Resistant TB study</a:t>
            </a:r>
            <a:r>
              <a:rPr lang="en-US" baseline="0" dirty="0" smtClean="0">
                <a:solidFill>
                  <a:schemeClr val="tx1">
                    <a:lumMod val="75000"/>
                    <a:lumOff val="25000"/>
                  </a:schemeClr>
                </a:solidFill>
              </a:rPr>
              <a:t> –so we know that drug resistant and multiple drug resistant TB is increasing throughout the world with particularly high rates in Eastern Europe and China,  and that it takes a great the human and economic toll is great. </a:t>
            </a:r>
          </a:p>
          <a:p>
            <a:pPr eaLnBrk="1" fontAlgn="auto" hangingPunct="1">
              <a:spcAft>
                <a:spcPts val="0"/>
              </a:spcAft>
              <a:buClr>
                <a:srgbClr val="569FD3"/>
              </a:buClr>
              <a:buFont typeface="Wingdings" pitchFamily="2" charset="2"/>
              <a:buNone/>
              <a:defRPr/>
            </a:pPr>
            <a:r>
              <a:rPr lang="en-US" dirty="0" smtClean="0"/>
              <a:t>This concludes Unit 7 Lesson 4.</a:t>
            </a:r>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30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77872D9A-E56B-44C1-AE5C-14AC8F9FBD55}" type="datetime1">
              <a:rPr lang="en-US"/>
              <a:pPr/>
              <a:t>6/14/2010</a:t>
            </a:fld>
            <a:endParaRPr lang="en-US"/>
          </a:p>
        </p:txBody>
      </p:sp>
      <p:sp>
        <p:nvSpPr>
          <p:cNvPr id="7" name="Rectangle 7"/>
          <p:cNvSpPr>
            <a:spLocks noGrp="1" noChangeArrowheads="1"/>
          </p:cNvSpPr>
          <p:nvPr>
            <p:ph type="sldNum" sz="quarter" idx="5"/>
          </p:nvPr>
        </p:nvSpPr>
        <p:spPr>
          <a:ln/>
        </p:spPr>
        <p:txBody>
          <a:bodyPr/>
          <a:lstStyle/>
          <a:p>
            <a:fld id="{A1E874C1-90FA-4E55-9785-6217322B0815}" type="slidenum">
              <a:rPr lang="en-US"/>
              <a:pPr/>
              <a:t>4</a:t>
            </a:fld>
            <a:endParaRPr lang="en-US"/>
          </a:p>
        </p:txBody>
      </p:sp>
      <p:sp>
        <p:nvSpPr>
          <p:cNvPr id="866306" name="Rectangle 2"/>
          <p:cNvSpPr>
            <a:spLocks noGrp="1" noRot="1" noChangeAspect="1" noChangeArrowheads="1" noTextEdit="1"/>
          </p:cNvSpPr>
          <p:nvPr>
            <p:ph type="sldImg"/>
          </p:nvPr>
        </p:nvSpPr>
        <p:spPr>
          <a:ln/>
        </p:spPr>
      </p:sp>
      <p:sp>
        <p:nvSpPr>
          <p:cNvPr id="866307" name="Rectangle 3"/>
          <p:cNvSpPr>
            <a:spLocks noGrp="1" noChangeArrowheads="1"/>
          </p:cNvSpPr>
          <p:nvPr>
            <p:ph type="body" idx="1"/>
          </p:nvPr>
        </p:nvSpPr>
        <p:spPr/>
        <p:txBody>
          <a:bodyPr/>
          <a:lstStyle/>
          <a:p>
            <a:r>
              <a:rPr lang="en-US" dirty="0"/>
              <a:t>Here we have the observed values and expected </a:t>
            </a:r>
            <a:r>
              <a:rPr lang="en-US" dirty="0" smtClean="0"/>
              <a:t>values</a:t>
            </a:r>
            <a:r>
              <a:rPr lang="en-US" baseline="0" dirty="0" smtClean="0"/>
              <a:t> (under the assumption of no association).  The expected values (on the table on the right) are calculated as the </a:t>
            </a:r>
            <a:r>
              <a:rPr lang="en-US" baseline="0" dirty="0" smtClean="0"/>
              <a:t>“row </a:t>
            </a:r>
            <a:r>
              <a:rPr lang="en-US" baseline="0" dirty="0" err="1" smtClean="0"/>
              <a:t>total’”x</a:t>
            </a:r>
            <a:r>
              <a:rPr lang="en-US" baseline="0" dirty="0" smtClean="0"/>
              <a:t> “column total”/ “table total”. </a:t>
            </a:r>
          </a:p>
          <a:p>
            <a:r>
              <a:rPr lang="en-US" baseline="0" dirty="0" smtClean="0"/>
              <a:t>[Fill these in yourself…. (125x127)/247 = 64.3……]</a:t>
            </a:r>
            <a:endParaRPr lang="en-US" baseline="0" dirty="0" smtClean="0"/>
          </a:p>
          <a:p>
            <a:endParaRPr lang="en-US" dirty="0"/>
          </a:p>
          <a:p>
            <a:r>
              <a:rPr lang="en-US" dirty="0"/>
              <a:t>We calculate chi-square statistic as </a:t>
            </a:r>
            <a:r>
              <a:rPr lang="en-US" dirty="0" smtClean="0"/>
              <a:t>sum</a:t>
            </a:r>
            <a:r>
              <a:rPr lang="en-US" baseline="0" dirty="0" smtClean="0"/>
              <a:t> of (</a:t>
            </a:r>
            <a:r>
              <a:rPr lang="en-US" baseline="0" dirty="0" err="1" smtClean="0"/>
              <a:t>obs</a:t>
            </a:r>
            <a:r>
              <a:rPr lang="en-US" baseline="0" dirty="0" smtClean="0"/>
              <a:t>-exp)^2/exp = </a:t>
            </a:r>
            <a:r>
              <a:rPr lang="en-US" dirty="0" smtClean="0"/>
              <a:t>7.46</a:t>
            </a:r>
            <a:r>
              <a:rPr lang="en-US" dirty="0"/>
              <a:t>.</a:t>
            </a:r>
          </a:p>
          <a:p>
            <a:r>
              <a:rPr lang="en-US" dirty="0"/>
              <a:t>[As with previous tutorials, I carry all the decimals along in my calculations.  I only round at the very end.  However, in these slides, I am displaying just a few decimals.]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E10ACB9A-1677-4BEC-8275-CCB0B0C2BF23}" type="datetime1">
              <a:rPr lang="en-US"/>
              <a:pPr/>
              <a:t>6/14/2010</a:t>
            </a:fld>
            <a:endParaRPr lang="en-US"/>
          </a:p>
        </p:txBody>
      </p:sp>
      <p:sp>
        <p:nvSpPr>
          <p:cNvPr id="7" name="Rectangle 7"/>
          <p:cNvSpPr>
            <a:spLocks noGrp="1" noChangeArrowheads="1"/>
          </p:cNvSpPr>
          <p:nvPr>
            <p:ph type="sldNum" sz="quarter" idx="5"/>
          </p:nvPr>
        </p:nvSpPr>
        <p:spPr>
          <a:ln/>
        </p:spPr>
        <p:txBody>
          <a:bodyPr/>
          <a:lstStyle/>
          <a:p>
            <a:fld id="{30007EF2-C36F-4384-85A1-BF75EFA80C90}" type="slidenum">
              <a:rPr lang="en-US"/>
              <a:pPr/>
              <a:t>5</a:t>
            </a:fld>
            <a:endParaRPr lang="en-US"/>
          </a:p>
        </p:txBody>
      </p:sp>
      <p:sp>
        <p:nvSpPr>
          <p:cNvPr id="852994" name="Rectangle 2"/>
          <p:cNvSpPr>
            <a:spLocks noGrp="1" noRot="1" noChangeAspect="1" noChangeArrowheads="1" noTextEdit="1"/>
          </p:cNvSpPr>
          <p:nvPr>
            <p:ph type="sldImg"/>
          </p:nvPr>
        </p:nvSpPr>
        <p:spPr>
          <a:ln/>
        </p:spPr>
      </p:sp>
      <p:sp>
        <p:nvSpPr>
          <p:cNvPr id="852995" name="Rectangle 3"/>
          <p:cNvSpPr>
            <a:spLocks noGrp="1" noChangeArrowheads="1"/>
          </p:cNvSpPr>
          <p:nvPr>
            <p:ph type="body" idx="1"/>
          </p:nvPr>
        </p:nvSpPr>
        <p:spPr/>
        <p:txBody>
          <a:bodyPr/>
          <a:lstStyle/>
          <a:p>
            <a:r>
              <a:rPr lang="en-US" dirty="0"/>
              <a:t>So our test statistic, </a:t>
            </a:r>
            <a:r>
              <a:rPr lang="en-US" i="1" dirty="0"/>
              <a:t>X</a:t>
            </a:r>
            <a:r>
              <a:rPr lang="en-US" i="1" baseline="30000" dirty="0"/>
              <a:t>2</a:t>
            </a:r>
            <a:r>
              <a:rPr lang="en-US" dirty="0"/>
              <a:t>, is </a:t>
            </a:r>
            <a:r>
              <a:rPr lang="en-US" dirty="0" smtClean="0"/>
              <a:t>7.46.  </a:t>
            </a:r>
            <a:r>
              <a:rPr lang="en-US" dirty="0"/>
              <a:t>Recall that bigger the test statistic, the </a:t>
            </a:r>
            <a:r>
              <a:rPr lang="en-US" dirty="0" smtClean="0"/>
              <a:t>___________against </a:t>
            </a:r>
            <a:r>
              <a:rPr lang="en-US" dirty="0"/>
              <a:t>the null hypothesis.  </a:t>
            </a:r>
            <a:r>
              <a:rPr lang="en-US" dirty="0" smtClean="0"/>
              <a:t>_____ </a:t>
            </a:r>
            <a:r>
              <a:rPr lang="en-US" dirty="0"/>
              <a:t>test statistics mean the observed values are much different than the expected values.</a:t>
            </a:r>
          </a:p>
          <a:p>
            <a:r>
              <a:rPr lang="en-US" dirty="0"/>
              <a:t>2 x 2 table means 2 rows and 2 columns.  So </a:t>
            </a:r>
            <a:r>
              <a:rPr lang="en-US" i="1" dirty="0" err="1"/>
              <a:t>df</a:t>
            </a:r>
            <a:r>
              <a:rPr lang="en-US" dirty="0"/>
              <a:t> =1.  The chi square distribution that we need has 1 degree of freedom. Look on row </a:t>
            </a:r>
            <a:r>
              <a:rPr lang="en-US" i="1" dirty="0" err="1"/>
              <a:t>df</a:t>
            </a:r>
            <a:r>
              <a:rPr lang="en-US" dirty="0"/>
              <a:t> = 1.        </a:t>
            </a:r>
            <a:r>
              <a:rPr lang="en-US" dirty="0" smtClean="0"/>
              <a:t>7.46 </a:t>
            </a:r>
            <a:r>
              <a:rPr lang="en-US" dirty="0"/>
              <a:t>is between table values 6.63 and 7.88. </a:t>
            </a:r>
          </a:p>
          <a:p>
            <a:endParaRPr lang="en-US" dirty="0"/>
          </a:p>
          <a:p>
            <a:r>
              <a:rPr lang="en-US" dirty="0"/>
              <a:t>We need the area to the right of </a:t>
            </a:r>
            <a:r>
              <a:rPr lang="en-US" dirty="0" smtClean="0"/>
              <a:t>7.46 </a:t>
            </a:r>
            <a:r>
              <a:rPr lang="en-US" dirty="0"/>
              <a:t>on the chi-square_1 distribution.  </a:t>
            </a:r>
          </a:p>
          <a:p>
            <a:r>
              <a:rPr lang="en-US" dirty="0"/>
              <a:t>	</a:t>
            </a:r>
          </a:p>
          <a:p>
            <a:r>
              <a:rPr lang="en-US" dirty="0"/>
              <a:t>The area to the right of 7.88 is 0.005.  The area to the right of 6.63 is 0.01.  So the area we want (to the right of </a:t>
            </a:r>
            <a:r>
              <a:rPr lang="en-US" i="1" dirty="0"/>
              <a:t>X</a:t>
            </a:r>
            <a:r>
              <a:rPr lang="en-US" i="1" baseline="30000" dirty="0"/>
              <a:t>2</a:t>
            </a:r>
            <a:r>
              <a:rPr lang="en-US" dirty="0"/>
              <a:t>=7.46) is between 0.005 and 0.01.  However you phrase it the </a:t>
            </a:r>
            <a:r>
              <a:rPr lang="en-US" i="1" dirty="0"/>
              <a:t>P</a:t>
            </a:r>
            <a:r>
              <a:rPr lang="en-US" dirty="0"/>
              <a:t>-value is small.</a:t>
            </a:r>
          </a:p>
          <a:p>
            <a:r>
              <a:rPr lang="en-US" dirty="0"/>
              <a:t>We can also get an exact </a:t>
            </a:r>
            <a:r>
              <a:rPr lang="en-US" i="1" dirty="0"/>
              <a:t>p</a:t>
            </a:r>
            <a:r>
              <a:rPr lang="en-US" dirty="0"/>
              <a:t>-value:  with a calculator or Excel </a:t>
            </a:r>
            <a:r>
              <a:rPr lang="en-US" i="1" dirty="0"/>
              <a:t>p</a:t>
            </a:r>
            <a:r>
              <a:rPr lang="en-US" dirty="0"/>
              <a:t> = 0.0063</a:t>
            </a:r>
          </a:p>
          <a:p>
            <a:endParaRPr lang="en-US" dirty="0"/>
          </a:p>
          <a:p>
            <a:r>
              <a:rPr lang="en-US" dirty="0"/>
              <a:t>Chi-square </a:t>
            </a:r>
            <a:r>
              <a:rPr lang="en-US" i="1" dirty="0"/>
              <a:t>p</a:t>
            </a:r>
            <a:r>
              <a:rPr lang="en-US" dirty="0"/>
              <a:t>-values in the table (or calculator) are the probabilities of getting a value </a:t>
            </a:r>
            <a:r>
              <a:rPr lang="en-US" dirty="0" smtClean="0"/>
              <a:t>_________than </a:t>
            </a:r>
            <a:r>
              <a:rPr lang="en-US" dirty="0"/>
              <a:t>the one </a:t>
            </a:r>
            <a:r>
              <a:rPr lang="en-US" dirty="0" smtClean="0"/>
              <a:t>observed if there were </a:t>
            </a:r>
            <a:r>
              <a:rPr lang="en-US" dirty="0" smtClean="0"/>
              <a:t>__________.  </a:t>
            </a:r>
            <a:r>
              <a:rPr lang="en-US" dirty="0"/>
              <a:t>So, we </a:t>
            </a:r>
            <a:r>
              <a:rPr lang="en-US" b="1" u="sng" dirty="0"/>
              <a:t>don’t</a:t>
            </a:r>
            <a:r>
              <a:rPr lang="en-US" dirty="0"/>
              <a:t> multiply the area by 2.  In the case of a 2x2 table, the </a:t>
            </a:r>
            <a:r>
              <a:rPr lang="en-US" dirty="0" err="1"/>
              <a:t>chisquare</a:t>
            </a:r>
            <a:r>
              <a:rPr lang="en-US" dirty="0"/>
              <a:t> probabilities are </a:t>
            </a:r>
            <a:r>
              <a:rPr lang="en-US" b="1" dirty="0" smtClean="0"/>
              <a:t>already</a:t>
            </a:r>
            <a:r>
              <a:rPr lang="en-US" b="0" baseline="0" dirty="0"/>
              <a:t> </a:t>
            </a:r>
            <a:r>
              <a:rPr lang="en-US" b="0" baseline="0" dirty="0" smtClean="0"/>
              <a:t>___________.</a:t>
            </a:r>
            <a:endParaRPr lang="en-US" dirty="0"/>
          </a:p>
          <a:p>
            <a:r>
              <a:rPr lang="en-US" dirty="0"/>
              <a:t>In the case of bigger tables (bigger than 2x2) is doesn’t even make sense to talk about a one or two sided hypothesis.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B8DB3C77-7A84-4582-A87B-6124ADA29A2B}" type="datetime1">
              <a:rPr lang="en-US"/>
              <a:pPr/>
              <a:t>6/14/2010</a:t>
            </a:fld>
            <a:endParaRPr lang="en-US"/>
          </a:p>
        </p:txBody>
      </p:sp>
      <p:sp>
        <p:nvSpPr>
          <p:cNvPr id="7" name="Rectangle 7"/>
          <p:cNvSpPr>
            <a:spLocks noGrp="1" noChangeArrowheads="1"/>
          </p:cNvSpPr>
          <p:nvPr>
            <p:ph type="sldNum" sz="quarter" idx="5"/>
          </p:nvPr>
        </p:nvSpPr>
        <p:spPr>
          <a:ln/>
        </p:spPr>
        <p:txBody>
          <a:bodyPr/>
          <a:lstStyle/>
          <a:p>
            <a:fld id="{FD0C64F9-F2A0-4259-AB43-48DA32632BFF}" type="slidenum">
              <a:rPr lang="en-US"/>
              <a:pPr/>
              <a:t>6</a:t>
            </a:fld>
            <a:endParaRPr lang="en-US"/>
          </a:p>
        </p:txBody>
      </p:sp>
      <p:sp>
        <p:nvSpPr>
          <p:cNvPr id="872450" name="Rectangle 2"/>
          <p:cNvSpPr>
            <a:spLocks noGrp="1" noRot="1" noChangeAspect="1" noChangeArrowheads="1" noTextEdit="1"/>
          </p:cNvSpPr>
          <p:nvPr>
            <p:ph type="sldImg"/>
          </p:nvPr>
        </p:nvSpPr>
        <p:spPr>
          <a:ln/>
        </p:spPr>
      </p:sp>
      <p:sp>
        <p:nvSpPr>
          <p:cNvPr id="872451" name="Rectangle 3"/>
          <p:cNvSpPr>
            <a:spLocks noGrp="1" noChangeArrowheads="1"/>
          </p:cNvSpPr>
          <p:nvPr>
            <p:ph type="body" idx="1"/>
          </p:nvPr>
        </p:nvSpPr>
        <p:spPr/>
        <p:txBody>
          <a:bodyPr/>
          <a:lstStyle/>
          <a:p>
            <a:r>
              <a:rPr lang="en-US" dirty="0" smtClean="0"/>
              <a:t>Recall the chi-square methods have sample size requirements</a:t>
            </a:r>
            <a:r>
              <a:rPr lang="en-US" baseline="0" dirty="0" smtClean="0"/>
              <a:t> (which may vary depending on the textbook/ statistician that you talk to), but our current textbook lists the following sample size requirements:</a:t>
            </a:r>
          </a:p>
          <a:p>
            <a:endParaRPr lang="en-US" baseline="0" dirty="0" smtClean="0"/>
          </a:p>
          <a:p>
            <a:r>
              <a:rPr lang="en-US" dirty="0" smtClean="0"/>
              <a:t>2 x 2 table:  all four expected cell counts  must be </a:t>
            </a:r>
            <a:r>
              <a:rPr lang="en-US" dirty="0" smtClean="0"/>
              <a:t>________</a:t>
            </a:r>
            <a:endParaRPr lang="en-US" dirty="0" smtClean="0"/>
          </a:p>
          <a:p>
            <a:r>
              <a:rPr lang="en-US" dirty="0" smtClean="0"/>
              <a:t>Bigger </a:t>
            </a:r>
            <a:r>
              <a:rPr lang="en-US" dirty="0"/>
              <a:t>tables: average of the expected counts is 5 or more and the smallest expected count is 1 or more</a:t>
            </a:r>
          </a:p>
          <a:p>
            <a:r>
              <a:rPr lang="en-US" dirty="0"/>
              <a:t>Better approximations when cell sizes are bigger and for bigger tables.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Notice that these sample size requirements were met in our previous example. But what if the sample size is not sufficient?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When sample sizes are small, exact methods – such as </a:t>
            </a:r>
            <a:r>
              <a:rPr lang="en-US" dirty="0" smtClean="0"/>
              <a:t>__________ </a:t>
            </a:r>
            <a:r>
              <a:rPr lang="en-US" baseline="0" dirty="0" smtClean="0"/>
              <a:t>are </a:t>
            </a:r>
            <a:r>
              <a:rPr lang="en-US" baseline="0" dirty="0" smtClean="0"/>
              <a:t>necessary.  </a:t>
            </a:r>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turn</a:t>
            </a:r>
            <a:r>
              <a:rPr lang="en-US" baseline="0" dirty="0" smtClean="0"/>
              <a:t> to our motivating article:</a:t>
            </a:r>
          </a:p>
          <a:p>
            <a:r>
              <a:rPr lang="en-US" dirty="0" smtClean="0"/>
              <a:t>The following data appeared</a:t>
            </a:r>
            <a:r>
              <a:rPr lang="en-US" baseline="0" dirty="0" smtClean="0"/>
              <a:t> in article entitled </a:t>
            </a:r>
            <a:r>
              <a:rPr lang="en-US" dirty="0" smtClean="0"/>
              <a:t>“Global</a:t>
            </a:r>
            <a:r>
              <a:rPr lang="en-US" baseline="0" dirty="0" smtClean="0"/>
              <a:t> Trends in Resistance to </a:t>
            </a:r>
            <a:r>
              <a:rPr lang="en-US" baseline="0" dirty="0" err="1" smtClean="0"/>
              <a:t>Antituberculosis</a:t>
            </a:r>
            <a:r>
              <a:rPr lang="en-US" baseline="0" dirty="0" smtClean="0"/>
              <a:t> Drugs” </a:t>
            </a:r>
            <a:r>
              <a:rPr lang="en-US" baseline="0" dirty="0" err="1" smtClean="0"/>
              <a:t>Espinal</a:t>
            </a:r>
            <a:r>
              <a:rPr lang="en-US" baseline="0" dirty="0" smtClean="0"/>
              <a:t>, NEJM </a:t>
            </a:r>
            <a:r>
              <a:rPr lang="en-US" baseline="0" dirty="0" err="1" smtClean="0"/>
              <a:t>Vol</a:t>
            </a:r>
            <a:r>
              <a:rPr lang="en-US" baseline="0" dirty="0" smtClean="0"/>
              <a:t> 344 No 17, April 26 2001, 1294- 1303. </a:t>
            </a:r>
          </a:p>
          <a:p>
            <a:endParaRPr lang="en-US" baseline="0" dirty="0" smtClean="0"/>
          </a:p>
          <a:p>
            <a:r>
              <a:rPr lang="en-US" baseline="0" dirty="0" smtClean="0"/>
              <a:t>Investigators were interested if, in different countries, there were any trends regarding whether resistance to TB drugs was increasing or decreasing.  World Health Organization in collaboration with the International Union against Tuberculosis and Lung Disease surveyed TB patients in 58  geographic sites across the world to assess whether TB patients were becoming more (or less) resistant to drug used for treatment of the disease.  </a:t>
            </a:r>
          </a:p>
          <a:p>
            <a:r>
              <a:rPr lang="en-US" baseline="0" dirty="0" smtClean="0"/>
              <a:t>Here I just show the data from New Zealand for two years, but article explores issues in </a:t>
            </a:r>
            <a:r>
              <a:rPr lang="en-US" u="sng" baseline="0" dirty="0" smtClean="0"/>
              <a:t>drug resistant TB for many countries across many time periods. </a:t>
            </a:r>
          </a:p>
          <a:p>
            <a:r>
              <a:rPr lang="en-US" baseline="0" dirty="0" smtClean="0"/>
              <a:t>This issue has important public health implications  because tuberculosis, a bacterial infection in the lungs, and typically a treatable illness – can become resistant to antibiotics, making it much more </a:t>
            </a:r>
            <a:r>
              <a:rPr lang="en-US" baseline="0" dirty="0" smtClean="0"/>
              <a:t>_________to </a:t>
            </a:r>
            <a:r>
              <a:rPr lang="en-US" baseline="0" dirty="0" smtClean="0"/>
              <a:t>treat. Investigators hypothesize that the overuse or inappropriate use of antibiotics is contributing  </a:t>
            </a:r>
            <a:r>
              <a:rPr lang="en-US" baseline="0" dirty="0" smtClean="0"/>
              <a:t>__________ </a:t>
            </a:r>
            <a:r>
              <a:rPr lang="en-US" baseline="0" dirty="0" smtClean="0"/>
              <a:t>drug resistant bacteria.</a:t>
            </a:r>
          </a:p>
          <a:p>
            <a:r>
              <a:rPr lang="en-US" baseline="0" dirty="0" smtClean="0"/>
              <a:t>In this study, drug resistance for new cases was defined as having resistant strains of Mycobacterium tuberculosis.  In previously treated cases, drug resistance was defined the absence of a response in patients  who had had treatment for one or more months and who were being retreated. </a:t>
            </a:r>
            <a:br>
              <a:rPr lang="en-US" baseline="0" dirty="0" smtClean="0"/>
            </a:br>
            <a:r>
              <a:rPr lang="en-US" baseline="0" dirty="0" smtClean="0"/>
              <a:t>We consider in this problem, just the outcome “Any Drug Resistance” – meaning patients showed resistance to either </a:t>
            </a:r>
            <a:r>
              <a:rPr lang="en-US" baseline="0" dirty="0" err="1" smtClean="0"/>
              <a:t>Isoniazid</a:t>
            </a:r>
            <a:r>
              <a:rPr lang="en-US" baseline="0" dirty="0" smtClean="0"/>
              <a:t>, </a:t>
            </a:r>
            <a:r>
              <a:rPr lang="en-US" baseline="0" dirty="0" err="1" smtClean="0"/>
              <a:t>rifampin</a:t>
            </a:r>
            <a:r>
              <a:rPr lang="en-US" baseline="0" dirty="0" smtClean="0"/>
              <a:t>, </a:t>
            </a:r>
            <a:r>
              <a:rPr lang="en-US" baseline="0" dirty="0" err="1" smtClean="0"/>
              <a:t>ethambutol</a:t>
            </a:r>
            <a:r>
              <a:rPr lang="en-US" baseline="0" dirty="0" smtClean="0"/>
              <a:t> or streptomycin in New Zealand from 1996 to 1997.  </a:t>
            </a:r>
          </a:p>
          <a:p>
            <a:endParaRPr lang="en-US" baseline="0" dirty="0" smtClean="0"/>
          </a:p>
          <a:p>
            <a:endParaRPr lang="en-US" baseline="0" dirty="0" smtClean="0"/>
          </a:p>
          <a:p>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we are interested in “is there an</a:t>
            </a:r>
            <a:r>
              <a:rPr lang="en-US" baseline="0" dirty="0" smtClean="0"/>
              <a:t> association between year and TB drug resistance?”.</a:t>
            </a:r>
          </a:p>
          <a:p>
            <a:r>
              <a:rPr lang="en-US" baseline="0" dirty="0" smtClean="0"/>
              <a:t>There are a couple of ways to approach this problem.  We could compare the percent in the sample who have “any drug resistance” in the two years…. 4.8% were drug resistant in 1996 and 11.2% were drug resistant in 1997.  </a:t>
            </a:r>
          </a:p>
          <a:p>
            <a:r>
              <a:rPr lang="en-US" baseline="0" dirty="0" smtClean="0"/>
              <a:t>Or could approach the problem with chi-square techniques. Let’s take that approach.  In order to use the chi-square test, we need to check that the </a:t>
            </a:r>
            <a:r>
              <a:rPr lang="en-US" u="sng" baseline="0" dirty="0" smtClean="0"/>
              <a:t>expected</a:t>
            </a:r>
            <a:r>
              <a:rPr lang="en-US" baseline="0" dirty="0" smtClean="0"/>
              <a:t> values in all four cells are at least 5 (not the </a:t>
            </a:r>
            <a:r>
              <a:rPr lang="en-US" u="sng" baseline="0" dirty="0" smtClean="0"/>
              <a:t>actual</a:t>
            </a:r>
            <a:r>
              <a:rPr lang="en-US" baseline="0" dirty="0" smtClean="0"/>
              <a:t> values). </a:t>
            </a:r>
          </a:p>
          <a:p>
            <a:r>
              <a:rPr lang="en-US" baseline="0" dirty="0" smtClean="0"/>
              <a:t>Here we see the expected values calculated for us (number below the observed counts), and can see the sample size requirements are met.</a:t>
            </a:r>
          </a:p>
          <a:p>
            <a:r>
              <a:rPr lang="en-US" baseline="0" dirty="0" smtClean="0"/>
              <a:t>So, we can compute the chi-square statistic. </a:t>
            </a:r>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So, we can compute the chi-square statistic.  By computer or by hand we can compute the observed minus expected squared divided by the expected for each of the four cells – then sum across the four cells. The X^2 statistic is 8.18 and the associated p-value (comparing to a chi-square distribution with 1 </a:t>
            </a:r>
            <a:r>
              <a:rPr lang="en-US" baseline="0" dirty="0" err="1" smtClean="0"/>
              <a:t>d.f</a:t>
            </a:r>
            <a:r>
              <a:rPr lang="en-US" baseline="0" dirty="0" smtClean="0"/>
              <a:t>.) is 0.004.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If there were no association between year and “any drug resistance” in this population in New Zealand, the probability of selecting a sample as extreme as ours is 0.004.  So if there is no association in</a:t>
            </a:r>
            <a:r>
              <a:rPr lang="en-US" sz="1200" baseline="0" dirty="0" smtClean="0"/>
              <a:t> the population, our sample table is very unusual. Therefore, w</a:t>
            </a:r>
            <a:r>
              <a:rPr lang="en-US" sz="1200" dirty="0" smtClean="0"/>
              <a:t>e have reasonably</a:t>
            </a:r>
            <a:r>
              <a:rPr lang="en-US" sz="1200" baseline="0" dirty="0" smtClean="0"/>
              <a:t> strong </a:t>
            </a:r>
            <a:r>
              <a:rPr lang="en-US" sz="1200" dirty="0" smtClean="0"/>
              <a:t>evidence of an association</a:t>
            </a:r>
            <a:r>
              <a:rPr lang="en-US" sz="1200" baseline="0" dirty="0" smtClean="0"/>
              <a:t> between year and TB Drug resistance in New Zealand.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INCORRECT INTERPRETATION: Probability that there is no association is 0.004. </a:t>
            </a:r>
            <a:endParaRPr lang="en-US" sz="1200" dirty="0" smtClean="0"/>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“Global</a:t>
            </a:r>
            <a:r>
              <a:rPr lang="en-US" sz="1200" baseline="0" dirty="0" smtClean="0"/>
              <a:t> Trends in Resistance to </a:t>
            </a:r>
            <a:r>
              <a:rPr lang="en-US" sz="1200" baseline="0" dirty="0" err="1" smtClean="0"/>
              <a:t>Antituberculosis</a:t>
            </a:r>
            <a:r>
              <a:rPr lang="en-US" sz="1200" baseline="0" dirty="0" smtClean="0"/>
              <a:t> Drugs” </a:t>
            </a:r>
            <a:r>
              <a:rPr lang="en-US" sz="1200" baseline="0" dirty="0" err="1" smtClean="0"/>
              <a:t>Espinal</a:t>
            </a:r>
            <a:r>
              <a:rPr lang="en-US" sz="1200" baseline="0" dirty="0" smtClean="0"/>
              <a:t>, NEJM </a:t>
            </a:r>
            <a:r>
              <a:rPr lang="en-US" sz="1200" baseline="0" dirty="0" err="1" smtClean="0"/>
              <a:t>Vol</a:t>
            </a:r>
            <a:r>
              <a:rPr lang="en-US" sz="1200" baseline="0" dirty="0" smtClean="0"/>
              <a:t> 344 No 17, April 26 2001, 1294- 1303. </a:t>
            </a: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9CCD059-1F19-42A1-8FFB-E1CFD1C9E5B2}" type="datetime1">
              <a:rPr lang="en-US" smtClean="0"/>
              <a:pPr>
                <a:defRPr/>
              </a:pPr>
              <a:t>6/14/2010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4DA049C-C9B7-40AB-B8CE-49AFCFA96DF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4C8D353-C7A6-48A0-A421-E11A2B528BC2}" type="datetime1">
              <a:rPr lang="en-US" smtClean="0"/>
              <a:pPr>
                <a:defRPr/>
              </a:pPr>
              <a:t>6/14/2010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C553C7D-B3CB-4C5D-A366-D4C4D6EE303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4E09864-CAC9-4CC2-A6C6-FF024FB28D3D}" type="datetime1">
              <a:rPr lang="en-US" smtClean="0"/>
              <a:pPr>
                <a:defRPr/>
              </a:pPr>
              <a:t>6/14/2010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A811520-4D95-4A5D-A995-D72B53D2B62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6F07DD7-24AE-4A4A-8B1C-8DF4B905C14A}" type="datetime1">
              <a:rPr lang="en-US" smtClean="0"/>
              <a:pPr>
                <a:defRPr/>
              </a:pPr>
              <a:t>6/14/2010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6DE200D-D627-41E5-8D01-F6719520DC7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BE0C4BF-FBB2-41C5-BD51-A10FFBD1772E}" type="datetime1">
              <a:rPr lang="en-US" smtClean="0"/>
              <a:pPr>
                <a:defRPr/>
              </a:pPr>
              <a:t>6/14/2010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BC7D368-75D4-460D-B3E6-520E1AB4CC6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A0E0FCE-0A8A-4B74-920C-A5CC46282F45}" type="datetime1">
              <a:rPr lang="en-US" smtClean="0"/>
              <a:pPr>
                <a:defRPr/>
              </a:pPr>
              <a:t>6/14/2010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308BA7A-0F26-4479-98EB-18BBE8A20FA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F4E1D8B-CFFD-4323-82A2-E4CE757662C0}" type="datetime1">
              <a:rPr lang="en-US" smtClean="0"/>
              <a:pPr>
                <a:defRPr/>
              </a:pPr>
              <a:t>6/14/2010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8C76B22-8C6F-4766-8FB3-DD6D20E4EE2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7BADF04-F56C-44C0-B6D8-165DD1E786EE}" type="datetime1">
              <a:rPr lang="en-US" smtClean="0"/>
              <a:pPr>
                <a:defRPr/>
              </a:pPr>
              <a:t>6/14/2010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29C88E1-31B3-4BB7-A30F-83DE487EA03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4B99ECC-FDD0-4595-A540-08906F1D2A3E}" type="datetime1">
              <a:rPr lang="en-US" smtClean="0"/>
              <a:pPr>
                <a:defRPr/>
              </a:pPr>
              <a:t>6/14/2010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1532151-2B3B-4429-88DE-95F8A232DAF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44CE-E8F5-43D3-B946-35845A2626EC}" type="datetime1">
              <a:rPr lang="en-US" smtClean="0"/>
              <a:pPr>
                <a:defRPr/>
              </a:pPr>
              <a:t>6/14/2010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0EF597A-B959-4D35-8C21-CC494C9A1E0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BE5F7E4-51C9-4C80-8592-C5B87ADD4325}" type="datetime1">
              <a:rPr lang="en-US" smtClean="0"/>
              <a:pPr>
                <a:defRPr/>
              </a:pPr>
              <a:t>6/14/2010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F9BF237-5182-48D1-A9AC-D1B5951A7F7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B6F8F3A-7782-4426-AF98-493F192B919F}" type="datetime1">
              <a:rPr lang="en-US" smtClean="0"/>
              <a:pPr>
                <a:defRPr/>
              </a:pPr>
              <a:t>6/14/2010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16BAE19-7B15-4D16-92BF-F35E729D04F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www.who.int/tb/e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png"/><Relationship Id="rId5" Type="http://schemas.openxmlformats.org/officeDocument/2006/relationships/image" Target="../media/image9.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itle 1"/>
          <p:cNvSpPr>
            <a:spLocks noGrp="1"/>
          </p:cNvSpPr>
          <p:nvPr>
            <p:ph type="ctrTitle"/>
          </p:nvPr>
        </p:nvSpPr>
        <p:spPr>
          <a:xfrm>
            <a:off x="2514600" y="2740025"/>
            <a:ext cx="4267200" cy="1470025"/>
          </a:xfrm>
        </p:spPr>
        <p:txBody>
          <a:bodyPr/>
          <a:lstStyle/>
          <a:p>
            <a:pPr eaLnBrk="1" hangingPunct="1"/>
            <a:r>
              <a:rPr lang="en-US" dirty="0" smtClean="0">
                <a:solidFill>
                  <a:schemeClr val="bg1"/>
                </a:solidFill>
              </a:rPr>
              <a:t>Unit 7 Lesson 4</a:t>
            </a:r>
          </a:p>
        </p:txBody>
      </p:sp>
      <p:sp>
        <p:nvSpPr>
          <p:cNvPr id="3075" name="Subtitle 2"/>
          <p:cNvSpPr>
            <a:spLocks noGrp="1"/>
          </p:cNvSpPr>
          <p:nvPr>
            <p:ph type="subTitle" idx="1"/>
          </p:nvPr>
        </p:nvSpPr>
        <p:spPr>
          <a:xfrm>
            <a:off x="1371600" y="4343400"/>
            <a:ext cx="6553200" cy="1752600"/>
          </a:xfrm>
        </p:spPr>
        <p:txBody>
          <a:bodyPr>
            <a:normAutofit fontScale="70000" lnSpcReduction="20000"/>
          </a:bodyPr>
          <a:lstStyle/>
          <a:p>
            <a:pPr eaLnBrk="1" hangingPunct="1"/>
            <a:r>
              <a:rPr lang="en-US" dirty="0" smtClean="0">
                <a:solidFill>
                  <a:schemeClr val="bg1"/>
                </a:solidFill>
              </a:rPr>
              <a:t>Fisher Exact Test</a:t>
            </a:r>
          </a:p>
          <a:p>
            <a:pPr eaLnBrk="1" hangingPunct="1">
              <a:spcBef>
                <a:spcPct val="0"/>
              </a:spcBef>
            </a:pPr>
            <a:r>
              <a:rPr lang="en-US" i="1" dirty="0" smtClean="0">
                <a:effectLst>
                  <a:outerShdw blurRad="38100" dist="38100" dir="2700000" algn="tl">
                    <a:srgbClr val="000000"/>
                  </a:outerShdw>
                </a:effectLst>
              </a:rPr>
              <a:t>Dr. Jane Monaco</a:t>
            </a:r>
          </a:p>
          <a:p>
            <a:pPr eaLnBrk="1" hangingPunct="1">
              <a:spcBef>
                <a:spcPct val="0"/>
              </a:spcBef>
            </a:pPr>
            <a:r>
              <a:rPr lang="en-US" i="1" dirty="0" smtClean="0">
                <a:effectLst>
                  <a:outerShdw blurRad="38100" dist="38100" dir="2700000" algn="tl">
                    <a:srgbClr val="000000"/>
                  </a:outerShdw>
                </a:effectLst>
              </a:rPr>
              <a:t>Clinical Assistant Professor</a:t>
            </a:r>
          </a:p>
          <a:p>
            <a:pPr eaLnBrk="1" hangingPunct="1">
              <a:spcBef>
                <a:spcPct val="0"/>
              </a:spcBef>
            </a:pPr>
            <a:r>
              <a:rPr lang="en-US" i="1" dirty="0" smtClean="0">
                <a:effectLst>
                  <a:outerShdw blurRad="38100" dist="38100" dir="2700000" algn="tl">
                    <a:srgbClr val="000000"/>
                  </a:outerShdw>
                </a:effectLst>
              </a:rPr>
              <a:t> Department of Biostatistics</a:t>
            </a:r>
          </a:p>
          <a:p>
            <a:pPr eaLnBrk="1" hangingPunct="1">
              <a:spcBef>
                <a:spcPct val="0"/>
              </a:spcBef>
            </a:pPr>
            <a:r>
              <a:rPr lang="en-US" i="1" dirty="0" err="1" smtClean="0">
                <a:effectLst>
                  <a:outerShdw blurRad="38100" dist="38100" dir="2700000" algn="tl">
                    <a:srgbClr val="000000"/>
                  </a:outerShdw>
                </a:effectLst>
              </a:rPr>
              <a:t>Gillings</a:t>
            </a:r>
            <a:r>
              <a:rPr lang="en-US" i="1" dirty="0" smtClean="0">
                <a:effectLst>
                  <a:outerShdw blurRad="38100" dist="38100" dir="2700000" algn="tl">
                    <a:srgbClr val="000000"/>
                  </a:outerShdw>
                </a:effectLst>
              </a:rPr>
              <a:t> School of Global Public Health</a:t>
            </a:r>
          </a:p>
          <a:p>
            <a:pPr eaLnBrk="1" hangingPunct="1">
              <a:spcBef>
                <a:spcPct val="0"/>
              </a:spcBef>
            </a:pPr>
            <a:r>
              <a:rPr lang="en-US" i="1" dirty="0" smtClean="0">
                <a:effectLst>
                  <a:outerShdw blurRad="38100" dist="38100" dir="2700000" algn="tl">
                    <a:srgbClr val="000000"/>
                  </a:outerShdw>
                </a:effectLst>
              </a:rPr>
              <a:t>The University of North Carolina at Chapel Hill</a:t>
            </a:r>
          </a:p>
          <a:p>
            <a:pPr eaLnBrk="1" hangingPunct="1"/>
            <a:endParaRPr lang="en-US" dirty="0" smtClean="0">
              <a:solidFill>
                <a:schemeClr val="bg1"/>
              </a:solidFill>
            </a:endParaRPr>
          </a:p>
        </p:txBody>
      </p:sp>
      <p:sp>
        <p:nvSpPr>
          <p:cNvPr id="4" name="Slide Number Placeholder 3"/>
          <p:cNvSpPr>
            <a:spLocks noGrp="1"/>
          </p:cNvSpPr>
          <p:nvPr>
            <p:ph type="sldNum" sz="quarter" idx="12"/>
          </p:nvPr>
        </p:nvSpPr>
        <p:spPr/>
        <p:txBody>
          <a:bodyPr/>
          <a:lstStyle/>
          <a:p>
            <a:pPr>
              <a:defRPr/>
            </a:pPr>
            <a:fld id="{A4DA049C-C9B7-40AB-B8CE-49AFCFA96DF3}"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Example</a:t>
            </a:r>
            <a:endParaRPr lang="en-US" dirty="0"/>
          </a:p>
        </p:txBody>
      </p:sp>
      <p:sp>
        <p:nvSpPr>
          <p:cNvPr id="3" name="Content Placeholder 2"/>
          <p:cNvSpPr>
            <a:spLocks noGrp="1"/>
          </p:cNvSpPr>
          <p:nvPr>
            <p:ph idx="1"/>
          </p:nvPr>
        </p:nvSpPr>
        <p:spPr>
          <a:xfrm>
            <a:off x="381000" y="1219200"/>
            <a:ext cx="8229600" cy="4525963"/>
          </a:xfrm>
        </p:spPr>
        <p:txBody>
          <a:bodyPr/>
          <a:lstStyle/>
          <a:p>
            <a:r>
              <a:rPr lang="en-US" sz="2800" dirty="0" smtClean="0"/>
              <a:t>What happens when sample size requirement are not met?</a:t>
            </a:r>
          </a:p>
          <a:p>
            <a:r>
              <a:rPr lang="en-US" sz="2800" dirty="0" smtClean="0"/>
              <a:t>New Zealand, 1996-1997, Numbers of TB Patients by Drug Resistance Category (</a:t>
            </a:r>
            <a:r>
              <a:rPr lang="en-US" sz="2800" u="sng" dirty="0" smtClean="0"/>
              <a:t>Multi</a:t>
            </a:r>
            <a:r>
              <a:rPr lang="en-US" sz="2800" dirty="0" smtClean="0"/>
              <a:t>drug Resistance vs. None)</a:t>
            </a:r>
            <a:endParaRPr lang="en-US" sz="2800" dirty="0"/>
          </a:p>
        </p:txBody>
      </p:sp>
      <p:graphicFrame>
        <p:nvGraphicFramePr>
          <p:cNvPr id="5" name="Table 4"/>
          <p:cNvGraphicFramePr>
            <a:graphicFrameLocks noGrp="1"/>
          </p:cNvGraphicFramePr>
          <p:nvPr/>
        </p:nvGraphicFramePr>
        <p:xfrm>
          <a:off x="1447800" y="3566160"/>
          <a:ext cx="6096000" cy="2225040"/>
        </p:xfrm>
        <a:graphic>
          <a:graphicData uri="http://schemas.openxmlformats.org/drawingml/2006/table">
            <a:tbl>
              <a:tblPr firstRow="1" bandRow="1">
                <a:tableStyleId>{5C22544A-7EE6-4342-B048-85BDC9FD1C3A}</a:tableStyleId>
              </a:tblPr>
              <a:tblGrid>
                <a:gridCol w="1524000"/>
                <a:gridCol w="1524000"/>
                <a:gridCol w="1524000"/>
                <a:gridCol w="1524000"/>
              </a:tblGrid>
              <a:tr h="762000">
                <a:tc>
                  <a:txBody>
                    <a:bodyPr/>
                    <a:lstStyle/>
                    <a:p>
                      <a:endParaRPr lang="en-US" sz="2000" dirty="0"/>
                    </a:p>
                  </a:txBody>
                  <a:tcPr/>
                </a:tc>
                <a:tc>
                  <a:txBody>
                    <a:bodyPr/>
                    <a:lstStyle/>
                    <a:p>
                      <a:r>
                        <a:rPr lang="en-US" sz="2000" u="sng" dirty="0" smtClean="0"/>
                        <a:t>MULTIPLE</a:t>
                      </a:r>
                      <a:r>
                        <a:rPr lang="en-US" sz="2000" baseline="0" dirty="0" smtClean="0"/>
                        <a:t> DRUG RESISTANCE</a:t>
                      </a:r>
                      <a:endParaRPr lang="en-US" sz="2000" dirty="0"/>
                    </a:p>
                  </a:txBody>
                  <a:tcPr/>
                </a:tc>
                <a:tc>
                  <a:txBody>
                    <a:bodyPr/>
                    <a:lstStyle/>
                    <a:p>
                      <a:r>
                        <a:rPr lang="en-US" sz="2000" dirty="0" smtClean="0"/>
                        <a:t>NO</a:t>
                      </a:r>
                      <a:r>
                        <a:rPr lang="en-US" sz="2000" baseline="0" dirty="0" smtClean="0"/>
                        <a:t> DRUG RESISTANCE</a:t>
                      </a:r>
                      <a:endParaRPr lang="en-US" sz="2000" dirty="0"/>
                    </a:p>
                  </a:txBody>
                  <a:tcPr/>
                </a:tc>
                <a:tc>
                  <a:txBody>
                    <a:bodyPr/>
                    <a:lstStyle/>
                    <a:p>
                      <a:r>
                        <a:rPr lang="en-US" sz="2000" dirty="0" smtClean="0"/>
                        <a:t>TOTAL</a:t>
                      </a:r>
                      <a:endParaRPr lang="en-US" sz="2000" dirty="0"/>
                    </a:p>
                  </a:txBody>
                  <a:tcPr/>
                </a:tc>
              </a:tr>
              <a:tr h="365760">
                <a:tc>
                  <a:txBody>
                    <a:bodyPr/>
                    <a:lstStyle/>
                    <a:p>
                      <a:r>
                        <a:rPr lang="en-US" sz="2000" dirty="0" smtClean="0"/>
                        <a:t>1996</a:t>
                      </a:r>
                      <a:endParaRPr lang="en-US" sz="2000" dirty="0"/>
                    </a:p>
                  </a:txBody>
                  <a:tcPr/>
                </a:tc>
                <a:tc>
                  <a:txBody>
                    <a:bodyPr/>
                    <a:lstStyle/>
                    <a:p>
                      <a:r>
                        <a:rPr lang="en-US" sz="2000" dirty="0" smtClean="0"/>
                        <a:t>3</a:t>
                      </a:r>
                      <a:endParaRPr lang="en-US" sz="2000" dirty="0"/>
                    </a:p>
                  </a:txBody>
                  <a:tcPr/>
                </a:tc>
                <a:tc>
                  <a:txBody>
                    <a:bodyPr/>
                    <a:lstStyle/>
                    <a:p>
                      <a:r>
                        <a:rPr lang="en-US" sz="2000" dirty="0" smtClean="0"/>
                        <a:t>415</a:t>
                      </a:r>
                      <a:endParaRPr lang="en-US" sz="2000" dirty="0"/>
                    </a:p>
                  </a:txBody>
                  <a:tcPr/>
                </a:tc>
                <a:tc>
                  <a:txBody>
                    <a:bodyPr/>
                    <a:lstStyle/>
                    <a:p>
                      <a:r>
                        <a:rPr lang="en-US" sz="2000" dirty="0" smtClean="0"/>
                        <a:t>418</a:t>
                      </a:r>
                      <a:endParaRPr lang="en-US" sz="2000" dirty="0"/>
                    </a:p>
                  </a:txBody>
                  <a:tcPr/>
                </a:tc>
              </a:tr>
              <a:tr h="426720">
                <a:tc>
                  <a:txBody>
                    <a:bodyPr/>
                    <a:lstStyle/>
                    <a:p>
                      <a:r>
                        <a:rPr lang="en-US" sz="2000" dirty="0" smtClean="0"/>
                        <a:t>1997</a:t>
                      </a:r>
                      <a:endParaRPr lang="en-US" sz="2000" dirty="0"/>
                    </a:p>
                  </a:txBody>
                  <a:tcPr/>
                </a:tc>
                <a:tc>
                  <a:txBody>
                    <a:bodyPr/>
                    <a:lstStyle/>
                    <a:p>
                      <a:r>
                        <a:rPr lang="en-US" sz="2000" dirty="0" smtClean="0"/>
                        <a:t>2</a:t>
                      </a:r>
                      <a:endParaRPr lang="en-US" sz="2000" dirty="0"/>
                    </a:p>
                  </a:txBody>
                  <a:tcPr/>
                </a:tc>
                <a:tc>
                  <a:txBody>
                    <a:bodyPr/>
                    <a:lstStyle/>
                    <a:p>
                      <a:r>
                        <a:rPr lang="en-US" sz="2000" dirty="0" smtClean="0"/>
                        <a:t>177</a:t>
                      </a:r>
                      <a:endParaRPr lang="en-US" sz="2000" dirty="0"/>
                    </a:p>
                  </a:txBody>
                  <a:tcPr/>
                </a:tc>
                <a:tc>
                  <a:txBody>
                    <a:bodyPr/>
                    <a:lstStyle/>
                    <a:p>
                      <a:r>
                        <a:rPr lang="en-US" sz="2000" dirty="0" smtClean="0"/>
                        <a:t>179</a:t>
                      </a:r>
                      <a:endParaRPr lang="en-US" sz="2000" dirty="0"/>
                    </a:p>
                  </a:txBody>
                  <a:tcPr/>
                </a:tc>
              </a:tr>
              <a:tr h="381000">
                <a:tc>
                  <a:txBody>
                    <a:bodyPr/>
                    <a:lstStyle/>
                    <a:p>
                      <a:r>
                        <a:rPr lang="en-US" sz="2000" dirty="0" smtClean="0"/>
                        <a:t>Total</a:t>
                      </a:r>
                      <a:endParaRPr lang="en-US" sz="2000" dirty="0"/>
                    </a:p>
                  </a:txBody>
                  <a:tcPr/>
                </a:tc>
                <a:tc>
                  <a:txBody>
                    <a:bodyPr/>
                    <a:lstStyle/>
                    <a:p>
                      <a:r>
                        <a:rPr lang="en-US" sz="2000" dirty="0" smtClean="0"/>
                        <a:t>5</a:t>
                      </a:r>
                      <a:endParaRPr lang="en-US" sz="2000" dirty="0"/>
                    </a:p>
                  </a:txBody>
                  <a:tcPr/>
                </a:tc>
                <a:tc>
                  <a:txBody>
                    <a:bodyPr/>
                    <a:lstStyle/>
                    <a:p>
                      <a:r>
                        <a:rPr lang="en-US" sz="2000" dirty="0" smtClean="0"/>
                        <a:t>592</a:t>
                      </a:r>
                      <a:endParaRPr lang="en-US" sz="2000" dirty="0"/>
                    </a:p>
                  </a:txBody>
                  <a:tcPr/>
                </a:tc>
                <a:tc>
                  <a:txBody>
                    <a:bodyPr/>
                    <a:lstStyle/>
                    <a:p>
                      <a:r>
                        <a:rPr lang="en-US" sz="2000" dirty="0" smtClean="0"/>
                        <a:t>597</a:t>
                      </a:r>
                      <a:endParaRPr lang="en-US" sz="2000" dirty="0"/>
                    </a:p>
                  </a:txBody>
                  <a:tcPr/>
                </a:tc>
              </a:tr>
            </a:tbl>
          </a:graphicData>
        </a:graphic>
      </p:graphicFrame>
      <p:sp>
        <p:nvSpPr>
          <p:cNvPr id="6" name="TextBox 5"/>
          <p:cNvSpPr txBox="1"/>
          <p:nvPr/>
        </p:nvSpPr>
        <p:spPr>
          <a:xfrm>
            <a:off x="0" y="5943599"/>
            <a:ext cx="3581400" cy="738664"/>
          </a:xfrm>
          <a:prstGeom prst="rect">
            <a:avLst/>
          </a:prstGeom>
          <a:noFill/>
        </p:spPr>
        <p:txBody>
          <a:bodyPr wrap="square" rtlCol="0">
            <a:spAutoFit/>
          </a:bodyPr>
          <a:lstStyle/>
          <a:p>
            <a:r>
              <a:rPr lang="en-US" sz="1400" dirty="0" smtClean="0"/>
              <a:t>“Global</a:t>
            </a:r>
            <a:r>
              <a:rPr lang="en-US" sz="1400" baseline="0" dirty="0" smtClean="0"/>
              <a:t> Trends in Resistance to </a:t>
            </a:r>
            <a:r>
              <a:rPr lang="en-US" sz="1400" baseline="0" dirty="0" err="1" smtClean="0"/>
              <a:t>Antituberculosis</a:t>
            </a:r>
            <a:r>
              <a:rPr lang="en-US" sz="1400" baseline="0" dirty="0" smtClean="0"/>
              <a:t> Drugs” </a:t>
            </a:r>
            <a:r>
              <a:rPr lang="en-US" sz="1400" baseline="0" dirty="0" err="1" smtClean="0"/>
              <a:t>Espinal</a:t>
            </a:r>
            <a:r>
              <a:rPr lang="en-US" sz="1400" baseline="0" dirty="0" smtClean="0"/>
              <a:t>, NEJM </a:t>
            </a:r>
            <a:r>
              <a:rPr lang="en-US" sz="1400" baseline="0" dirty="0" err="1" smtClean="0"/>
              <a:t>Vol</a:t>
            </a:r>
            <a:r>
              <a:rPr lang="en-US" sz="1400" baseline="0" dirty="0" smtClean="0"/>
              <a:t> 344 No 17, April 26 2001, 1294- 1303. </a:t>
            </a:r>
            <a:endParaRPr lang="en-US" dirty="0"/>
          </a:p>
        </p:txBody>
      </p:sp>
      <p:sp>
        <p:nvSpPr>
          <p:cNvPr id="7" name="Slide Number Placeholder 6"/>
          <p:cNvSpPr>
            <a:spLocks noGrp="1"/>
          </p:cNvSpPr>
          <p:nvPr>
            <p:ph type="sldNum" sz="quarter" idx="12"/>
          </p:nvPr>
        </p:nvSpPr>
        <p:spPr/>
        <p:txBody>
          <a:bodyPr/>
          <a:lstStyle/>
          <a:p>
            <a:pPr>
              <a:defRPr/>
            </a:pPr>
            <a:fld id="{E6DE200D-D627-41E5-8D01-F6719520DC70}" type="slidenum">
              <a:rPr lang="en-US" smtClean="0"/>
              <a:pPr>
                <a:defRPr/>
              </a:pPr>
              <a:t>10</a:t>
            </a:fld>
            <a:endParaRPr lang="en-US"/>
          </a:p>
        </p:txBody>
      </p:sp>
      <p:sp>
        <p:nvSpPr>
          <p:cNvPr id="9" name="TextBox 8"/>
          <p:cNvSpPr txBox="1"/>
          <p:nvPr/>
        </p:nvSpPr>
        <p:spPr>
          <a:xfrm>
            <a:off x="4495800" y="3048000"/>
            <a:ext cx="2133918" cy="369332"/>
          </a:xfrm>
          <a:prstGeom prst="rect">
            <a:avLst/>
          </a:prstGeom>
          <a:noFill/>
        </p:spPr>
        <p:txBody>
          <a:bodyPr wrap="square" rtlCol="0">
            <a:spAutoFit/>
          </a:bodyPr>
          <a:lstStyle/>
          <a:p>
            <a:r>
              <a:rPr lang="en-US" dirty="0" smtClean="0">
                <a:solidFill>
                  <a:srgbClr val="FF0000"/>
                </a:solidFill>
              </a:rPr>
              <a:t>More rare outcome</a:t>
            </a:r>
            <a:endParaRPr lang="en-US" dirty="0">
              <a:solidFill>
                <a:srgbClr val="FF0000"/>
              </a:solidFill>
            </a:endParaRPr>
          </a:p>
        </p:txBody>
      </p:sp>
      <p:cxnSp>
        <p:nvCxnSpPr>
          <p:cNvPr id="11" name="Straight Arrow Connector 10"/>
          <p:cNvCxnSpPr>
            <a:stCxn id="9" idx="1"/>
          </p:cNvCxnSpPr>
          <p:nvPr/>
        </p:nvCxnSpPr>
        <p:spPr>
          <a:xfrm rot="10800000" flipV="1">
            <a:off x="3657600" y="3232666"/>
            <a:ext cx="838200" cy="348734"/>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Global Example</a:t>
            </a:r>
          </a:p>
        </p:txBody>
      </p:sp>
      <p:pic>
        <p:nvPicPr>
          <p:cNvPr id="74753" name="Picture 1"/>
          <p:cNvPicPr>
            <a:picLocks noGrp="1" noChangeAspect="1" noChangeArrowheads="1"/>
          </p:cNvPicPr>
          <p:nvPr>
            <p:ph idx="1"/>
          </p:nvPr>
        </p:nvPicPr>
        <p:blipFill>
          <a:blip r:embed="rId3" cstate="print"/>
          <a:srcRect/>
          <a:stretch>
            <a:fillRect/>
          </a:stretch>
        </p:blipFill>
        <p:spPr bwMode="auto">
          <a:xfrm>
            <a:off x="2667000" y="2590800"/>
            <a:ext cx="3481387" cy="3566820"/>
          </a:xfrm>
          <a:prstGeom prst="rect">
            <a:avLst/>
          </a:prstGeom>
          <a:noFill/>
          <a:ln w="9525">
            <a:noFill/>
            <a:miter lim="800000"/>
            <a:headEnd/>
            <a:tailEnd/>
          </a:ln>
        </p:spPr>
      </p:pic>
      <p:sp>
        <p:nvSpPr>
          <p:cNvPr id="6" name="Content Placeholder 2"/>
          <p:cNvSpPr txBox="1">
            <a:spLocks/>
          </p:cNvSpPr>
          <p:nvPr/>
        </p:nvSpPr>
        <p:spPr bwMode="auto">
          <a:xfrm>
            <a:off x="685800" y="1143000"/>
            <a:ext cx="8001000" cy="41910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p>
            <a:pPr marL="342900" marR="0" lvl="0" indent="-342900" algn="l" defTabSz="914400" rtl="0" eaLnBrk="1" fontAlgn="auto" latinLnBrk="0" hangingPunct="1">
              <a:lnSpc>
                <a:spcPct val="100000"/>
              </a:lnSpc>
              <a:spcBef>
                <a:spcPct val="20000"/>
              </a:spcBef>
              <a:spcAft>
                <a:spcPts val="0"/>
              </a:spcAft>
              <a:buClr>
                <a:srgbClr val="569FD3"/>
              </a:buClr>
              <a:buSzTx/>
              <a:buFont typeface="Wingdings" pitchFamily="2" charset="2"/>
              <a:buChar char="§"/>
              <a:tabLst/>
              <a:defRPr/>
            </a:pPr>
            <a:r>
              <a:rPr kumimoji="0" lang="en-US" sz="32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Sample size requirements</a:t>
            </a:r>
            <a:r>
              <a:rPr kumimoji="0" lang="en-US" sz="3200" b="0" i="0" u="none" strike="noStrike" kern="1200" cap="none" spc="0" normalizeH="0" noProof="0" dirty="0" smtClean="0">
                <a:ln>
                  <a:noFill/>
                </a:ln>
                <a:solidFill>
                  <a:schemeClr val="tx1">
                    <a:lumMod val="75000"/>
                    <a:lumOff val="25000"/>
                  </a:schemeClr>
                </a:solidFill>
                <a:effectLst/>
                <a:uLnTx/>
                <a:uFillTx/>
                <a:latin typeface="+mn-lt"/>
                <a:ea typeface="+mn-ea"/>
                <a:cs typeface="+mn-cs"/>
              </a:rPr>
              <a:t> are </a:t>
            </a:r>
            <a:r>
              <a:rPr kumimoji="0" lang="en-US" sz="3200" b="0" i="0" u="sng" strike="noStrike" kern="1200" cap="none" spc="0" normalizeH="0" noProof="0" dirty="0" smtClean="0">
                <a:ln>
                  <a:noFill/>
                </a:ln>
                <a:solidFill>
                  <a:schemeClr val="tx1">
                    <a:lumMod val="75000"/>
                    <a:lumOff val="25000"/>
                  </a:schemeClr>
                </a:solidFill>
                <a:effectLst/>
                <a:uLnTx/>
                <a:uFillTx/>
                <a:latin typeface="+mn-lt"/>
                <a:ea typeface="+mn-ea"/>
                <a:cs typeface="+mn-cs"/>
              </a:rPr>
              <a:t>not</a:t>
            </a:r>
            <a:r>
              <a:rPr kumimoji="0" lang="en-US" sz="3200" b="0" i="0" u="none" strike="noStrike" kern="1200" cap="none" spc="0" normalizeH="0" noProof="0" dirty="0" smtClean="0">
                <a:ln>
                  <a:noFill/>
                </a:ln>
                <a:solidFill>
                  <a:schemeClr val="tx1">
                    <a:lumMod val="75000"/>
                    <a:lumOff val="25000"/>
                  </a:schemeClr>
                </a:solidFill>
                <a:effectLst/>
                <a:uLnTx/>
                <a:uFillTx/>
                <a:latin typeface="+mn-lt"/>
                <a:ea typeface="+mn-ea"/>
                <a:cs typeface="+mn-cs"/>
              </a:rPr>
              <a:t> met </a:t>
            </a:r>
          </a:p>
          <a:p>
            <a:pPr marL="342900" marR="0" lvl="0" indent="-342900" algn="l" defTabSz="914400" rtl="0" eaLnBrk="1" fontAlgn="auto" latinLnBrk="0" hangingPunct="1">
              <a:lnSpc>
                <a:spcPct val="100000"/>
              </a:lnSpc>
              <a:spcBef>
                <a:spcPct val="20000"/>
              </a:spcBef>
              <a:spcAft>
                <a:spcPts val="0"/>
              </a:spcAft>
              <a:buClr>
                <a:srgbClr val="569FD3"/>
              </a:buClr>
              <a:buSzTx/>
              <a:buFont typeface="Wingdings" pitchFamily="2" charset="2"/>
              <a:buChar char="§"/>
              <a:tabLst/>
              <a:defRPr/>
            </a:pPr>
            <a:r>
              <a:rPr lang="en-US" sz="3200" baseline="0" dirty="0" smtClean="0">
                <a:solidFill>
                  <a:schemeClr val="tx1">
                    <a:lumMod val="75000"/>
                    <a:lumOff val="25000"/>
                  </a:schemeClr>
                </a:solidFill>
                <a:latin typeface="+mn-lt"/>
                <a:cs typeface="+mn-cs"/>
              </a:rPr>
              <a:t>Need</a:t>
            </a:r>
            <a:r>
              <a:rPr lang="en-US" sz="3200" dirty="0" smtClean="0">
                <a:solidFill>
                  <a:schemeClr val="tx1">
                    <a:lumMod val="75000"/>
                    <a:lumOff val="25000"/>
                  </a:schemeClr>
                </a:solidFill>
                <a:latin typeface="+mn-lt"/>
                <a:cs typeface="+mn-cs"/>
              </a:rPr>
              <a:t> another method</a:t>
            </a:r>
            <a:endParaRPr kumimoji="0" lang="en-US" sz="32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endParaRPr>
          </a:p>
        </p:txBody>
      </p:sp>
      <p:sp>
        <p:nvSpPr>
          <p:cNvPr id="5" name="Oval 4"/>
          <p:cNvSpPr/>
          <p:nvPr/>
        </p:nvSpPr>
        <p:spPr>
          <a:xfrm>
            <a:off x="3429000" y="4114800"/>
            <a:ext cx="762000" cy="381000"/>
          </a:xfrm>
          <a:prstGeom prst="ellipse">
            <a:avLst/>
          </a:prstGeom>
          <a:solidFill>
            <a:schemeClr val="accent1">
              <a:alpha val="0"/>
            </a:schemeClr>
          </a:solid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429000" y="4800600"/>
            <a:ext cx="762000" cy="381000"/>
          </a:xfrm>
          <a:prstGeom prst="ellipse">
            <a:avLst/>
          </a:prstGeom>
          <a:solidFill>
            <a:schemeClr val="accent1">
              <a:alpha val="0"/>
            </a:schemeClr>
          </a:solid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28600" y="3048000"/>
            <a:ext cx="2069797" cy="369332"/>
          </a:xfrm>
          <a:prstGeom prst="rect">
            <a:avLst/>
          </a:prstGeom>
          <a:noFill/>
        </p:spPr>
        <p:txBody>
          <a:bodyPr wrap="none" rtlCol="0">
            <a:spAutoFit/>
          </a:bodyPr>
          <a:lstStyle/>
          <a:p>
            <a:r>
              <a:rPr lang="en-US" dirty="0" smtClean="0"/>
              <a:t>_________Counts</a:t>
            </a:r>
            <a:endParaRPr lang="en-US" dirty="0"/>
          </a:p>
        </p:txBody>
      </p:sp>
      <p:cxnSp>
        <p:nvCxnSpPr>
          <p:cNvPr id="10" name="Straight Arrow Connector 9"/>
          <p:cNvCxnSpPr/>
          <p:nvPr/>
        </p:nvCxnSpPr>
        <p:spPr>
          <a:xfrm>
            <a:off x="1828800" y="3352800"/>
            <a:ext cx="1524000" cy="83820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371600" y="3505200"/>
            <a:ext cx="2286000" cy="129540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Slide Number Placeholder 10"/>
          <p:cNvSpPr>
            <a:spLocks noGrp="1"/>
          </p:cNvSpPr>
          <p:nvPr>
            <p:ph type="sldNum" sz="quarter" idx="12"/>
          </p:nvPr>
        </p:nvSpPr>
        <p:spPr/>
        <p:txBody>
          <a:bodyPr/>
          <a:lstStyle/>
          <a:p>
            <a:pPr>
              <a:defRPr/>
            </a:pPr>
            <a:fld id="{E6DE200D-D627-41E5-8D01-F6719520DC70}"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Fisher’s Exact Test</a:t>
            </a:r>
          </a:p>
        </p:txBody>
      </p:sp>
      <p:sp>
        <p:nvSpPr>
          <p:cNvPr id="3" name="Content Placeholder 2"/>
          <p:cNvSpPr>
            <a:spLocks noGrp="1"/>
          </p:cNvSpPr>
          <p:nvPr>
            <p:ph idx="1"/>
          </p:nvPr>
        </p:nvSpPr>
        <p:spPr>
          <a:xfrm>
            <a:off x="685800" y="1600200"/>
            <a:ext cx="8001000" cy="4191000"/>
          </a:xfrm>
        </p:spPr>
        <p:txBody>
          <a:bodyPr rtlCol="0">
            <a:normAutofit/>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Compute probability of </a:t>
            </a:r>
            <a:r>
              <a:rPr lang="en-US" u="sng" dirty="0" smtClean="0">
                <a:solidFill>
                  <a:schemeClr val="tx1">
                    <a:lumMod val="75000"/>
                    <a:lumOff val="25000"/>
                  </a:schemeClr>
                </a:solidFill>
              </a:rPr>
              <a:t>each possible </a:t>
            </a:r>
            <a:r>
              <a:rPr lang="en-US" dirty="0" smtClean="0">
                <a:solidFill>
                  <a:schemeClr val="tx1">
                    <a:lumMod val="75000"/>
                    <a:lumOff val="25000"/>
                  </a:schemeClr>
                </a:solidFill>
              </a:rPr>
              <a:t>table (assuming the row and column totals are fixed)</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P-value is </a:t>
            </a:r>
            <a:r>
              <a:rPr lang="en-US" dirty="0" smtClean="0">
                <a:solidFill>
                  <a:schemeClr val="tx1">
                    <a:lumMod val="75000"/>
                    <a:lumOff val="25000"/>
                  </a:schemeClr>
                </a:solidFill>
              </a:rPr>
              <a:t>____ </a:t>
            </a:r>
            <a:r>
              <a:rPr lang="en-US" dirty="0" smtClean="0">
                <a:solidFill>
                  <a:schemeClr val="tx1">
                    <a:lumMod val="75000"/>
                    <a:lumOff val="25000"/>
                  </a:schemeClr>
                </a:solidFill>
              </a:rPr>
              <a:t>of probabilities of any table that is </a:t>
            </a:r>
            <a:r>
              <a:rPr lang="en-US" dirty="0" smtClean="0">
                <a:solidFill>
                  <a:schemeClr val="tx1">
                    <a:lumMod val="75000"/>
                    <a:lumOff val="25000"/>
                  </a:schemeClr>
                </a:solidFill>
              </a:rPr>
              <a:t>_______________than </a:t>
            </a:r>
            <a:r>
              <a:rPr lang="en-US" dirty="0" smtClean="0">
                <a:solidFill>
                  <a:schemeClr val="tx1">
                    <a:lumMod val="75000"/>
                    <a:lumOff val="25000"/>
                  </a:schemeClr>
                </a:solidFill>
              </a:rPr>
              <a:t>observed table</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(Too) computationally intensive when sample size is big</a:t>
            </a:r>
          </a:p>
        </p:txBody>
      </p:sp>
      <p:sp>
        <p:nvSpPr>
          <p:cNvPr id="4" name="Slide Number Placeholder 3"/>
          <p:cNvSpPr>
            <a:spLocks noGrp="1"/>
          </p:cNvSpPr>
          <p:nvPr>
            <p:ph type="sldNum" sz="quarter" idx="12"/>
          </p:nvPr>
        </p:nvSpPr>
        <p:spPr/>
        <p:txBody>
          <a:bodyPr/>
          <a:lstStyle/>
          <a:p>
            <a:pPr>
              <a:defRPr/>
            </a:pPr>
            <a:fld id="{E6DE200D-D627-41E5-8D01-F6719520DC70}"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Fisher’s Exact Test</a:t>
            </a:r>
          </a:p>
        </p:txBody>
      </p:sp>
      <p:sp>
        <p:nvSpPr>
          <p:cNvPr id="3" name="Content Placeholder 2"/>
          <p:cNvSpPr>
            <a:spLocks noGrp="1"/>
          </p:cNvSpPr>
          <p:nvPr>
            <p:ph idx="1"/>
          </p:nvPr>
        </p:nvSpPr>
        <p:spPr>
          <a:xfrm>
            <a:off x="1066800" y="3200400"/>
            <a:ext cx="7162800" cy="2895600"/>
          </a:xfrm>
        </p:spPr>
        <p:txBody>
          <a:bodyPr rtlCol="0">
            <a:normAutofit fontScale="92500"/>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Assume row and column total are </a:t>
            </a:r>
            <a:r>
              <a:rPr lang="en-US" dirty="0" smtClean="0">
                <a:solidFill>
                  <a:schemeClr val="tx1">
                    <a:lumMod val="75000"/>
                    <a:lumOff val="25000"/>
                  </a:schemeClr>
                </a:solidFill>
              </a:rPr>
              <a:t>______ </a:t>
            </a: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Probability of observing </a:t>
            </a:r>
            <a:r>
              <a:rPr lang="en-US" u="sng" dirty="0" smtClean="0">
                <a:solidFill>
                  <a:schemeClr val="tx1">
                    <a:lumMod val="75000"/>
                    <a:lumOff val="25000"/>
                  </a:schemeClr>
                </a:solidFill>
              </a:rPr>
              <a:t>this</a:t>
            </a:r>
            <a:r>
              <a:rPr lang="en-US" dirty="0" smtClean="0">
                <a:solidFill>
                  <a:schemeClr val="tx1">
                    <a:lumMod val="75000"/>
                    <a:lumOff val="25000"/>
                  </a:schemeClr>
                </a:solidFill>
              </a:rPr>
              <a:t> table is:</a:t>
            </a: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r>
              <a:rPr lang="en-US" dirty="0" err="1" smtClean="0">
                <a:solidFill>
                  <a:schemeClr val="tx1">
                    <a:lumMod val="75000"/>
                    <a:lumOff val="25000"/>
                  </a:schemeClr>
                </a:solidFill>
              </a:rPr>
              <a:t>Hypergeometric</a:t>
            </a:r>
            <a:r>
              <a:rPr lang="en-US" dirty="0" smtClean="0">
                <a:solidFill>
                  <a:schemeClr val="tx1">
                    <a:lumMod val="75000"/>
                    <a:lumOff val="25000"/>
                  </a:schemeClr>
                </a:solidFill>
              </a:rPr>
              <a:t> distribution</a:t>
            </a: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5" name="Content Placeholder 3"/>
          <p:cNvGraphicFramePr>
            <a:graphicFrameLocks/>
          </p:cNvGraphicFramePr>
          <p:nvPr/>
        </p:nvGraphicFramePr>
        <p:xfrm>
          <a:off x="2286000" y="1295400"/>
          <a:ext cx="4724400" cy="1483360"/>
        </p:xfrm>
        <a:graphic>
          <a:graphicData uri="http://schemas.openxmlformats.org/drawingml/2006/table">
            <a:tbl>
              <a:tblPr firstRow="1" bandRow="1">
                <a:tableStyleId>{5C22544A-7EE6-4342-B048-85BDC9FD1C3A}</a:tableStyleId>
              </a:tblPr>
              <a:tblGrid>
                <a:gridCol w="1447800"/>
                <a:gridCol w="990600"/>
                <a:gridCol w="1143000"/>
                <a:gridCol w="1143000"/>
              </a:tblGrid>
              <a:tr h="370840">
                <a:tc>
                  <a:txBody>
                    <a:bodyPr/>
                    <a:lstStyle/>
                    <a:p>
                      <a:endParaRPr lang="en-US" dirty="0"/>
                    </a:p>
                  </a:txBody>
                  <a:tcPr/>
                </a:tc>
                <a:tc>
                  <a:txBody>
                    <a:bodyPr/>
                    <a:lstStyle/>
                    <a:p>
                      <a:r>
                        <a:rPr lang="en-US" dirty="0" smtClean="0"/>
                        <a:t>Died</a:t>
                      </a:r>
                      <a:endParaRPr lang="en-US" dirty="0"/>
                    </a:p>
                  </a:txBody>
                  <a:tcPr/>
                </a:tc>
                <a:tc>
                  <a:txBody>
                    <a:bodyPr/>
                    <a:lstStyle/>
                    <a:p>
                      <a:r>
                        <a:rPr lang="en-US" dirty="0" smtClean="0"/>
                        <a:t>Survived</a:t>
                      </a:r>
                      <a:endParaRPr lang="en-US" dirty="0"/>
                    </a:p>
                  </a:txBody>
                  <a:tcPr/>
                </a:tc>
                <a:tc>
                  <a:txBody>
                    <a:bodyPr/>
                    <a:lstStyle/>
                    <a:p>
                      <a:r>
                        <a:rPr lang="en-US" dirty="0" smtClean="0"/>
                        <a:t>TOTAL</a:t>
                      </a:r>
                      <a:endParaRPr lang="en-US" dirty="0"/>
                    </a:p>
                  </a:txBody>
                  <a:tcPr/>
                </a:tc>
              </a:tr>
              <a:tr h="370840">
                <a:tc>
                  <a:txBody>
                    <a:bodyPr/>
                    <a:lstStyle/>
                    <a:p>
                      <a:r>
                        <a:rPr lang="en-US" dirty="0" smtClean="0"/>
                        <a:t>TREATMENT</a:t>
                      </a:r>
                      <a:endParaRPr lang="en-US" dirty="0"/>
                    </a:p>
                  </a:txBody>
                  <a:tcPr/>
                </a:tc>
                <a:tc>
                  <a:txBody>
                    <a:bodyPr/>
                    <a:lstStyle/>
                    <a:p>
                      <a:r>
                        <a:rPr lang="en-US" dirty="0" smtClean="0"/>
                        <a:t>a</a:t>
                      </a:r>
                      <a:endParaRPr lang="en-US" dirty="0"/>
                    </a:p>
                  </a:txBody>
                  <a:tcPr/>
                </a:tc>
                <a:tc>
                  <a:txBody>
                    <a:bodyPr/>
                    <a:lstStyle/>
                    <a:p>
                      <a:r>
                        <a:rPr lang="en-US" dirty="0" smtClean="0"/>
                        <a:t>b</a:t>
                      </a:r>
                      <a:endParaRPr lang="en-US" dirty="0"/>
                    </a:p>
                  </a:txBody>
                  <a:tcPr/>
                </a:tc>
                <a:tc>
                  <a:txBody>
                    <a:bodyPr/>
                    <a:lstStyle/>
                    <a:p>
                      <a:r>
                        <a:rPr lang="en-US" dirty="0" err="1" smtClean="0"/>
                        <a:t>a+b</a:t>
                      </a:r>
                      <a:endParaRPr lang="en-US" dirty="0"/>
                    </a:p>
                  </a:txBody>
                  <a:tcPr/>
                </a:tc>
              </a:tr>
              <a:tr h="370840">
                <a:tc>
                  <a:txBody>
                    <a:bodyPr/>
                    <a:lstStyle/>
                    <a:p>
                      <a:r>
                        <a:rPr lang="en-US" dirty="0" smtClean="0"/>
                        <a:t>CONTROL</a:t>
                      </a:r>
                      <a:endParaRPr lang="en-US" dirty="0"/>
                    </a:p>
                  </a:txBody>
                  <a:tcPr/>
                </a:tc>
                <a:tc>
                  <a:txBody>
                    <a:bodyPr/>
                    <a:lstStyle/>
                    <a:p>
                      <a:r>
                        <a:rPr lang="en-US" dirty="0" smtClean="0"/>
                        <a:t>c</a:t>
                      </a:r>
                      <a:endParaRPr lang="en-US" dirty="0"/>
                    </a:p>
                  </a:txBody>
                  <a:tcPr/>
                </a:tc>
                <a:tc>
                  <a:txBody>
                    <a:bodyPr/>
                    <a:lstStyle/>
                    <a:p>
                      <a:r>
                        <a:rPr lang="en-US" dirty="0" smtClean="0"/>
                        <a:t>d</a:t>
                      </a:r>
                      <a:endParaRPr lang="en-US" dirty="0"/>
                    </a:p>
                  </a:txBody>
                  <a:tcPr/>
                </a:tc>
                <a:tc>
                  <a:txBody>
                    <a:bodyPr/>
                    <a:lstStyle/>
                    <a:p>
                      <a:r>
                        <a:rPr lang="en-US" dirty="0" err="1" smtClean="0"/>
                        <a:t>c+d</a:t>
                      </a:r>
                      <a:endParaRPr lang="en-US" dirty="0"/>
                    </a:p>
                  </a:txBody>
                  <a:tcPr/>
                </a:tc>
              </a:tr>
              <a:tr h="370840">
                <a:tc>
                  <a:txBody>
                    <a:bodyPr/>
                    <a:lstStyle/>
                    <a:p>
                      <a:r>
                        <a:rPr lang="en-US" dirty="0" smtClean="0"/>
                        <a:t>TOTAL</a:t>
                      </a:r>
                      <a:endParaRPr lang="en-US" dirty="0"/>
                    </a:p>
                  </a:txBody>
                  <a:tcPr/>
                </a:tc>
                <a:tc>
                  <a:txBody>
                    <a:bodyPr/>
                    <a:lstStyle/>
                    <a:p>
                      <a:r>
                        <a:rPr lang="en-US" dirty="0" err="1" smtClean="0"/>
                        <a:t>a+c</a:t>
                      </a:r>
                      <a:endParaRPr lang="en-US" dirty="0"/>
                    </a:p>
                  </a:txBody>
                  <a:tcPr/>
                </a:tc>
                <a:tc>
                  <a:txBody>
                    <a:bodyPr/>
                    <a:lstStyle/>
                    <a:p>
                      <a:r>
                        <a:rPr lang="en-US" dirty="0" err="1" smtClean="0"/>
                        <a:t>b+d</a:t>
                      </a:r>
                      <a:endParaRPr lang="en-US" dirty="0"/>
                    </a:p>
                  </a:txBody>
                  <a:tcPr/>
                </a:tc>
                <a:tc>
                  <a:txBody>
                    <a:bodyPr/>
                    <a:lstStyle/>
                    <a:p>
                      <a:r>
                        <a:rPr lang="en-US" dirty="0" err="1" smtClean="0"/>
                        <a:t>a+b+c+d</a:t>
                      </a:r>
                      <a:endParaRPr lang="en-US" dirty="0"/>
                    </a:p>
                  </a:txBody>
                  <a:tcPr/>
                </a:tc>
              </a:tr>
            </a:tbl>
          </a:graphicData>
        </a:graphic>
      </p:graphicFrame>
      <p:graphicFrame>
        <p:nvGraphicFramePr>
          <p:cNvPr id="6" name="Object 5"/>
          <p:cNvGraphicFramePr>
            <a:graphicFrameLocks noChangeAspect="1"/>
          </p:cNvGraphicFramePr>
          <p:nvPr/>
        </p:nvGraphicFramePr>
        <p:xfrm>
          <a:off x="2590800" y="4395788"/>
          <a:ext cx="3594100" cy="812800"/>
        </p:xfrm>
        <a:graphic>
          <a:graphicData uri="http://schemas.openxmlformats.org/presentationml/2006/ole">
            <p:oleObj spid="_x0000_s122882" name="Equation" r:id="rId4" imgW="1854000" imgH="419040" progId="Equation.3">
              <p:embed/>
            </p:oleObj>
          </a:graphicData>
        </a:graphic>
      </p:graphicFrame>
      <p:sp>
        <p:nvSpPr>
          <p:cNvPr id="7" name="TextBox 6"/>
          <p:cNvSpPr txBox="1"/>
          <p:nvPr/>
        </p:nvSpPr>
        <p:spPr>
          <a:xfrm>
            <a:off x="762000" y="4114800"/>
            <a:ext cx="1386020" cy="369332"/>
          </a:xfrm>
          <a:prstGeom prst="rect">
            <a:avLst/>
          </a:prstGeom>
          <a:noFill/>
          <a:ln w="15875">
            <a:solidFill>
              <a:schemeClr val="accent2">
                <a:lumMod val="75000"/>
              </a:schemeClr>
            </a:solidFill>
          </a:ln>
        </p:spPr>
        <p:txBody>
          <a:bodyPr wrap="none" rtlCol="0">
            <a:spAutoFit/>
          </a:bodyPr>
          <a:lstStyle/>
          <a:p>
            <a:r>
              <a:rPr lang="en-US" dirty="0" smtClean="0">
                <a:solidFill>
                  <a:schemeClr val="accent2">
                    <a:lumMod val="75000"/>
                  </a:schemeClr>
                </a:solidFill>
              </a:rPr>
              <a:t>Row 1 Total</a:t>
            </a:r>
            <a:endParaRPr lang="en-US" dirty="0">
              <a:solidFill>
                <a:schemeClr val="accent2">
                  <a:lumMod val="75000"/>
                </a:schemeClr>
              </a:solidFill>
            </a:endParaRPr>
          </a:p>
        </p:txBody>
      </p:sp>
      <p:sp>
        <p:nvSpPr>
          <p:cNvPr id="9" name="TextBox 8"/>
          <p:cNvSpPr txBox="1"/>
          <p:nvPr/>
        </p:nvSpPr>
        <p:spPr>
          <a:xfrm>
            <a:off x="6781800" y="4191000"/>
            <a:ext cx="1783565" cy="369332"/>
          </a:xfrm>
          <a:prstGeom prst="rect">
            <a:avLst/>
          </a:prstGeom>
          <a:noFill/>
          <a:ln w="15875">
            <a:solidFill>
              <a:schemeClr val="accent2">
                <a:lumMod val="75000"/>
              </a:schemeClr>
            </a:solidFill>
          </a:ln>
        </p:spPr>
        <p:txBody>
          <a:bodyPr wrap="none" rtlCol="0">
            <a:spAutoFit/>
          </a:bodyPr>
          <a:lstStyle/>
          <a:p>
            <a:r>
              <a:rPr lang="en-US" dirty="0" smtClean="0">
                <a:solidFill>
                  <a:schemeClr val="accent2">
                    <a:lumMod val="75000"/>
                  </a:schemeClr>
                </a:solidFill>
              </a:rPr>
              <a:t>Column 1 Total</a:t>
            </a:r>
            <a:endParaRPr lang="en-US" dirty="0">
              <a:solidFill>
                <a:schemeClr val="accent2">
                  <a:lumMod val="75000"/>
                </a:schemeClr>
              </a:solidFill>
            </a:endParaRPr>
          </a:p>
        </p:txBody>
      </p:sp>
      <p:sp>
        <p:nvSpPr>
          <p:cNvPr id="10" name="TextBox 9"/>
          <p:cNvSpPr txBox="1"/>
          <p:nvPr/>
        </p:nvSpPr>
        <p:spPr>
          <a:xfrm>
            <a:off x="6705600" y="5105400"/>
            <a:ext cx="1385829" cy="369332"/>
          </a:xfrm>
          <a:prstGeom prst="rect">
            <a:avLst/>
          </a:prstGeom>
          <a:noFill/>
          <a:ln w="15875">
            <a:solidFill>
              <a:schemeClr val="accent2">
                <a:lumMod val="75000"/>
              </a:schemeClr>
            </a:solidFill>
          </a:ln>
        </p:spPr>
        <p:txBody>
          <a:bodyPr wrap="none" rtlCol="0">
            <a:spAutoFit/>
          </a:bodyPr>
          <a:lstStyle/>
          <a:p>
            <a:r>
              <a:rPr lang="en-US" dirty="0" smtClean="0">
                <a:solidFill>
                  <a:schemeClr val="accent2">
                    <a:lumMod val="75000"/>
                  </a:schemeClr>
                </a:solidFill>
              </a:rPr>
              <a:t>Cell Values</a:t>
            </a:r>
            <a:endParaRPr lang="en-US" dirty="0">
              <a:solidFill>
                <a:schemeClr val="accent2">
                  <a:lumMod val="75000"/>
                </a:schemeClr>
              </a:solidFill>
            </a:endParaRPr>
          </a:p>
        </p:txBody>
      </p:sp>
      <p:sp>
        <p:nvSpPr>
          <p:cNvPr id="11" name="TextBox 10"/>
          <p:cNvSpPr txBox="1"/>
          <p:nvPr/>
        </p:nvSpPr>
        <p:spPr>
          <a:xfrm>
            <a:off x="838200" y="5105400"/>
            <a:ext cx="1283493" cy="369332"/>
          </a:xfrm>
          <a:prstGeom prst="rect">
            <a:avLst/>
          </a:prstGeom>
          <a:noFill/>
          <a:ln w="15875">
            <a:solidFill>
              <a:schemeClr val="accent2">
                <a:lumMod val="75000"/>
              </a:schemeClr>
            </a:solidFill>
          </a:ln>
        </p:spPr>
        <p:txBody>
          <a:bodyPr wrap="none" rtlCol="0">
            <a:spAutoFit/>
          </a:bodyPr>
          <a:lstStyle/>
          <a:p>
            <a:r>
              <a:rPr lang="en-US" dirty="0" smtClean="0">
                <a:solidFill>
                  <a:schemeClr val="accent2">
                    <a:lumMod val="75000"/>
                  </a:schemeClr>
                </a:solidFill>
              </a:rPr>
              <a:t>Table Total</a:t>
            </a:r>
            <a:endParaRPr lang="en-US" dirty="0">
              <a:solidFill>
                <a:schemeClr val="accent2">
                  <a:lumMod val="75000"/>
                </a:schemeClr>
              </a:solidFill>
            </a:endParaRPr>
          </a:p>
        </p:txBody>
      </p:sp>
      <p:cxnSp>
        <p:nvCxnSpPr>
          <p:cNvPr id="13" name="Straight Arrow Connector 12"/>
          <p:cNvCxnSpPr/>
          <p:nvPr/>
        </p:nvCxnSpPr>
        <p:spPr>
          <a:xfrm>
            <a:off x="2209800" y="4343400"/>
            <a:ext cx="457200" cy="152400"/>
          </a:xfrm>
          <a:prstGeom prst="straightConnector1">
            <a:avLst/>
          </a:prstGeom>
          <a:ln w="22225">
            <a:solidFill>
              <a:schemeClr val="accent2">
                <a:lumMod val="75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2057400" y="5029200"/>
            <a:ext cx="1066800" cy="228600"/>
          </a:xfrm>
          <a:prstGeom prst="straightConnector1">
            <a:avLst/>
          </a:prstGeom>
          <a:ln w="22225">
            <a:solidFill>
              <a:schemeClr val="accent2">
                <a:lumMod val="75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0" idx="1"/>
          </p:cNvCxnSpPr>
          <p:nvPr/>
        </p:nvCxnSpPr>
        <p:spPr>
          <a:xfrm rot="10800000">
            <a:off x="4953000" y="5105400"/>
            <a:ext cx="1752600" cy="184666"/>
          </a:xfrm>
          <a:prstGeom prst="straightConnector1">
            <a:avLst/>
          </a:prstGeom>
          <a:ln w="22225">
            <a:solidFill>
              <a:schemeClr val="accent2">
                <a:lumMod val="75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flipV="1">
            <a:off x="4876800" y="4191000"/>
            <a:ext cx="1981200" cy="304800"/>
          </a:xfrm>
          <a:prstGeom prst="straightConnector1">
            <a:avLst/>
          </a:prstGeom>
          <a:ln w="22225">
            <a:solidFill>
              <a:schemeClr val="accent2">
                <a:lumMod val="75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17" name="Slide Number Placeholder 16"/>
          <p:cNvSpPr>
            <a:spLocks noGrp="1"/>
          </p:cNvSpPr>
          <p:nvPr>
            <p:ph type="sldNum" sz="quarter" idx="12"/>
          </p:nvPr>
        </p:nvSpPr>
        <p:spPr/>
        <p:txBody>
          <a:bodyPr/>
          <a:lstStyle/>
          <a:p>
            <a:pPr>
              <a:defRPr/>
            </a:pPr>
            <a:fld id="{E6DE200D-D627-41E5-8D01-F6719520DC70}"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Fisher’s Exact Test</a:t>
            </a:r>
          </a:p>
        </p:txBody>
      </p:sp>
      <p:sp>
        <p:nvSpPr>
          <p:cNvPr id="3" name="Content Placeholder 2"/>
          <p:cNvSpPr>
            <a:spLocks noGrp="1"/>
          </p:cNvSpPr>
          <p:nvPr>
            <p:ph idx="1"/>
          </p:nvPr>
        </p:nvSpPr>
        <p:spPr>
          <a:xfrm>
            <a:off x="762000" y="2819400"/>
            <a:ext cx="8153400" cy="3276600"/>
          </a:xfrm>
        </p:spPr>
        <p:txBody>
          <a:bodyPr rtlCol="0">
            <a:normAutofit fontScale="92500" lnSpcReduction="10000"/>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Probability of observing </a:t>
            </a:r>
            <a:r>
              <a:rPr lang="en-US" u="sng" dirty="0" smtClean="0">
                <a:solidFill>
                  <a:schemeClr val="tx1">
                    <a:lumMod val="75000"/>
                    <a:lumOff val="25000"/>
                  </a:schemeClr>
                </a:solidFill>
              </a:rPr>
              <a:t>this</a:t>
            </a:r>
            <a:r>
              <a:rPr lang="en-US" dirty="0" smtClean="0">
                <a:solidFill>
                  <a:schemeClr val="tx1">
                    <a:lumMod val="75000"/>
                    <a:lumOff val="25000"/>
                  </a:schemeClr>
                </a:solidFill>
              </a:rPr>
              <a:t> particular table is:</a:t>
            </a: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=HYPGEOMDIST(1,6,8,18)</a:t>
            </a: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None/>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5" name="Content Placeholder 3"/>
          <p:cNvGraphicFramePr>
            <a:graphicFrameLocks/>
          </p:cNvGraphicFramePr>
          <p:nvPr/>
        </p:nvGraphicFramePr>
        <p:xfrm>
          <a:off x="2286000" y="1295400"/>
          <a:ext cx="4724400" cy="1483360"/>
        </p:xfrm>
        <a:graphic>
          <a:graphicData uri="http://schemas.openxmlformats.org/drawingml/2006/table">
            <a:tbl>
              <a:tblPr firstRow="1" bandRow="1">
                <a:tableStyleId>{5C22544A-7EE6-4342-B048-85BDC9FD1C3A}</a:tableStyleId>
              </a:tblPr>
              <a:tblGrid>
                <a:gridCol w="1447800"/>
                <a:gridCol w="990600"/>
                <a:gridCol w="1143000"/>
                <a:gridCol w="1143000"/>
              </a:tblGrid>
              <a:tr h="370840">
                <a:tc>
                  <a:txBody>
                    <a:bodyPr/>
                    <a:lstStyle/>
                    <a:p>
                      <a:endParaRPr lang="en-US" dirty="0"/>
                    </a:p>
                  </a:txBody>
                  <a:tcPr/>
                </a:tc>
                <a:tc>
                  <a:txBody>
                    <a:bodyPr/>
                    <a:lstStyle/>
                    <a:p>
                      <a:r>
                        <a:rPr lang="en-US" dirty="0" smtClean="0"/>
                        <a:t>Died</a:t>
                      </a:r>
                      <a:endParaRPr lang="en-US" dirty="0"/>
                    </a:p>
                  </a:txBody>
                  <a:tcPr/>
                </a:tc>
                <a:tc>
                  <a:txBody>
                    <a:bodyPr/>
                    <a:lstStyle/>
                    <a:p>
                      <a:r>
                        <a:rPr lang="en-US" dirty="0" smtClean="0"/>
                        <a:t>Survived</a:t>
                      </a:r>
                      <a:endParaRPr lang="en-US" dirty="0"/>
                    </a:p>
                  </a:txBody>
                  <a:tcPr/>
                </a:tc>
                <a:tc>
                  <a:txBody>
                    <a:bodyPr/>
                    <a:lstStyle/>
                    <a:p>
                      <a:r>
                        <a:rPr lang="en-US" dirty="0" smtClean="0"/>
                        <a:t>TOTAL</a:t>
                      </a:r>
                      <a:endParaRPr lang="en-US" dirty="0"/>
                    </a:p>
                  </a:txBody>
                  <a:tcPr/>
                </a:tc>
              </a:tr>
              <a:tr h="370840">
                <a:tc>
                  <a:txBody>
                    <a:bodyPr/>
                    <a:lstStyle/>
                    <a:p>
                      <a:r>
                        <a:rPr lang="en-US" dirty="0" smtClean="0"/>
                        <a:t>TREATMENT</a:t>
                      </a:r>
                      <a:endParaRPr lang="en-US" dirty="0"/>
                    </a:p>
                  </a:txBody>
                  <a:tcPr/>
                </a:tc>
                <a:tc>
                  <a:txBody>
                    <a:bodyPr/>
                    <a:lstStyle/>
                    <a:p>
                      <a:r>
                        <a:rPr lang="en-US" dirty="0" smtClean="0"/>
                        <a:t>1</a:t>
                      </a:r>
                      <a:endParaRPr lang="en-US" dirty="0"/>
                    </a:p>
                  </a:txBody>
                  <a:tcPr/>
                </a:tc>
                <a:tc>
                  <a:txBody>
                    <a:bodyPr/>
                    <a:lstStyle/>
                    <a:p>
                      <a:r>
                        <a:rPr lang="en-US" dirty="0" smtClean="0"/>
                        <a:t>7</a:t>
                      </a:r>
                      <a:endParaRPr lang="en-US" dirty="0"/>
                    </a:p>
                  </a:txBody>
                  <a:tcPr/>
                </a:tc>
                <a:tc>
                  <a:txBody>
                    <a:bodyPr/>
                    <a:lstStyle/>
                    <a:p>
                      <a:r>
                        <a:rPr lang="en-US" dirty="0" smtClean="0"/>
                        <a:t>8</a:t>
                      </a:r>
                      <a:endParaRPr lang="en-US" dirty="0"/>
                    </a:p>
                  </a:txBody>
                  <a:tcPr/>
                </a:tc>
              </a:tr>
              <a:tr h="370840">
                <a:tc>
                  <a:txBody>
                    <a:bodyPr/>
                    <a:lstStyle/>
                    <a:p>
                      <a:r>
                        <a:rPr lang="en-US" dirty="0" smtClean="0"/>
                        <a:t>CONTROL</a:t>
                      </a:r>
                      <a:endParaRPr lang="en-US" dirty="0"/>
                    </a:p>
                  </a:txBody>
                  <a:tcPr/>
                </a:tc>
                <a:tc>
                  <a:txBody>
                    <a:bodyPr/>
                    <a:lstStyle/>
                    <a:p>
                      <a:r>
                        <a:rPr lang="en-US" dirty="0" smtClean="0"/>
                        <a:t>5</a:t>
                      </a:r>
                      <a:endParaRPr lang="en-US" dirty="0"/>
                    </a:p>
                  </a:txBody>
                  <a:tcPr/>
                </a:tc>
                <a:tc>
                  <a:txBody>
                    <a:bodyPr/>
                    <a:lstStyle/>
                    <a:p>
                      <a:r>
                        <a:rPr lang="en-US" dirty="0" smtClean="0"/>
                        <a:t>5</a:t>
                      </a:r>
                      <a:endParaRPr lang="en-US" dirty="0"/>
                    </a:p>
                  </a:txBody>
                  <a:tcPr/>
                </a:tc>
                <a:tc>
                  <a:txBody>
                    <a:bodyPr/>
                    <a:lstStyle/>
                    <a:p>
                      <a:r>
                        <a:rPr lang="en-US" dirty="0" smtClean="0"/>
                        <a:t>10</a:t>
                      </a:r>
                      <a:endParaRPr lang="en-US" dirty="0"/>
                    </a:p>
                  </a:txBody>
                  <a:tcPr/>
                </a:tc>
              </a:tr>
              <a:tr h="370840">
                <a:tc>
                  <a:txBody>
                    <a:bodyPr/>
                    <a:lstStyle/>
                    <a:p>
                      <a:r>
                        <a:rPr lang="en-US" dirty="0" smtClean="0"/>
                        <a:t>TOTAL</a:t>
                      </a:r>
                      <a:endParaRPr lang="en-US" dirty="0"/>
                    </a:p>
                  </a:txBody>
                  <a:tcPr/>
                </a:tc>
                <a:tc>
                  <a:txBody>
                    <a:bodyPr/>
                    <a:lstStyle/>
                    <a:p>
                      <a:r>
                        <a:rPr lang="en-US" dirty="0" smtClean="0"/>
                        <a:t>6</a:t>
                      </a:r>
                      <a:endParaRPr lang="en-US" dirty="0"/>
                    </a:p>
                  </a:txBody>
                  <a:tcPr/>
                </a:tc>
                <a:tc>
                  <a:txBody>
                    <a:bodyPr/>
                    <a:lstStyle/>
                    <a:p>
                      <a:r>
                        <a:rPr lang="en-US" dirty="0" smtClean="0"/>
                        <a:t>12</a:t>
                      </a:r>
                      <a:endParaRPr lang="en-US" dirty="0"/>
                    </a:p>
                  </a:txBody>
                  <a:tcPr/>
                </a:tc>
                <a:tc>
                  <a:txBody>
                    <a:bodyPr/>
                    <a:lstStyle/>
                    <a:p>
                      <a:r>
                        <a:rPr lang="en-US" dirty="0" smtClean="0"/>
                        <a:t>18</a:t>
                      </a:r>
                      <a:endParaRPr lang="en-US" dirty="0"/>
                    </a:p>
                  </a:txBody>
                  <a:tcPr/>
                </a:tc>
              </a:tr>
            </a:tbl>
          </a:graphicData>
        </a:graphic>
      </p:graphicFrame>
      <p:graphicFrame>
        <p:nvGraphicFramePr>
          <p:cNvPr id="6" name="Object 5"/>
          <p:cNvGraphicFramePr>
            <a:graphicFrameLocks noChangeAspect="1"/>
          </p:cNvGraphicFramePr>
          <p:nvPr/>
        </p:nvGraphicFramePr>
        <p:xfrm>
          <a:off x="1066800" y="3352800"/>
          <a:ext cx="7829550" cy="2019300"/>
        </p:xfrm>
        <a:graphic>
          <a:graphicData uri="http://schemas.openxmlformats.org/presentationml/2006/ole">
            <p:oleObj spid="_x0000_s88066" name="Equation" r:id="rId4" imgW="4038480" imgH="1041120" progId="Equation.3">
              <p:embed/>
            </p:oleObj>
          </a:graphicData>
        </a:graphic>
      </p:graphicFrame>
      <p:sp>
        <p:nvSpPr>
          <p:cNvPr id="7" name="Slide Number Placeholder 6"/>
          <p:cNvSpPr>
            <a:spLocks noGrp="1"/>
          </p:cNvSpPr>
          <p:nvPr>
            <p:ph type="sldNum" sz="quarter" idx="12"/>
          </p:nvPr>
        </p:nvSpPr>
        <p:spPr/>
        <p:txBody>
          <a:bodyPr/>
          <a:lstStyle/>
          <a:p>
            <a:pPr>
              <a:defRPr/>
            </a:pPr>
            <a:fld id="{E6DE200D-D627-41E5-8D01-F6719520DC70}" type="slidenum">
              <a:rPr lang="en-US" smtClean="0"/>
              <a:pPr>
                <a:defRPr/>
              </a:pPr>
              <a:t>14</a:t>
            </a:fld>
            <a:endParaRPr lang="en-US"/>
          </a:p>
        </p:txBody>
      </p:sp>
      <p:sp>
        <p:nvSpPr>
          <p:cNvPr id="8" name="Rounded Rectangle 7"/>
          <p:cNvSpPr/>
          <p:nvPr/>
        </p:nvSpPr>
        <p:spPr>
          <a:xfrm>
            <a:off x="990600" y="5029200"/>
            <a:ext cx="1143000" cy="3810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endParaRPr lang="en-US" dirty="0" smtClean="0">
              <a:solidFill>
                <a:schemeClr val="tx1">
                  <a:lumMod val="75000"/>
                  <a:lumOff val="25000"/>
                </a:schemeClr>
              </a:solidFill>
            </a:endParaRPr>
          </a:p>
        </p:txBody>
      </p:sp>
      <p:sp>
        <p:nvSpPr>
          <p:cNvPr id="3" name="Content Placeholder 2"/>
          <p:cNvSpPr>
            <a:spLocks noGrp="1"/>
          </p:cNvSpPr>
          <p:nvPr>
            <p:ph idx="1"/>
          </p:nvPr>
        </p:nvSpPr>
        <p:spPr>
          <a:xfrm>
            <a:off x="762000" y="2819400"/>
            <a:ext cx="7467600" cy="3276600"/>
          </a:xfrm>
        </p:spPr>
        <p:txBody>
          <a:bodyPr rtlCol="0">
            <a:normAutofit/>
          </a:bodyPr>
          <a:lstStyle/>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None/>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24" name="Content Placeholder 3"/>
          <p:cNvGraphicFramePr>
            <a:graphicFrameLocks/>
          </p:cNvGraphicFramePr>
          <p:nvPr/>
        </p:nvGraphicFramePr>
        <p:xfrm>
          <a:off x="31242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endParaRPr lang="en-US" sz="1400" dirty="0"/>
                    </a:p>
                  </a:txBody>
                  <a:tcPr/>
                </a:tc>
                <a:tc>
                  <a:txBody>
                    <a:bodyPr/>
                    <a:lstStyle/>
                    <a:p>
                      <a:r>
                        <a:rPr lang="en-US" sz="1400" dirty="0" smtClean="0"/>
                        <a:t>D</a:t>
                      </a:r>
                      <a:endParaRPr lang="en-US" sz="1400" dirty="0"/>
                    </a:p>
                  </a:txBody>
                  <a:tcPr/>
                </a:tc>
                <a:tc>
                  <a:txBody>
                    <a:bodyPr/>
                    <a:lstStyle/>
                    <a:p>
                      <a:r>
                        <a:rPr lang="en-US" sz="140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1</a:t>
                      </a:r>
                      <a:endParaRPr lang="en-US" sz="1400" dirty="0"/>
                    </a:p>
                  </a:txBody>
                  <a:tcPr/>
                </a:tc>
                <a:tc>
                  <a:txBody>
                    <a:bodyPr/>
                    <a:lstStyle/>
                    <a:p>
                      <a:r>
                        <a:rPr lang="en-US" sz="1400" smtClean="0"/>
                        <a:t>7</a:t>
                      </a:r>
                      <a:endParaRPr lang="en-US" sz="1400" dirty="0"/>
                    </a:p>
                  </a:txBody>
                  <a:tcPr/>
                </a:tc>
                <a:tc>
                  <a:txBody>
                    <a:bodyPr/>
                    <a:lstStyle/>
                    <a:p>
                      <a:pPr>
                        <a:tabLst>
                          <a:tab pos="914400" algn="l"/>
                        </a:tabLst>
                      </a:pPr>
                      <a:r>
                        <a:rPr lang="en-US" sz="140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5</a:t>
                      </a:r>
                      <a:endParaRPr lang="en-US" sz="1400" dirty="0"/>
                    </a:p>
                  </a:txBody>
                  <a:tcPr/>
                </a:tc>
                <a:tc>
                  <a:txBody>
                    <a:bodyPr/>
                    <a:lstStyle/>
                    <a:p>
                      <a:r>
                        <a:rPr lang="en-US" sz="1400" smtClean="0"/>
                        <a:t>5</a:t>
                      </a:r>
                      <a:endParaRPr lang="en-US" sz="1400" dirty="0"/>
                    </a:p>
                  </a:txBody>
                  <a:tcPr/>
                </a:tc>
                <a:tc>
                  <a:txBody>
                    <a:bodyPr/>
                    <a:lstStyle/>
                    <a:p>
                      <a:r>
                        <a:rPr lang="en-US" sz="140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sp>
        <p:nvSpPr>
          <p:cNvPr id="30" name="Rectangle 29"/>
          <p:cNvSpPr/>
          <p:nvPr/>
        </p:nvSpPr>
        <p:spPr>
          <a:xfrm>
            <a:off x="3048000" y="457200"/>
            <a:ext cx="2895600" cy="1371600"/>
          </a:xfrm>
          <a:prstGeom prst="rect">
            <a:avLst/>
          </a:prstGeom>
          <a:noFill/>
          <a:ln w="603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pPr>
              <a:defRPr/>
            </a:pPr>
            <a:fld id="{E6DE200D-D627-41E5-8D01-F6719520DC70}"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endParaRPr lang="en-US" dirty="0" smtClean="0">
              <a:solidFill>
                <a:schemeClr val="tx1">
                  <a:lumMod val="75000"/>
                  <a:lumOff val="25000"/>
                </a:schemeClr>
              </a:solidFill>
            </a:endParaRPr>
          </a:p>
        </p:txBody>
      </p:sp>
      <p:sp>
        <p:nvSpPr>
          <p:cNvPr id="3" name="Content Placeholder 2"/>
          <p:cNvSpPr>
            <a:spLocks noGrp="1"/>
          </p:cNvSpPr>
          <p:nvPr>
            <p:ph idx="1"/>
          </p:nvPr>
        </p:nvSpPr>
        <p:spPr>
          <a:xfrm>
            <a:off x="762000" y="2819400"/>
            <a:ext cx="7467600" cy="3276600"/>
          </a:xfrm>
        </p:spPr>
        <p:txBody>
          <a:bodyPr rtlCol="0">
            <a:normAutofit/>
          </a:bodyPr>
          <a:lstStyle/>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None/>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19" name="Content Placeholder 3"/>
          <p:cNvGraphicFramePr>
            <a:graphicFrameLocks/>
          </p:cNvGraphicFramePr>
          <p:nvPr/>
        </p:nvGraphicFramePr>
        <p:xfrm>
          <a:off x="3048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a:t>
                      </a:r>
                      <a:r>
                        <a:rPr lang="en-US" sz="1400" baseline="0" dirty="0" smtClean="0"/>
                        <a:t> 1</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0</a:t>
                      </a:r>
                      <a:endParaRPr lang="en-US" sz="1400" dirty="0"/>
                    </a:p>
                  </a:txBody>
                  <a:tcPr/>
                </a:tc>
                <a:tc>
                  <a:txBody>
                    <a:bodyPr/>
                    <a:lstStyle/>
                    <a:p>
                      <a:r>
                        <a:rPr lang="en-US" sz="1400" dirty="0" smtClean="0"/>
                        <a:t>8</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6</a:t>
                      </a:r>
                      <a:endParaRPr lang="en-US" sz="1400" dirty="0"/>
                    </a:p>
                  </a:txBody>
                  <a:tcPr/>
                </a:tc>
                <a:tc>
                  <a:txBody>
                    <a:bodyPr/>
                    <a:lstStyle/>
                    <a:p>
                      <a:r>
                        <a:rPr lang="en-US" sz="1400" dirty="0" smtClean="0"/>
                        <a:t>4</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4" name="Content Placeholder 3"/>
          <p:cNvGraphicFramePr>
            <a:graphicFrameLocks/>
          </p:cNvGraphicFramePr>
          <p:nvPr/>
        </p:nvGraphicFramePr>
        <p:xfrm>
          <a:off x="31242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2</a:t>
                      </a:r>
                      <a:endParaRPr lang="en-US" sz="1400" dirty="0"/>
                    </a:p>
                  </a:txBody>
                  <a:tcPr/>
                </a:tc>
                <a:tc>
                  <a:txBody>
                    <a:bodyPr/>
                    <a:lstStyle/>
                    <a:p>
                      <a:r>
                        <a:rPr lang="en-US" sz="1400" dirty="0" smtClean="0"/>
                        <a:t>D</a:t>
                      </a:r>
                      <a:endParaRPr lang="en-US" sz="1400" dirty="0"/>
                    </a:p>
                  </a:txBody>
                  <a:tcPr/>
                </a:tc>
                <a:tc>
                  <a:txBody>
                    <a:bodyPr/>
                    <a:lstStyle/>
                    <a:p>
                      <a:r>
                        <a:rPr lang="en-US" sz="140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1</a:t>
                      </a:r>
                      <a:endParaRPr lang="en-US" sz="1400" dirty="0"/>
                    </a:p>
                  </a:txBody>
                  <a:tcPr/>
                </a:tc>
                <a:tc>
                  <a:txBody>
                    <a:bodyPr/>
                    <a:lstStyle/>
                    <a:p>
                      <a:r>
                        <a:rPr lang="en-US" sz="1400" smtClean="0"/>
                        <a:t>7</a:t>
                      </a:r>
                      <a:endParaRPr lang="en-US" sz="1400" dirty="0"/>
                    </a:p>
                  </a:txBody>
                  <a:tcPr/>
                </a:tc>
                <a:tc>
                  <a:txBody>
                    <a:bodyPr/>
                    <a:lstStyle/>
                    <a:p>
                      <a:pPr>
                        <a:tabLst>
                          <a:tab pos="914400" algn="l"/>
                        </a:tabLst>
                      </a:pPr>
                      <a:r>
                        <a:rPr lang="en-US" sz="140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5</a:t>
                      </a:r>
                      <a:endParaRPr lang="en-US" sz="1400" dirty="0"/>
                    </a:p>
                  </a:txBody>
                  <a:tcPr/>
                </a:tc>
                <a:tc>
                  <a:txBody>
                    <a:bodyPr/>
                    <a:lstStyle/>
                    <a:p>
                      <a:r>
                        <a:rPr lang="en-US" sz="1400" smtClean="0"/>
                        <a:t>5</a:t>
                      </a:r>
                      <a:endParaRPr lang="en-US" sz="1400" dirty="0"/>
                    </a:p>
                  </a:txBody>
                  <a:tcPr/>
                </a:tc>
                <a:tc>
                  <a:txBody>
                    <a:bodyPr/>
                    <a:lstStyle/>
                    <a:p>
                      <a:r>
                        <a:rPr lang="en-US" sz="140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5" name="Content Placeholder 3"/>
          <p:cNvGraphicFramePr>
            <a:graphicFrameLocks/>
          </p:cNvGraphicFramePr>
          <p:nvPr/>
        </p:nvGraphicFramePr>
        <p:xfrm>
          <a:off x="60198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3</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2</a:t>
                      </a:r>
                      <a:endParaRPr lang="en-US" sz="1400" dirty="0"/>
                    </a:p>
                  </a:txBody>
                  <a:tcPr/>
                </a:tc>
                <a:tc>
                  <a:txBody>
                    <a:bodyPr/>
                    <a:lstStyle/>
                    <a:p>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endParaRPr lang="en-US" sz="1400" dirty="0"/>
                    </a:p>
                  </a:txBody>
                  <a:tcPr/>
                </a:tc>
                <a:tc>
                  <a:txBody>
                    <a:bodyPr/>
                    <a:lstStyle/>
                    <a:p>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6" name="Content Placeholder 3"/>
          <p:cNvGraphicFramePr>
            <a:graphicFrameLocks/>
          </p:cNvGraphicFramePr>
          <p:nvPr/>
        </p:nvGraphicFramePr>
        <p:xfrm>
          <a:off x="304800" y="19050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4</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3</a:t>
                      </a:r>
                      <a:endParaRPr lang="en-US" sz="1400" dirty="0"/>
                    </a:p>
                  </a:txBody>
                  <a:tcPr/>
                </a:tc>
                <a:tc>
                  <a:txBody>
                    <a:bodyPr/>
                    <a:lstStyle/>
                    <a:p>
                      <a:r>
                        <a:rPr lang="en-US" sz="1400" dirty="0" smtClean="0"/>
                        <a:t>5</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3</a:t>
                      </a:r>
                      <a:endParaRPr lang="en-US" sz="1400" dirty="0"/>
                    </a:p>
                  </a:txBody>
                  <a:tcPr/>
                </a:tc>
                <a:tc>
                  <a:txBody>
                    <a:bodyPr/>
                    <a:lstStyle/>
                    <a:p>
                      <a:r>
                        <a:rPr lang="en-US" sz="1400" dirty="0" smtClean="0"/>
                        <a:t>7</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sp>
        <p:nvSpPr>
          <p:cNvPr id="30" name="Rectangle 29"/>
          <p:cNvSpPr/>
          <p:nvPr/>
        </p:nvSpPr>
        <p:spPr>
          <a:xfrm>
            <a:off x="3048000" y="457200"/>
            <a:ext cx="2895600" cy="1371600"/>
          </a:xfrm>
          <a:prstGeom prst="rect">
            <a:avLst/>
          </a:prstGeom>
          <a:noFill/>
          <a:ln w="603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1" name="Content Placeholder 3"/>
          <p:cNvGraphicFramePr>
            <a:graphicFrameLocks/>
          </p:cNvGraphicFramePr>
          <p:nvPr/>
        </p:nvGraphicFramePr>
        <p:xfrm>
          <a:off x="304800" y="3200400"/>
          <a:ext cx="2743200" cy="12954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7</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81000">
                <a:tc>
                  <a:txBody>
                    <a:bodyPr/>
                    <a:lstStyle/>
                    <a:p>
                      <a:r>
                        <a:rPr lang="en-US" sz="1400" dirty="0" smtClean="0"/>
                        <a:t>TRT</a:t>
                      </a:r>
                      <a:endParaRPr lang="en-US" sz="1400" dirty="0"/>
                    </a:p>
                  </a:txBody>
                  <a:tcPr/>
                </a:tc>
                <a:tc>
                  <a:txBody>
                    <a:bodyPr/>
                    <a:lstStyle/>
                    <a:p>
                      <a:r>
                        <a:rPr lang="en-US" sz="1400" dirty="0" smtClean="0"/>
                        <a:t>6</a:t>
                      </a:r>
                      <a:endParaRPr lang="en-US" sz="1400" dirty="0"/>
                    </a:p>
                  </a:txBody>
                  <a:tcPr/>
                </a:tc>
                <a:tc>
                  <a:txBody>
                    <a:bodyPr/>
                    <a:lstStyle/>
                    <a:p>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endParaRPr lang="en-US" sz="1400" dirty="0"/>
                    </a:p>
                  </a:txBody>
                  <a:tcPr/>
                </a:tc>
                <a:tc>
                  <a:txBody>
                    <a:bodyPr/>
                    <a:lstStyle/>
                    <a:p>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32" name="Content Placeholder 3"/>
          <p:cNvGraphicFramePr>
            <a:graphicFrameLocks/>
          </p:cNvGraphicFramePr>
          <p:nvPr/>
        </p:nvGraphicFramePr>
        <p:xfrm>
          <a:off x="6019800" y="1828800"/>
          <a:ext cx="2743200" cy="12954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6</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5</a:t>
                      </a:r>
                      <a:endParaRPr lang="en-US" sz="1400" dirty="0"/>
                    </a:p>
                  </a:txBody>
                  <a:tcPr/>
                </a:tc>
                <a:tc>
                  <a:txBody>
                    <a:bodyPr/>
                    <a:lstStyle/>
                    <a:p>
                      <a:r>
                        <a:rPr lang="en-US" sz="1400" dirty="0" smtClean="0"/>
                        <a:t>3</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1</a:t>
                      </a:r>
                      <a:endParaRPr lang="en-US" sz="1400" dirty="0"/>
                    </a:p>
                  </a:txBody>
                  <a:tcPr/>
                </a:tc>
                <a:tc>
                  <a:txBody>
                    <a:bodyPr/>
                    <a:lstStyle/>
                    <a:p>
                      <a:r>
                        <a:rPr lang="en-US" sz="1400" dirty="0" smtClean="0"/>
                        <a:t>9</a:t>
                      </a:r>
                      <a:endParaRPr lang="en-US" sz="1400" dirty="0"/>
                    </a:p>
                  </a:txBody>
                  <a:tcPr/>
                </a:tc>
                <a:tc>
                  <a:txBody>
                    <a:bodyPr/>
                    <a:lstStyle/>
                    <a:p>
                      <a:r>
                        <a:rPr lang="en-US" sz="1400" dirty="0" smtClean="0"/>
                        <a:t>10</a:t>
                      </a:r>
                      <a:endParaRPr lang="en-US" sz="1400" dirty="0"/>
                    </a:p>
                  </a:txBody>
                  <a:tcPr/>
                </a:tc>
              </a:tr>
              <a:tr h="3810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33" name="Content Placeholder 3"/>
          <p:cNvGraphicFramePr>
            <a:graphicFrameLocks/>
          </p:cNvGraphicFramePr>
          <p:nvPr/>
        </p:nvGraphicFramePr>
        <p:xfrm>
          <a:off x="3200400" y="19050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5</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4</a:t>
                      </a:r>
                      <a:endParaRPr lang="en-US" sz="1400" dirty="0"/>
                    </a:p>
                  </a:txBody>
                  <a:tcPr/>
                </a:tc>
                <a:tc>
                  <a:txBody>
                    <a:bodyPr/>
                    <a:lstStyle/>
                    <a:p>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endParaRPr lang="en-US" sz="1400" dirty="0"/>
                    </a:p>
                  </a:txBody>
                  <a:tcPr/>
                </a:tc>
                <a:tc>
                  <a:txBody>
                    <a:bodyPr/>
                    <a:lstStyle/>
                    <a:p>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sp>
        <p:nvSpPr>
          <p:cNvPr id="12" name="Slide Number Placeholder 11"/>
          <p:cNvSpPr>
            <a:spLocks noGrp="1"/>
          </p:cNvSpPr>
          <p:nvPr>
            <p:ph type="sldNum" sz="quarter" idx="12"/>
          </p:nvPr>
        </p:nvSpPr>
        <p:spPr/>
        <p:txBody>
          <a:bodyPr/>
          <a:lstStyle/>
          <a:p>
            <a:pPr>
              <a:defRPr/>
            </a:pPr>
            <a:fld id="{E6DE200D-D627-41E5-8D01-F6719520DC70}"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endParaRPr lang="en-US" dirty="0" smtClean="0">
              <a:solidFill>
                <a:schemeClr val="tx1">
                  <a:lumMod val="75000"/>
                  <a:lumOff val="25000"/>
                </a:schemeClr>
              </a:solidFill>
            </a:endParaRPr>
          </a:p>
        </p:txBody>
      </p:sp>
      <p:sp>
        <p:nvSpPr>
          <p:cNvPr id="3" name="Content Placeholder 2"/>
          <p:cNvSpPr>
            <a:spLocks noGrp="1"/>
          </p:cNvSpPr>
          <p:nvPr>
            <p:ph idx="1"/>
          </p:nvPr>
        </p:nvSpPr>
        <p:spPr>
          <a:xfrm>
            <a:off x="762000" y="2819400"/>
            <a:ext cx="7467600" cy="3276600"/>
          </a:xfrm>
        </p:spPr>
        <p:txBody>
          <a:bodyPr rtlCol="0">
            <a:normAutofit/>
          </a:bodyPr>
          <a:lstStyle/>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None/>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19" name="Content Placeholder 3"/>
          <p:cNvGraphicFramePr>
            <a:graphicFrameLocks/>
          </p:cNvGraphicFramePr>
          <p:nvPr/>
        </p:nvGraphicFramePr>
        <p:xfrm>
          <a:off x="3048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a:t>
                      </a:r>
                      <a:r>
                        <a:rPr lang="en-US" sz="1400" baseline="0" dirty="0" smtClean="0"/>
                        <a:t> 1</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0</a:t>
                      </a:r>
                      <a:endParaRPr lang="en-US" sz="1400" dirty="0"/>
                    </a:p>
                  </a:txBody>
                  <a:tcPr/>
                </a:tc>
                <a:tc>
                  <a:txBody>
                    <a:bodyPr/>
                    <a:lstStyle/>
                    <a:p>
                      <a:r>
                        <a:rPr lang="en-US" sz="1400" dirty="0" smtClean="0"/>
                        <a:t>8</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6</a:t>
                      </a:r>
                      <a:endParaRPr lang="en-US" sz="1400" dirty="0"/>
                    </a:p>
                  </a:txBody>
                  <a:tcPr/>
                </a:tc>
                <a:tc>
                  <a:txBody>
                    <a:bodyPr/>
                    <a:lstStyle/>
                    <a:p>
                      <a:r>
                        <a:rPr lang="en-US" sz="1400" dirty="0" smtClean="0"/>
                        <a:t>4</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4" name="Content Placeholder 3"/>
          <p:cNvGraphicFramePr>
            <a:graphicFrameLocks/>
          </p:cNvGraphicFramePr>
          <p:nvPr/>
        </p:nvGraphicFramePr>
        <p:xfrm>
          <a:off x="31242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2</a:t>
                      </a:r>
                      <a:endParaRPr lang="en-US" sz="1400" dirty="0"/>
                    </a:p>
                  </a:txBody>
                  <a:tcPr/>
                </a:tc>
                <a:tc>
                  <a:txBody>
                    <a:bodyPr/>
                    <a:lstStyle/>
                    <a:p>
                      <a:r>
                        <a:rPr lang="en-US" sz="1400" dirty="0" smtClean="0"/>
                        <a:t>D</a:t>
                      </a:r>
                      <a:endParaRPr lang="en-US" sz="1400" dirty="0"/>
                    </a:p>
                  </a:txBody>
                  <a:tcPr/>
                </a:tc>
                <a:tc>
                  <a:txBody>
                    <a:bodyPr/>
                    <a:lstStyle/>
                    <a:p>
                      <a:r>
                        <a:rPr lang="en-US" sz="140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1</a:t>
                      </a:r>
                      <a:endParaRPr lang="en-US" sz="1400" dirty="0"/>
                    </a:p>
                  </a:txBody>
                  <a:tcPr/>
                </a:tc>
                <a:tc>
                  <a:txBody>
                    <a:bodyPr/>
                    <a:lstStyle/>
                    <a:p>
                      <a:r>
                        <a:rPr lang="en-US" sz="1400" smtClean="0"/>
                        <a:t>7</a:t>
                      </a:r>
                      <a:endParaRPr lang="en-US" sz="1400" dirty="0"/>
                    </a:p>
                  </a:txBody>
                  <a:tcPr/>
                </a:tc>
                <a:tc>
                  <a:txBody>
                    <a:bodyPr/>
                    <a:lstStyle/>
                    <a:p>
                      <a:pPr>
                        <a:tabLst>
                          <a:tab pos="914400" algn="l"/>
                        </a:tabLst>
                      </a:pPr>
                      <a:r>
                        <a:rPr lang="en-US" sz="140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5</a:t>
                      </a:r>
                      <a:endParaRPr lang="en-US" sz="1400" dirty="0"/>
                    </a:p>
                  </a:txBody>
                  <a:tcPr/>
                </a:tc>
                <a:tc>
                  <a:txBody>
                    <a:bodyPr/>
                    <a:lstStyle/>
                    <a:p>
                      <a:r>
                        <a:rPr lang="en-US" sz="1400" smtClean="0"/>
                        <a:t>5</a:t>
                      </a:r>
                      <a:endParaRPr lang="en-US" sz="1400" dirty="0"/>
                    </a:p>
                  </a:txBody>
                  <a:tcPr/>
                </a:tc>
                <a:tc>
                  <a:txBody>
                    <a:bodyPr/>
                    <a:lstStyle/>
                    <a:p>
                      <a:r>
                        <a:rPr lang="en-US" sz="140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5" name="Content Placeholder 3"/>
          <p:cNvGraphicFramePr>
            <a:graphicFrameLocks/>
          </p:cNvGraphicFramePr>
          <p:nvPr/>
        </p:nvGraphicFramePr>
        <p:xfrm>
          <a:off x="60198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3</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2</a:t>
                      </a:r>
                      <a:endParaRPr lang="en-US" sz="1400" dirty="0"/>
                    </a:p>
                  </a:txBody>
                  <a:tcPr/>
                </a:tc>
                <a:tc>
                  <a:txBody>
                    <a:bodyPr/>
                    <a:lstStyle/>
                    <a:p>
                      <a:r>
                        <a:rPr lang="en-US" sz="1400" dirty="0" smtClean="0"/>
                        <a:t>6</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4</a:t>
                      </a:r>
                      <a:endParaRPr lang="en-US" sz="1400" dirty="0"/>
                    </a:p>
                  </a:txBody>
                  <a:tcPr/>
                </a:tc>
                <a:tc>
                  <a:txBody>
                    <a:bodyPr/>
                    <a:lstStyle/>
                    <a:p>
                      <a:r>
                        <a:rPr lang="en-US" sz="1400" dirty="0" smtClean="0"/>
                        <a:t>6</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6" name="Content Placeholder 3"/>
          <p:cNvGraphicFramePr>
            <a:graphicFrameLocks/>
          </p:cNvGraphicFramePr>
          <p:nvPr/>
        </p:nvGraphicFramePr>
        <p:xfrm>
          <a:off x="304800" y="19050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4</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3</a:t>
                      </a:r>
                      <a:endParaRPr lang="en-US" sz="1400" dirty="0"/>
                    </a:p>
                  </a:txBody>
                  <a:tcPr/>
                </a:tc>
                <a:tc>
                  <a:txBody>
                    <a:bodyPr/>
                    <a:lstStyle/>
                    <a:p>
                      <a:r>
                        <a:rPr lang="en-US" sz="1400" dirty="0" smtClean="0"/>
                        <a:t>5</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3</a:t>
                      </a:r>
                      <a:endParaRPr lang="en-US" sz="1400" dirty="0"/>
                    </a:p>
                  </a:txBody>
                  <a:tcPr/>
                </a:tc>
                <a:tc>
                  <a:txBody>
                    <a:bodyPr/>
                    <a:lstStyle/>
                    <a:p>
                      <a:r>
                        <a:rPr lang="en-US" sz="1400" dirty="0" smtClean="0"/>
                        <a:t>7</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8" name="Table 27"/>
          <p:cNvGraphicFramePr>
            <a:graphicFrameLocks noGrp="1"/>
          </p:cNvGraphicFramePr>
          <p:nvPr/>
        </p:nvGraphicFramePr>
        <p:xfrm>
          <a:off x="5867400" y="3429003"/>
          <a:ext cx="2743200" cy="3428997"/>
        </p:xfrm>
        <a:graphic>
          <a:graphicData uri="http://schemas.openxmlformats.org/drawingml/2006/table">
            <a:tbl>
              <a:tblPr firstRow="1" bandRow="1">
                <a:tableStyleId>{F5AB1C69-6EDB-4FF4-983F-18BD219EF322}</a:tableStyleId>
              </a:tblPr>
              <a:tblGrid>
                <a:gridCol w="1175657"/>
                <a:gridCol w="1567543"/>
              </a:tblGrid>
              <a:tr h="391821">
                <a:tc>
                  <a:txBody>
                    <a:bodyPr/>
                    <a:lstStyle/>
                    <a:p>
                      <a:endParaRPr lang="en-US" dirty="0"/>
                    </a:p>
                  </a:txBody>
                  <a:tcPr>
                    <a:solidFill>
                      <a:schemeClr val="accent3">
                        <a:lumMod val="40000"/>
                        <a:lumOff val="60000"/>
                      </a:schemeClr>
                    </a:solidFill>
                  </a:tcPr>
                </a:tc>
                <a:tc>
                  <a:txBody>
                    <a:bodyPr/>
                    <a:lstStyle/>
                    <a:p>
                      <a:r>
                        <a:rPr lang="en-US" dirty="0" smtClean="0">
                          <a:solidFill>
                            <a:schemeClr val="tx1"/>
                          </a:solidFill>
                        </a:rPr>
                        <a:t>PROBABILITY</a:t>
                      </a:r>
                      <a:endParaRPr lang="en-US" dirty="0">
                        <a:solidFill>
                          <a:schemeClr val="tx1"/>
                        </a:solidFill>
                      </a:endParaRPr>
                    </a:p>
                  </a:txBody>
                  <a:tcPr>
                    <a:solidFill>
                      <a:schemeClr val="accent3">
                        <a:lumMod val="40000"/>
                        <a:lumOff val="60000"/>
                      </a:schemeClr>
                    </a:solidFill>
                  </a:tcPr>
                </a:tc>
              </a:tr>
              <a:tr h="379647">
                <a:tc>
                  <a:txBody>
                    <a:bodyPr/>
                    <a:lstStyle/>
                    <a:p>
                      <a:r>
                        <a:rPr lang="en-US" dirty="0" smtClean="0"/>
                        <a:t>Table 1</a:t>
                      </a:r>
                      <a:endParaRPr lang="en-US" dirty="0"/>
                    </a:p>
                  </a:txBody>
                  <a:tcPr>
                    <a:solidFill>
                      <a:schemeClr val="accent3">
                        <a:lumMod val="40000"/>
                        <a:lumOff val="60000"/>
                      </a:schemeClr>
                    </a:solidFill>
                  </a:tcPr>
                </a:tc>
                <a:tc>
                  <a:txBody>
                    <a:bodyPr/>
                    <a:lstStyle/>
                    <a:p>
                      <a:pPr algn="ctr"/>
                      <a:r>
                        <a:rPr lang="en-US" dirty="0" smtClean="0"/>
                        <a:t>0.0113</a:t>
                      </a:r>
                      <a:endParaRPr lang="en-US" dirty="0"/>
                    </a:p>
                  </a:txBody>
                  <a:tcPr>
                    <a:solidFill>
                      <a:schemeClr val="accent3">
                        <a:lumMod val="40000"/>
                        <a:lumOff val="60000"/>
                      </a:schemeClr>
                    </a:solidFill>
                  </a:tcPr>
                </a:tc>
              </a:tr>
              <a:tr h="379647">
                <a:tc>
                  <a:txBody>
                    <a:bodyPr/>
                    <a:lstStyle/>
                    <a:p>
                      <a:r>
                        <a:rPr lang="en-US" b="1" dirty="0" smtClean="0">
                          <a:solidFill>
                            <a:schemeClr val="accent2">
                              <a:lumMod val="75000"/>
                            </a:schemeClr>
                          </a:solidFill>
                        </a:rPr>
                        <a:t>Table</a:t>
                      </a:r>
                      <a:r>
                        <a:rPr lang="en-US" b="1" baseline="0" dirty="0" smtClean="0">
                          <a:solidFill>
                            <a:schemeClr val="accent2">
                              <a:lumMod val="75000"/>
                            </a:schemeClr>
                          </a:solidFill>
                        </a:rPr>
                        <a:t> 2*</a:t>
                      </a:r>
                      <a:endParaRPr lang="en-US" b="1" dirty="0">
                        <a:solidFill>
                          <a:schemeClr val="accent2">
                            <a:lumMod val="75000"/>
                          </a:schemeClr>
                        </a:solidFill>
                      </a:endParaRPr>
                    </a:p>
                  </a:txBody>
                  <a:tcPr>
                    <a:solidFill>
                      <a:schemeClr val="accent3">
                        <a:lumMod val="40000"/>
                        <a:lumOff val="60000"/>
                      </a:schemeClr>
                    </a:solidFill>
                  </a:tcPr>
                </a:tc>
                <a:tc>
                  <a:txBody>
                    <a:bodyPr/>
                    <a:lstStyle/>
                    <a:p>
                      <a:pPr algn="ctr"/>
                      <a:r>
                        <a:rPr lang="en-US" b="1" dirty="0" smtClean="0">
                          <a:solidFill>
                            <a:schemeClr val="accent2">
                              <a:lumMod val="75000"/>
                            </a:schemeClr>
                          </a:solidFill>
                        </a:rPr>
                        <a:t>0.1086</a:t>
                      </a:r>
                      <a:endParaRPr lang="en-US" b="1" dirty="0">
                        <a:solidFill>
                          <a:schemeClr val="accent2">
                            <a:lumMod val="75000"/>
                          </a:schemeClr>
                        </a:solidFill>
                      </a:endParaRPr>
                    </a:p>
                  </a:txBody>
                  <a:tcPr>
                    <a:solidFill>
                      <a:schemeClr val="accent3">
                        <a:lumMod val="40000"/>
                        <a:lumOff val="60000"/>
                      </a:schemeClr>
                    </a:solidFill>
                  </a:tcPr>
                </a:tc>
              </a:tr>
              <a:tr h="379647">
                <a:tc>
                  <a:txBody>
                    <a:bodyPr/>
                    <a:lstStyle/>
                    <a:p>
                      <a:r>
                        <a:rPr lang="en-US" dirty="0" smtClean="0"/>
                        <a:t>Table 3</a:t>
                      </a:r>
                      <a:endParaRPr lang="en-US" dirty="0"/>
                    </a:p>
                  </a:txBody>
                  <a:tcPr>
                    <a:solidFill>
                      <a:schemeClr val="accent3">
                        <a:lumMod val="40000"/>
                        <a:lumOff val="60000"/>
                      </a:schemeClr>
                    </a:solidFill>
                  </a:tcPr>
                </a:tc>
                <a:tc>
                  <a:txBody>
                    <a:bodyPr/>
                    <a:lstStyle/>
                    <a:p>
                      <a:pPr algn="ctr"/>
                      <a:r>
                        <a:rPr lang="en-US" dirty="0" smtClean="0"/>
                        <a:t>0.3167</a:t>
                      </a:r>
                      <a:endParaRPr lang="en-US" dirty="0"/>
                    </a:p>
                  </a:txBody>
                  <a:tcPr>
                    <a:solidFill>
                      <a:schemeClr val="accent3">
                        <a:lumMod val="40000"/>
                        <a:lumOff val="60000"/>
                      </a:schemeClr>
                    </a:solidFill>
                  </a:tcPr>
                </a:tc>
              </a:tr>
              <a:tr h="379647">
                <a:tc>
                  <a:txBody>
                    <a:bodyPr/>
                    <a:lstStyle/>
                    <a:p>
                      <a:r>
                        <a:rPr lang="en-US" dirty="0" smtClean="0"/>
                        <a:t>Table 4</a:t>
                      </a:r>
                      <a:endParaRPr lang="en-US" dirty="0"/>
                    </a:p>
                  </a:txBody>
                  <a:tcPr>
                    <a:solidFill>
                      <a:schemeClr val="accent3">
                        <a:lumMod val="40000"/>
                        <a:lumOff val="60000"/>
                      </a:schemeClr>
                    </a:solidFill>
                  </a:tcPr>
                </a:tc>
                <a:tc>
                  <a:txBody>
                    <a:bodyPr/>
                    <a:lstStyle/>
                    <a:p>
                      <a:pPr algn="ctr"/>
                      <a:r>
                        <a:rPr lang="en-US" dirty="0" smtClean="0"/>
                        <a:t>0.3620</a:t>
                      </a:r>
                      <a:endParaRPr lang="en-US" dirty="0"/>
                    </a:p>
                  </a:txBody>
                  <a:tcPr>
                    <a:solidFill>
                      <a:schemeClr val="accent3">
                        <a:lumMod val="40000"/>
                        <a:lumOff val="60000"/>
                      </a:schemeClr>
                    </a:solidFill>
                  </a:tcPr>
                </a:tc>
              </a:tr>
              <a:tr h="379647">
                <a:tc>
                  <a:txBody>
                    <a:bodyPr/>
                    <a:lstStyle/>
                    <a:p>
                      <a:r>
                        <a:rPr lang="en-US" dirty="0" smtClean="0"/>
                        <a:t>Table 5</a:t>
                      </a:r>
                      <a:endParaRPr lang="en-US" dirty="0"/>
                    </a:p>
                  </a:txBody>
                  <a:tcPr>
                    <a:solidFill>
                      <a:schemeClr val="accent3">
                        <a:lumMod val="40000"/>
                        <a:lumOff val="60000"/>
                      </a:schemeClr>
                    </a:solidFill>
                  </a:tcPr>
                </a:tc>
                <a:tc>
                  <a:txBody>
                    <a:bodyPr/>
                    <a:lstStyle/>
                    <a:p>
                      <a:pPr algn="ctr"/>
                      <a:r>
                        <a:rPr lang="en-US" dirty="0" smtClean="0"/>
                        <a:t>0.1697</a:t>
                      </a:r>
                      <a:endParaRPr lang="en-US" dirty="0"/>
                    </a:p>
                  </a:txBody>
                  <a:tcPr>
                    <a:solidFill>
                      <a:schemeClr val="accent3">
                        <a:lumMod val="40000"/>
                        <a:lumOff val="60000"/>
                      </a:schemeClr>
                    </a:solidFill>
                  </a:tcPr>
                </a:tc>
              </a:tr>
              <a:tr h="379647">
                <a:tc>
                  <a:txBody>
                    <a:bodyPr/>
                    <a:lstStyle/>
                    <a:p>
                      <a:r>
                        <a:rPr lang="en-US" dirty="0" smtClean="0"/>
                        <a:t>Table 6</a:t>
                      </a:r>
                      <a:endParaRPr lang="en-US" dirty="0"/>
                    </a:p>
                  </a:txBody>
                  <a:tcPr>
                    <a:solidFill>
                      <a:schemeClr val="accent3">
                        <a:lumMod val="40000"/>
                        <a:lumOff val="60000"/>
                      </a:schemeClr>
                    </a:solidFill>
                  </a:tcPr>
                </a:tc>
                <a:tc>
                  <a:txBody>
                    <a:bodyPr/>
                    <a:lstStyle/>
                    <a:p>
                      <a:pPr algn="ctr"/>
                      <a:r>
                        <a:rPr lang="en-US" dirty="0" smtClean="0"/>
                        <a:t>0.0307</a:t>
                      </a:r>
                      <a:endParaRPr lang="en-US" dirty="0"/>
                    </a:p>
                  </a:txBody>
                  <a:tcPr>
                    <a:solidFill>
                      <a:schemeClr val="accent3">
                        <a:lumMod val="40000"/>
                        <a:lumOff val="60000"/>
                      </a:schemeClr>
                    </a:solidFill>
                  </a:tcPr>
                </a:tc>
              </a:tr>
              <a:tr h="379647">
                <a:tc>
                  <a:txBody>
                    <a:bodyPr/>
                    <a:lstStyle/>
                    <a:p>
                      <a:r>
                        <a:rPr lang="en-US" dirty="0" smtClean="0"/>
                        <a:t>Table</a:t>
                      </a:r>
                      <a:r>
                        <a:rPr lang="en-US" baseline="0" dirty="0" smtClean="0"/>
                        <a:t> 7</a:t>
                      </a:r>
                      <a:endParaRPr lang="en-US" dirty="0"/>
                    </a:p>
                  </a:txBody>
                  <a:tcPr>
                    <a:solidFill>
                      <a:schemeClr val="accent3">
                        <a:lumMod val="40000"/>
                        <a:lumOff val="60000"/>
                      </a:schemeClr>
                    </a:solidFill>
                  </a:tcPr>
                </a:tc>
                <a:tc>
                  <a:txBody>
                    <a:bodyPr/>
                    <a:lstStyle/>
                    <a:p>
                      <a:pPr algn="ctr"/>
                      <a:r>
                        <a:rPr lang="en-US" dirty="0" smtClean="0"/>
                        <a:t>0.0016</a:t>
                      </a:r>
                    </a:p>
                  </a:txBody>
                  <a:tcPr>
                    <a:solidFill>
                      <a:schemeClr val="accent3">
                        <a:lumMod val="40000"/>
                        <a:lumOff val="60000"/>
                      </a:schemeClr>
                    </a:solidFill>
                  </a:tcPr>
                </a:tc>
              </a:tr>
              <a:tr h="379647">
                <a:tc>
                  <a:txBody>
                    <a:bodyPr/>
                    <a:lstStyle/>
                    <a:p>
                      <a:r>
                        <a:rPr lang="en-US" b="1" dirty="0" smtClean="0"/>
                        <a:t>TOTAL</a:t>
                      </a:r>
                      <a:endParaRPr lang="en-US" b="1" dirty="0"/>
                    </a:p>
                  </a:txBody>
                  <a:tcPr>
                    <a:solidFill>
                      <a:schemeClr val="accent3">
                        <a:lumMod val="40000"/>
                        <a:lumOff val="60000"/>
                      </a:schemeClr>
                    </a:solidFill>
                  </a:tcPr>
                </a:tc>
                <a:tc>
                  <a:txBody>
                    <a:bodyPr/>
                    <a:lstStyle/>
                    <a:p>
                      <a:pPr algn="ctr"/>
                      <a:r>
                        <a:rPr lang="en-US" b="1" dirty="0" smtClean="0"/>
                        <a:t>1.0000</a:t>
                      </a:r>
                    </a:p>
                  </a:txBody>
                  <a:tcPr>
                    <a:solidFill>
                      <a:schemeClr val="accent3">
                        <a:lumMod val="40000"/>
                        <a:lumOff val="60000"/>
                      </a:schemeClr>
                    </a:solidFill>
                  </a:tcPr>
                </a:tc>
              </a:tr>
            </a:tbl>
          </a:graphicData>
        </a:graphic>
      </p:graphicFrame>
      <p:sp>
        <p:nvSpPr>
          <p:cNvPr id="30" name="Rectangle 29"/>
          <p:cNvSpPr/>
          <p:nvPr/>
        </p:nvSpPr>
        <p:spPr>
          <a:xfrm>
            <a:off x="3048000" y="457200"/>
            <a:ext cx="2895600" cy="1371600"/>
          </a:xfrm>
          <a:prstGeom prst="rect">
            <a:avLst/>
          </a:prstGeom>
          <a:noFill/>
          <a:ln w="603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1" name="Content Placeholder 3"/>
          <p:cNvGraphicFramePr>
            <a:graphicFrameLocks/>
          </p:cNvGraphicFramePr>
          <p:nvPr/>
        </p:nvGraphicFramePr>
        <p:xfrm>
          <a:off x="304800" y="3200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7</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6</a:t>
                      </a:r>
                      <a:endParaRPr lang="en-US" sz="1400" dirty="0"/>
                    </a:p>
                  </a:txBody>
                  <a:tcPr/>
                </a:tc>
                <a:tc>
                  <a:txBody>
                    <a:bodyPr/>
                    <a:lstStyle/>
                    <a:p>
                      <a:r>
                        <a:rPr lang="en-US" sz="1400" dirty="0" smtClean="0"/>
                        <a:t>2</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0</a:t>
                      </a:r>
                      <a:endParaRPr lang="en-US" sz="1400" dirty="0"/>
                    </a:p>
                  </a:txBody>
                  <a:tcPr/>
                </a:tc>
                <a:tc>
                  <a:txBody>
                    <a:bodyPr/>
                    <a:lstStyle/>
                    <a:p>
                      <a:r>
                        <a:rPr lang="en-US" sz="1400" dirty="0" smtClean="0"/>
                        <a:t>10</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32" name="Content Placeholder 3"/>
          <p:cNvGraphicFramePr>
            <a:graphicFrameLocks/>
          </p:cNvGraphicFramePr>
          <p:nvPr/>
        </p:nvGraphicFramePr>
        <p:xfrm>
          <a:off x="6019800" y="1828800"/>
          <a:ext cx="2743200" cy="12954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6</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5</a:t>
                      </a:r>
                      <a:endParaRPr lang="en-US" sz="1400" dirty="0"/>
                    </a:p>
                  </a:txBody>
                  <a:tcPr/>
                </a:tc>
                <a:tc>
                  <a:txBody>
                    <a:bodyPr/>
                    <a:lstStyle/>
                    <a:p>
                      <a:r>
                        <a:rPr lang="en-US" sz="1400" dirty="0" smtClean="0"/>
                        <a:t>3</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1</a:t>
                      </a:r>
                      <a:endParaRPr lang="en-US" sz="1400" dirty="0"/>
                    </a:p>
                  </a:txBody>
                  <a:tcPr/>
                </a:tc>
                <a:tc>
                  <a:txBody>
                    <a:bodyPr/>
                    <a:lstStyle/>
                    <a:p>
                      <a:r>
                        <a:rPr lang="en-US" sz="1400" dirty="0" smtClean="0"/>
                        <a:t>9</a:t>
                      </a:r>
                      <a:endParaRPr lang="en-US" sz="1400" dirty="0"/>
                    </a:p>
                  </a:txBody>
                  <a:tcPr/>
                </a:tc>
                <a:tc>
                  <a:txBody>
                    <a:bodyPr/>
                    <a:lstStyle/>
                    <a:p>
                      <a:r>
                        <a:rPr lang="en-US" sz="1400" dirty="0" smtClean="0"/>
                        <a:t>10</a:t>
                      </a:r>
                      <a:endParaRPr lang="en-US" sz="1400" dirty="0"/>
                    </a:p>
                  </a:txBody>
                  <a:tcPr/>
                </a:tc>
              </a:tr>
              <a:tr h="3810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33" name="Content Placeholder 3"/>
          <p:cNvGraphicFramePr>
            <a:graphicFrameLocks/>
          </p:cNvGraphicFramePr>
          <p:nvPr/>
        </p:nvGraphicFramePr>
        <p:xfrm>
          <a:off x="3200400" y="19050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5</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4</a:t>
                      </a:r>
                      <a:endParaRPr lang="en-US" sz="1400" dirty="0"/>
                    </a:p>
                  </a:txBody>
                  <a:tcPr/>
                </a:tc>
                <a:tc>
                  <a:txBody>
                    <a:bodyPr/>
                    <a:lstStyle/>
                    <a:p>
                      <a:r>
                        <a:rPr lang="en-US" sz="1400" dirty="0" smtClean="0"/>
                        <a:t>4</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2</a:t>
                      </a:r>
                      <a:endParaRPr lang="en-US" sz="1400" dirty="0"/>
                    </a:p>
                  </a:txBody>
                  <a:tcPr/>
                </a:tc>
                <a:tc>
                  <a:txBody>
                    <a:bodyPr/>
                    <a:lstStyle/>
                    <a:p>
                      <a:r>
                        <a:rPr lang="en-US" sz="1400" dirty="0" smtClean="0"/>
                        <a:t>8</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cxnSp>
        <p:nvCxnSpPr>
          <p:cNvPr id="14" name="Straight Arrow Connector 13"/>
          <p:cNvCxnSpPr/>
          <p:nvPr/>
        </p:nvCxnSpPr>
        <p:spPr>
          <a:xfrm>
            <a:off x="3733800" y="609600"/>
            <a:ext cx="4267200" cy="3657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066800" y="762000"/>
            <a:ext cx="6324600" cy="3276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990600" y="3352800"/>
            <a:ext cx="6400800" cy="29718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Slide Number Placeholder 15"/>
          <p:cNvSpPr>
            <a:spLocks noGrp="1"/>
          </p:cNvSpPr>
          <p:nvPr>
            <p:ph type="sldNum" sz="quarter" idx="12"/>
          </p:nvPr>
        </p:nvSpPr>
        <p:spPr/>
        <p:txBody>
          <a:bodyPr/>
          <a:lstStyle/>
          <a:p>
            <a:pPr>
              <a:defRPr/>
            </a:pPr>
            <a:fld id="{E6DE200D-D627-41E5-8D01-F6719520DC70}"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endParaRPr lang="en-US" dirty="0" smtClean="0">
              <a:solidFill>
                <a:schemeClr val="tx1">
                  <a:lumMod val="75000"/>
                  <a:lumOff val="25000"/>
                </a:schemeClr>
              </a:solidFill>
            </a:endParaRPr>
          </a:p>
        </p:txBody>
      </p:sp>
      <p:sp>
        <p:nvSpPr>
          <p:cNvPr id="3" name="Content Placeholder 2"/>
          <p:cNvSpPr>
            <a:spLocks noGrp="1"/>
          </p:cNvSpPr>
          <p:nvPr>
            <p:ph idx="1"/>
          </p:nvPr>
        </p:nvSpPr>
        <p:spPr>
          <a:xfrm>
            <a:off x="762000" y="2819400"/>
            <a:ext cx="7467600" cy="3276600"/>
          </a:xfrm>
        </p:spPr>
        <p:txBody>
          <a:bodyPr rtlCol="0">
            <a:normAutofit/>
          </a:bodyPr>
          <a:lstStyle/>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None/>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19" name="Content Placeholder 3"/>
          <p:cNvGraphicFramePr>
            <a:graphicFrameLocks/>
          </p:cNvGraphicFramePr>
          <p:nvPr/>
        </p:nvGraphicFramePr>
        <p:xfrm>
          <a:off x="3048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a:t>
                      </a:r>
                      <a:r>
                        <a:rPr lang="en-US" sz="1400" baseline="0" dirty="0" smtClean="0"/>
                        <a:t> 1</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0</a:t>
                      </a:r>
                      <a:endParaRPr lang="en-US" sz="1400" dirty="0"/>
                    </a:p>
                  </a:txBody>
                  <a:tcPr/>
                </a:tc>
                <a:tc>
                  <a:txBody>
                    <a:bodyPr/>
                    <a:lstStyle/>
                    <a:p>
                      <a:r>
                        <a:rPr lang="en-US" sz="1400" dirty="0" smtClean="0"/>
                        <a:t>8</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6</a:t>
                      </a:r>
                      <a:endParaRPr lang="en-US" sz="1400" dirty="0"/>
                    </a:p>
                  </a:txBody>
                  <a:tcPr/>
                </a:tc>
                <a:tc>
                  <a:txBody>
                    <a:bodyPr/>
                    <a:lstStyle/>
                    <a:p>
                      <a:r>
                        <a:rPr lang="en-US" sz="1400" dirty="0" smtClean="0"/>
                        <a:t>4</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4" name="Content Placeholder 3"/>
          <p:cNvGraphicFramePr>
            <a:graphicFrameLocks/>
          </p:cNvGraphicFramePr>
          <p:nvPr/>
        </p:nvGraphicFramePr>
        <p:xfrm>
          <a:off x="31242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2</a:t>
                      </a:r>
                      <a:endParaRPr lang="en-US" sz="1400" dirty="0"/>
                    </a:p>
                  </a:txBody>
                  <a:tcPr/>
                </a:tc>
                <a:tc>
                  <a:txBody>
                    <a:bodyPr/>
                    <a:lstStyle/>
                    <a:p>
                      <a:r>
                        <a:rPr lang="en-US" sz="1400" dirty="0" smtClean="0"/>
                        <a:t>D</a:t>
                      </a:r>
                      <a:endParaRPr lang="en-US" sz="1400" dirty="0"/>
                    </a:p>
                  </a:txBody>
                  <a:tcPr/>
                </a:tc>
                <a:tc>
                  <a:txBody>
                    <a:bodyPr/>
                    <a:lstStyle/>
                    <a:p>
                      <a:r>
                        <a:rPr lang="en-US" sz="140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1</a:t>
                      </a:r>
                      <a:endParaRPr lang="en-US" sz="1400" dirty="0"/>
                    </a:p>
                  </a:txBody>
                  <a:tcPr/>
                </a:tc>
                <a:tc>
                  <a:txBody>
                    <a:bodyPr/>
                    <a:lstStyle/>
                    <a:p>
                      <a:r>
                        <a:rPr lang="en-US" sz="1400" smtClean="0"/>
                        <a:t>7</a:t>
                      </a:r>
                      <a:endParaRPr lang="en-US" sz="1400" dirty="0"/>
                    </a:p>
                  </a:txBody>
                  <a:tcPr/>
                </a:tc>
                <a:tc>
                  <a:txBody>
                    <a:bodyPr/>
                    <a:lstStyle/>
                    <a:p>
                      <a:pPr>
                        <a:tabLst>
                          <a:tab pos="914400" algn="l"/>
                        </a:tabLst>
                      </a:pPr>
                      <a:r>
                        <a:rPr lang="en-US" sz="140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5</a:t>
                      </a:r>
                      <a:endParaRPr lang="en-US" sz="1400" dirty="0"/>
                    </a:p>
                  </a:txBody>
                  <a:tcPr/>
                </a:tc>
                <a:tc>
                  <a:txBody>
                    <a:bodyPr/>
                    <a:lstStyle/>
                    <a:p>
                      <a:r>
                        <a:rPr lang="en-US" sz="1400" smtClean="0"/>
                        <a:t>5</a:t>
                      </a:r>
                      <a:endParaRPr lang="en-US" sz="1400" dirty="0"/>
                    </a:p>
                  </a:txBody>
                  <a:tcPr/>
                </a:tc>
                <a:tc>
                  <a:txBody>
                    <a:bodyPr/>
                    <a:lstStyle/>
                    <a:p>
                      <a:r>
                        <a:rPr lang="en-US" sz="140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5" name="Content Placeholder 3"/>
          <p:cNvGraphicFramePr>
            <a:graphicFrameLocks/>
          </p:cNvGraphicFramePr>
          <p:nvPr/>
        </p:nvGraphicFramePr>
        <p:xfrm>
          <a:off x="60198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3</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2</a:t>
                      </a:r>
                      <a:endParaRPr lang="en-US" sz="1400" dirty="0"/>
                    </a:p>
                  </a:txBody>
                  <a:tcPr/>
                </a:tc>
                <a:tc>
                  <a:txBody>
                    <a:bodyPr/>
                    <a:lstStyle/>
                    <a:p>
                      <a:r>
                        <a:rPr lang="en-US" sz="1400" dirty="0" smtClean="0"/>
                        <a:t>6</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4</a:t>
                      </a:r>
                      <a:endParaRPr lang="en-US" sz="1400" dirty="0"/>
                    </a:p>
                  </a:txBody>
                  <a:tcPr/>
                </a:tc>
                <a:tc>
                  <a:txBody>
                    <a:bodyPr/>
                    <a:lstStyle/>
                    <a:p>
                      <a:r>
                        <a:rPr lang="en-US" sz="1400" dirty="0" smtClean="0"/>
                        <a:t>6</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6" name="Content Placeholder 3"/>
          <p:cNvGraphicFramePr>
            <a:graphicFrameLocks/>
          </p:cNvGraphicFramePr>
          <p:nvPr/>
        </p:nvGraphicFramePr>
        <p:xfrm>
          <a:off x="304800" y="19050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4</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3</a:t>
                      </a:r>
                      <a:endParaRPr lang="en-US" sz="1400" dirty="0"/>
                    </a:p>
                  </a:txBody>
                  <a:tcPr/>
                </a:tc>
                <a:tc>
                  <a:txBody>
                    <a:bodyPr/>
                    <a:lstStyle/>
                    <a:p>
                      <a:r>
                        <a:rPr lang="en-US" sz="1400" dirty="0" smtClean="0"/>
                        <a:t>5</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3</a:t>
                      </a:r>
                      <a:endParaRPr lang="en-US" sz="1400" dirty="0"/>
                    </a:p>
                  </a:txBody>
                  <a:tcPr/>
                </a:tc>
                <a:tc>
                  <a:txBody>
                    <a:bodyPr/>
                    <a:lstStyle/>
                    <a:p>
                      <a:r>
                        <a:rPr lang="en-US" sz="1400" dirty="0" smtClean="0"/>
                        <a:t>7</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8" name="Table 27"/>
          <p:cNvGraphicFramePr>
            <a:graphicFrameLocks noGrp="1"/>
          </p:cNvGraphicFramePr>
          <p:nvPr/>
        </p:nvGraphicFramePr>
        <p:xfrm>
          <a:off x="5867400" y="3429003"/>
          <a:ext cx="2743200" cy="3428997"/>
        </p:xfrm>
        <a:graphic>
          <a:graphicData uri="http://schemas.openxmlformats.org/drawingml/2006/table">
            <a:tbl>
              <a:tblPr firstRow="1" bandRow="1">
                <a:tableStyleId>{F5AB1C69-6EDB-4FF4-983F-18BD219EF322}</a:tableStyleId>
              </a:tblPr>
              <a:tblGrid>
                <a:gridCol w="1175657"/>
                <a:gridCol w="1567543"/>
              </a:tblGrid>
              <a:tr h="391821">
                <a:tc>
                  <a:txBody>
                    <a:bodyPr/>
                    <a:lstStyle/>
                    <a:p>
                      <a:endParaRPr lang="en-US" dirty="0"/>
                    </a:p>
                  </a:txBody>
                  <a:tcPr>
                    <a:solidFill>
                      <a:schemeClr val="accent3">
                        <a:lumMod val="40000"/>
                        <a:lumOff val="60000"/>
                      </a:schemeClr>
                    </a:solidFill>
                  </a:tcPr>
                </a:tc>
                <a:tc>
                  <a:txBody>
                    <a:bodyPr/>
                    <a:lstStyle/>
                    <a:p>
                      <a:r>
                        <a:rPr lang="en-US" dirty="0" smtClean="0">
                          <a:solidFill>
                            <a:schemeClr val="tx1"/>
                          </a:solidFill>
                        </a:rPr>
                        <a:t>PROBABILITY</a:t>
                      </a:r>
                      <a:endParaRPr lang="en-US" dirty="0">
                        <a:solidFill>
                          <a:schemeClr val="tx1"/>
                        </a:solidFill>
                      </a:endParaRPr>
                    </a:p>
                  </a:txBody>
                  <a:tcPr>
                    <a:solidFill>
                      <a:schemeClr val="accent3">
                        <a:lumMod val="40000"/>
                        <a:lumOff val="60000"/>
                      </a:schemeClr>
                    </a:solidFill>
                  </a:tcPr>
                </a:tc>
              </a:tr>
              <a:tr h="379647">
                <a:tc>
                  <a:txBody>
                    <a:bodyPr/>
                    <a:lstStyle/>
                    <a:p>
                      <a:r>
                        <a:rPr lang="en-US" dirty="0" smtClean="0"/>
                        <a:t>Table 1</a:t>
                      </a:r>
                      <a:endParaRPr lang="en-US" dirty="0"/>
                    </a:p>
                  </a:txBody>
                  <a:tcPr>
                    <a:solidFill>
                      <a:schemeClr val="accent3">
                        <a:lumMod val="40000"/>
                        <a:lumOff val="60000"/>
                      </a:schemeClr>
                    </a:solidFill>
                  </a:tcPr>
                </a:tc>
                <a:tc>
                  <a:txBody>
                    <a:bodyPr/>
                    <a:lstStyle/>
                    <a:p>
                      <a:pPr algn="ctr"/>
                      <a:r>
                        <a:rPr lang="en-US" dirty="0" smtClean="0"/>
                        <a:t>0.0113</a:t>
                      </a:r>
                      <a:endParaRPr lang="en-US" dirty="0"/>
                    </a:p>
                  </a:txBody>
                  <a:tcPr>
                    <a:solidFill>
                      <a:schemeClr val="accent3">
                        <a:lumMod val="40000"/>
                        <a:lumOff val="60000"/>
                      </a:schemeClr>
                    </a:solidFill>
                  </a:tcPr>
                </a:tc>
              </a:tr>
              <a:tr h="379647">
                <a:tc>
                  <a:txBody>
                    <a:bodyPr/>
                    <a:lstStyle/>
                    <a:p>
                      <a:r>
                        <a:rPr lang="en-US" b="1" dirty="0" smtClean="0">
                          <a:solidFill>
                            <a:schemeClr val="accent2">
                              <a:lumMod val="75000"/>
                            </a:schemeClr>
                          </a:solidFill>
                        </a:rPr>
                        <a:t>Table</a:t>
                      </a:r>
                      <a:r>
                        <a:rPr lang="en-US" b="1" baseline="0" dirty="0" smtClean="0">
                          <a:solidFill>
                            <a:schemeClr val="accent2">
                              <a:lumMod val="75000"/>
                            </a:schemeClr>
                          </a:solidFill>
                        </a:rPr>
                        <a:t> 2*</a:t>
                      </a:r>
                      <a:endParaRPr lang="en-US" b="1" dirty="0">
                        <a:solidFill>
                          <a:schemeClr val="accent2">
                            <a:lumMod val="75000"/>
                          </a:schemeClr>
                        </a:solidFill>
                      </a:endParaRPr>
                    </a:p>
                  </a:txBody>
                  <a:tcPr>
                    <a:solidFill>
                      <a:schemeClr val="accent3">
                        <a:lumMod val="40000"/>
                        <a:lumOff val="60000"/>
                      </a:schemeClr>
                    </a:solidFill>
                  </a:tcPr>
                </a:tc>
                <a:tc>
                  <a:txBody>
                    <a:bodyPr/>
                    <a:lstStyle/>
                    <a:p>
                      <a:pPr algn="ctr"/>
                      <a:r>
                        <a:rPr lang="en-US" b="1" dirty="0" smtClean="0">
                          <a:solidFill>
                            <a:schemeClr val="accent2">
                              <a:lumMod val="75000"/>
                            </a:schemeClr>
                          </a:solidFill>
                        </a:rPr>
                        <a:t>0.1086</a:t>
                      </a:r>
                      <a:endParaRPr lang="en-US" b="1" dirty="0">
                        <a:solidFill>
                          <a:schemeClr val="accent2">
                            <a:lumMod val="75000"/>
                          </a:schemeClr>
                        </a:solidFill>
                      </a:endParaRPr>
                    </a:p>
                  </a:txBody>
                  <a:tcPr>
                    <a:solidFill>
                      <a:schemeClr val="accent3">
                        <a:lumMod val="40000"/>
                        <a:lumOff val="60000"/>
                      </a:schemeClr>
                    </a:solidFill>
                  </a:tcPr>
                </a:tc>
              </a:tr>
              <a:tr h="379647">
                <a:tc>
                  <a:txBody>
                    <a:bodyPr/>
                    <a:lstStyle/>
                    <a:p>
                      <a:r>
                        <a:rPr lang="en-US" dirty="0" smtClean="0"/>
                        <a:t>Table 3</a:t>
                      </a:r>
                      <a:endParaRPr lang="en-US" dirty="0"/>
                    </a:p>
                  </a:txBody>
                  <a:tcPr>
                    <a:solidFill>
                      <a:schemeClr val="accent3">
                        <a:lumMod val="40000"/>
                        <a:lumOff val="60000"/>
                      </a:schemeClr>
                    </a:solidFill>
                  </a:tcPr>
                </a:tc>
                <a:tc>
                  <a:txBody>
                    <a:bodyPr/>
                    <a:lstStyle/>
                    <a:p>
                      <a:pPr algn="ctr"/>
                      <a:r>
                        <a:rPr lang="en-US" dirty="0" smtClean="0"/>
                        <a:t>0.3167</a:t>
                      </a:r>
                      <a:endParaRPr lang="en-US" dirty="0"/>
                    </a:p>
                  </a:txBody>
                  <a:tcPr>
                    <a:solidFill>
                      <a:schemeClr val="accent3">
                        <a:lumMod val="40000"/>
                        <a:lumOff val="60000"/>
                      </a:schemeClr>
                    </a:solidFill>
                  </a:tcPr>
                </a:tc>
              </a:tr>
              <a:tr h="379647">
                <a:tc>
                  <a:txBody>
                    <a:bodyPr/>
                    <a:lstStyle/>
                    <a:p>
                      <a:r>
                        <a:rPr lang="en-US" dirty="0" smtClean="0"/>
                        <a:t>Table 4</a:t>
                      </a:r>
                      <a:endParaRPr lang="en-US" dirty="0"/>
                    </a:p>
                  </a:txBody>
                  <a:tcPr>
                    <a:solidFill>
                      <a:schemeClr val="accent3">
                        <a:lumMod val="40000"/>
                        <a:lumOff val="60000"/>
                      </a:schemeClr>
                    </a:solidFill>
                  </a:tcPr>
                </a:tc>
                <a:tc>
                  <a:txBody>
                    <a:bodyPr/>
                    <a:lstStyle/>
                    <a:p>
                      <a:pPr algn="ctr"/>
                      <a:r>
                        <a:rPr lang="en-US" dirty="0" smtClean="0"/>
                        <a:t>0.3620</a:t>
                      </a:r>
                      <a:endParaRPr lang="en-US" dirty="0"/>
                    </a:p>
                  </a:txBody>
                  <a:tcPr>
                    <a:solidFill>
                      <a:schemeClr val="accent3">
                        <a:lumMod val="40000"/>
                        <a:lumOff val="60000"/>
                      </a:schemeClr>
                    </a:solidFill>
                  </a:tcPr>
                </a:tc>
              </a:tr>
              <a:tr h="379647">
                <a:tc>
                  <a:txBody>
                    <a:bodyPr/>
                    <a:lstStyle/>
                    <a:p>
                      <a:r>
                        <a:rPr lang="en-US" dirty="0" smtClean="0"/>
                        <a:t>Table 5</a:t>
                      </a:r>
                      <a:endParaRPr lang="en-US" dirty="0"/>
                    </a:p>
                  </a:txBody>
                  <a:tcPr>
                    <a:solidFill>
                      <a:schemeClr val="accent3">
                        <a:lumMod val="40000"/>
                        <a:lumOff val="60000"/>
                      </a:schemeClr>
                    </a:solidFill>
                  </a:tcPr>
                </a:tc>
                <a:tc>
                  <a:txBody>
                    <a:bodyPr/>
                    <a:lstStyle/>
                    <a:p>
                      <a:pPr algn="ctr"/>
                      <a:r>
                        <a:rPr lang="en-US" dirty="0" smtClean="0"/>
                        <a:t>0.1697</a:t>
                      </a:r>
                      <a:endParaRPr lang="en-US" dirty="0"/>
                    </a:p>
                  </a:txBody>
                  <a:tcPr>
                    <a:solidFill>
                      <a:schemeClr val="accent3">
                        <a:lumMod val="40000"/>
                        <a:lumOff val="60000"/>
                      </a:schemeClr>
                    </a:solidFill>
                  </a:tcPr>
                </a:tc>
              </a:tr>
              <a:tr h="379647">
                <a:tc>
                  <a:txBody>
                    <a:bodyPr/>
                    <a:lstStyle/>
                    <a:p>
                      <a:r>
                        <a:rPr lang="en-US" dirty="0" smtClean="0"/>
                        <a:t>Table 6</a:t>
                      </a:r>
                      <a:endParaRPr lang="en-US" dirty="0"/>
                    </a:p>
                  </a:txBody>
                  <a:tcPr>
                    <a:solidFill>
                      <a:schemeClr val="accent3">
                        <a:lumMod val="40000"/>
                        <a:lumOff val="60000"/>
                      </a:schemeClr>
                    </a:solidFill>
                  </a:tcPr>
                </a:tc>
                <a:tc>
                  <a:txBody>
                    <a:bodyPr/>
                    <a:lstStyle/>
                    <a:p>
                      <a:pPr algn="ctr"/>
                      <a:r>
                        <a:rPr lang="en-US" dirty="0" smtClean="0"/>
                        <a:t>0.0302</a:t>
                      </a:r>
                      <a:endParaRPr lang="en-US" dirty="0"/>
                    </a:p>
                  </a:txBody>
                  <a:tcPr>
                    <a:solidFill>
                      <a:schemeClr val="accent3">
                        <a:lumMod val="40000"/>
                        <a:lumOff val="60000"/>
                      </a:schemeClr>
                    </a:solidFill>
                  </a:tcPr>
                </a:tc>
              </a:tr>
              <a:tr h="379647">
                <a:tc>
                  <a:txBody>
                    <a:bodyPr/>
                    <a:lstStyle/>
                    <a:p>
                      <a:r>
                        <a:rPr lang="en-US" dirty="0" smtClean="0"/>
                        <a:t>Table</a:t>
                      </a:r>
                      <a:r>
                        <a:rPr lang="en-US" baseline="0" dirty="0" smtClean="0"/>
                        <a:t> 7</a:t>
                      </a:r>
                      <a:endParaRPr lang="en-US" dirty="0"/>
                    </a:p>
                  </a:txBody>
                  <a:tcPr>
                    <a:solidFill>
                      <a:schemeClr val="accent3">
                        <a:lumMod val="40000"/>
                        <a:lumOff val="60000"/>
                      </a:schemeClr>
                    </a:solidFill>
                  </a:tcPr>
                </a:tc>
                <a:tc>
                  <a:txBody>
                    <a:bodyPr/>
                    <a:lstStyle/>
                    <a:p>
                      <a:pPr algn="ctr"/>
                      <a:r>
                        <a:rPr lang="en-US" dirty="0" smtClean="0"/>
                        <a:t>0.0015</a:t>
                      </a:r>
                    </a:p>
                  </a:txBody>
                  <a:tcPr>
                    <a:solidFill>
                      <a:schemeClr val="accent3">
                        <a:lumMod val="40000"/>
                        <a:lumOff val="60000"/>
                      </a:schemeClr>
                    </a:solidFill>
                  </a:tcPr>
                </a:tc>
              </a:tr>
              <a:tr h="379647">
                <a:tc>
                  <a:txBody>
                    <a:bodyPr/>
                    <a:lstStyle/>
                    <a:p>
                      <a:r>
                        <a:rPr lang="en-US" b="1" dirty="0" smtClean="0"/>
                        <a:t>TOTAL</a:t>
                      </a:r>
                      <a:endParaRPr lang="en-US" b="1" dirty="0"/>
                    </a:p>
                  </a:txBody>
                  <a:tcPr>
                    <a:solidFill>
                      <a:schemeClr val="accent3">
                        <a:lumMod val="40000"/>
                        <a:lumOff val="60000"/>
                      </a:schemeClr>
                    </a:solidFill>
                  </a:tcPr>
                </a:tc>
                <a:tc>
                  <a:txBody>
                    <a:bodyPr/>
                    <a:lstStyle/>
                    <a:p>
                      <a:pPr algn="ctr"/>
                      <a:r>
                        <a:rPr lang="en-US" b="1" dirty="0" smtClean="0"/>
                        <a:t>1.0000</a:t>
                      </a:r>
                    </a:p>
                  </a:txBody>
                  <a:tcPr>
                    <a:solidFill>
                      <a:schemeClr val="accent3">
                        <a:lumMod val="40000"/>
                        <a:lumOff val="60000"/>
                      </a:schemeClr>
                    </a:solidFill>
                  </a:tcPr>
                </a:tc>
              </a:tr>
            </a:tbl>
          </a:graphicData>
        </a:graphic>
      </p:graphicFrame>
      <p:sp>
        <p:nvSpPr>
          <p:cNvPr id="30" name="Rectangle 29"/>
          <p:cNvSpPr/>
          <p:nvPr/>
        </p:nvSpPr>
        <p:spPr>
          <a:xfrm>
            <a:off x="3048000" y="457200"/>
            <a:ext cx="2895600" cy="1371600"/>
          </a:xfrm>
          <a:prstGeom prst="rect">
            <a:avLst/>
          </a:prstGeom>
          <a:noFill/>
          <a:ln w="603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1" name="Content Placeholder 3"/>
          <p:cNvGraphicFramePr>
            <a:graphicFrameLocks/>
          </p:cNvGraphicFramePr>
          <p:nvPr/>
        </p:nvGraphicFramePr>
        <p:xfrm>
          <a:off x="304800" y="3200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7</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6</a:t>
                      </a:r>
                      <a:endParaRPr lang="en-US" sz="1400" dirty="0"/>
                    </a:p>
                  </a:txBody>
                  <a:tcPr/>
                </a:tc>
                <a:tc>
                  <a:txBody>
                    <a:bodyPr/>
                    <a:lstStyle/>
                    <a:p>
                      <a:r>
                        <a:rPr lang="en-US" sz="1400" dirty="0" smtClean="0"/>
                        <a:t>2</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0</a:t>
                      </a:r>
                      <a:endParaRPr lang="en-US" sz="1400" dirty="0"/>
                    </a:p>
                  </a:txBody>
                  <a:tcPr/>
                </a:tc>
                <a:tc>
                  <a:txBody>
                    <a:bodyPr/>
                    <a:lstStyle/>
                    <a:p>
                      <a:r>
                        <a:rPr lang="en-US" sz="1400" dirty="0" smtClean="0"/>
                        <a:t>10</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32" name="Content Placeholder 3"/>
          <p:cNvGraphicFramePr>
            <a:graphicFrameLocks/>
          </p:cNvGraphicFramePr>
          <p:nvPr/>
        </p:nvGraphicFramePr>
        <p:xfrm>
          <a:off x="6019800" y="1828800"/>
          <a:ext cx="2743200" cy="12954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6</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5</a:t>
                      </a:r>
                      <a:endParaRPr lang="en-US" sz="1400" dirty="0"/>
                    </a:p>
                  </a:txBody>
                  <a:tcPr/>
                </a:tc>
                <a:tc>
                  <a:txBody>
                    <a:bodyPr/>
                    <a:lstStyle/>
                    <a:p>
                      <a:r>
                        <a:rPr lang="en-US" sz="1400" dirty="0" smtClean="0"/>
                        <a:t>3</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1</a:t>
                      </a:r>
                      <a:endParaRPr lang="en-US" sz="1400" dirty="0"/>
                    </a:p>
                  </a:txBody>
                  <a:tcPr/>
                </a:tc>
                <a:tc>
                  <a:txBody>
                    <a:bodyPr/>
                    <a:lstStyle/>
                    <a:p>
                      <a:r>
                        <a:rPr lang="en-US" sz="1400" dirty="0" smtClean="0"/>
                        <a:t>9</a:t>
                      </a:r>
                      <a:endParaRPr lang="en-US" sz="1400" dirty="0"/>
                    </a:p>
                  </a:txBody>
                  <a:tcPr/>
                </a:tc>
                <a:tc>
                  <a:txBody>
                    <a:bodyPr/>
                    <a:lstStyle/>
                    <a:p>
                      <a:r>
                        <a:rPr lang="en-US" sz="1400" dirty="0" smtClean="0"/>
                        <a:t>10</a:t>
                      </a:r>
                      <a:endParaRPr lang="en-US" sz="1400" dirty="0"/>
                    </a:p>
                  </a:txBody>
                  <a:tcPr/>
                </a:tc>
              </a:tr>
              <a:tr h="3810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33" name="Content Placeholder 3"/>
          <p:cNvGraphicFramePr>
            <a:graphicFrameLocks/>
          </p:cNvGraphicFramePr>
          <p:nvPr/>
        </p:nvGraphicFramePr>
        <p:xfrm>
          <a:off x="3200400" y="19050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5</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4</a:t>
                      </a:r>
                      <a:endParaRPr lang="en-US" sz="1400" dirty="0"/>
                    </a:p>
                  </a:txBody>
                  <a:tcPr/>
                </a:tc>
                <a:tc>
                  <a:txBody>
                    <a:bodyPr/>
                    <a:lstStyle/>
                    <a:p>
                      <a:r>
                        <a:rPr lang="en-US" sz="1400" dirty="0" smtClean="0"/>
                        <a:t>4</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2</a:t>
                      </a:r>
                      <a:endParaRPr lang="en-US" sz="1400" dirty="0"/>
                    </a:p>
                  </a:txBody>
                  <a:tcPr/>
                </a:tc>
                <a:tc>
                  <a:txBody>
                    <a:bodyPr/>
                    <a:lstStyle/>
                    <a:p>
                      <a:r>
                        <a:rPr lang="en-US" sz="1400" dirty="0" smtClean="0"/>
                        <a:t>8</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sp>
        <p:nvSpPr>
          <p:cNvPr id="13" name="TextBox 12"/>
          <p:cNvSpPr txBox="1"/>
          <p:nvPr/>
        </p:nvSpPr>
        <p:spPr>
          <a:xfrm>
            <a:off x="228600" y="4572000"/>
            <a:ext cx="5638800" cy="1815882"/>
          </a:xfrm>
          <a:prstGeom prst="rect">
            <a:avLst/>
          </a:prstGeom>
          <a:noFill/>
        </p:spPr>
        <p:txBody>
          <a:bodyPr wrap="square" rtlCol="0">
            <a:spAutoFit/>
          </a:bodyPr>
          <a:lstStyle/>
          <a:p>
            <a:r>
              <a:rPr lang="en-US" sz="2800" dirty="0" smtClean="0"/>
              <a:t>Two sided p-value:</a:t>
            </a:r>
          </a:p>
          <a:p>
            <a:endParaRPr lang="en-US" sz="2800" dirty="0" smtClean="0"/>
          </a:p>
          <a:p>
            <a:r>
              <a:rPr lang="en-US" sz="2800" dirty="0" smtClean="0"/>
              <a:t> =0.0113</a:t>
            </a:r>
            <a:r>
              <a:rPr lang="en-US" sz="2800" dirty="0" smtClean="0"/>
              <a:t>+_____+_____+_______</a:t>
            </a:r>
            <a:endParaRPr lang="en-US" sz="2800" dirty="0" smtClean="0"/>
          </a:p>
          <a:p>
            <a:r>
              <a:rPr lang="en-US" sz="2800" dirty="0" smtClean="0"/>
              <a:t>=0.1516</a:t>
            </a:r>
            <a:endParaRPr lang="en-US" sz="2800" dirty="0"/>
          </a:p>
        </p:txBody>
      </p:sp>
      <p:sp>
        <p:nvSpPr>
          <p:cNvPr id="14" name="Oval 13"/>
          <p:cNvSpPr/>
          <p:nvPr/>
        </p:nvSpPr>
        <p:spPr>
          <a:xfrm>
            <a:off x="7239000" y="38862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7239000" y="4191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7239000" y="5715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7162800" y="61722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2"/>
          </p:nvPr>
        </p:nvSpPr>
        <p:spPr/>
        <p:txBody>
          <a:bodyPr/>
          <a:lstStyle/>
          <a:p>
            <a:pPr>
              <a:defRPr/>
            </a:pPr>
            <a:fld id="{E6DE200D-D627-41E5-8D01-F6719520DC70}"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p:cNvGraphicFramePr/>
          <p:nvPr/>
        </p:nvGraphicFramePr>
        <p:xfrm>
          <a:off x="381000" y="1066800"/>
          <a:ext cx="6400800" cy="3733800"/>
        </p:xfrm>
        <a:graphic>
          <a:graphicData uri="http://schemas.openxmlformats.org/drawingml/2006/chart">
            <c:chart xmlns:c="http://schemas.openxmlformats.org/drawingml/2006/chart" xmlns:r="http://schemas.openxmlformats.org/officeDocument/2006/relationships" r:id="rId3"/>
          </a:graphicData>
        </a:graphic>
      </p:graphicFrame>
      <p:sp>
        <p:nvSpPr>
          <p:cNvPr id="5122" name="Title 1"/>
          <p:cNvSpPr>
            <a:spLocks noGrp="1"/>
          </p:cNvSpPr>
          <p:nvPr>
            <p:ph type="title"/>
          </p:nvPr>
        </p:nvSpPr>
        <p:spPr>
          <a:xfrm>
            <a:off x="533400" y="381000"/>
            <a:ext cx="8153400" cy="762000"/>
          </a:xfrm>
        </p:spPr>
        <p:txBody>
          <a:bodyPr/>
          <a:lstStyle/>
          <a:p>
            <a:pPr eaLnBrk="1" hangingPunct="1">
              <a:defRPr/>
            </a:pPr>
            <a:r>
              <a:rPr lang="en-US" dirty="0" smtClean="0">
                <a:solidFill>
                  <a:schemeClr val="tx1">
                    <a:lumMod val="75000"/>
                    <a:lumOff val="25000"/>
                  </a:schemeClr>
                </a:solidFill>
              </a:rPr>
              <a:t>Probability Distribution</a:t>
            </a:r>
          </a:p>
        </p:txBody>
      </p:sp>
      <p:sp>
        <p:nvSpPr>
          <p:cNvPr id="3" name="Content Placeholder 2"/>
          <p:cNvSpPr>
            <a:spLocks noGrp="1"/>
          </p:cNvSpPr>
          <p:nvPr>
            <p:ph idx="1"/>
          </p:nvPr>
        </p:nvSpPr>
        <p:spPr>
          <a:xfrm>
            <a:off x="762000" y="2819400"/>
            <a:ext cx="7467600" cy="3276600"/>
          </a:xfrm>
        </p:spPr>
        <p:txBody>
          <a:bodyPr rtlCol="0">
            <a:normAutofit/>
          </a:bodyPr>
          <a:lstStyle/>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None/>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20" name="Table 19"/>
          <p:cNvGraphicFramePr>
            <a:graphicFrameLocks noGrp="1"/>
          </p:cNvGraphicFramePr>
          <p:nvPr/>
        </p:nvGraphicFramePr>
        <p:xfrm>
          <a:off x="6400800" y="3429003"/>
          <a:ext cx="2743200" cy="3428997"/>
        </p:xfrm>
        <a:graphic>
          <a:graphicData uri="http://schemas.openxmlformats.org/drawingml/2006/table">
            <a:tbl>
              <a:tblPr firstRow="1" bandRow="1">
                <a:tableStyleId>{F5AB1C69-6EDB-4FF4-983F-18BD219EF322}</a:tableStyleId>
              </a:tblPr>
              <a:tblGrid>
                <a:gridCol w="1175657"/>
                <a:gridCol w="1567543"/>
              </a:tblGrid>
              <a:tr h="391821">
                <a:tc>
                  <a:txBody>
                    <a:bodyPr/>
                    <a:lstStyle/>
                    <a:p>
                      <a:endParaRPr lang="en-US" dirty="0"/>
                    </a:p>
                  </a:txBody>
                  <a:tcPr>
                    <a:solidFill>
                      <a:schemeClr val="accent3">
                        <a:lumMod val="40000"/>
                        <a:lumOff val="60000"/>
                      </a:schemeClr>
                    </a:solidFill>
                  </a:tcPr>
                </a:tc>
                <a:tc>
                  <a:txBody>
                    <a:bodyPr/>
                    <a:lstStyle/>
                    <a:p>
                      <a:r>
                        <a:rPr lang="en-US" dirty="0" smtClean="0">
                          <a:solidFill>
                            <a:schemeClr val="tx1"/>
                          </a:solidFill>
                        </a:rPr>
                        <a:t>PROBABILITY</a:t>
                      </a:r>
                      <a:endParaRPr lang="en-US" dirty="0">
                        <a:solidFill>
                          <a:schemeClr val="tx1"/>
                        </a:solidFill>
                      </a:endParaRPr>
                    </a:p>
                  </a:txBody>
                  <a:tcPr>
                    <a:solidFill>
                      <a:schemeClr val="accent3">
                        <a:lumMod val="40000"/>
                        <a:lumOff val="60000"/>
                      </a:schemeClr>
                    </a:solidFill>
                  </a:tcPr>
                </a:tc>
              </a:tr>
              <a:tr h="379647">
                <a:tc>
                  <a:txBody>
                    <a:bodyPr/>
                    <a:lstStyle/>
                    <a:p>
                      <a:r>
                        <a:rPr lang="en-US" dirty="0" smtClean="0"/>
                        <a:t>Table 1</a:t>
                      </a:r>
                      <a:endParaRPr lang="en-US" dirty="0"/>
                    </a:p>
                  </a:txBody>
                  <a:tcPr>
                    <a:solidFill>
                      <a:schemeClr val="accent3">
                        <a:lumMod val="40000"/>
                        <a:lumOff val="60000"/>
                      </a:schemeClr>
                    </a:solidFill>
                  </a:tcPr>
                </a:tc>
                <a:tc>
                  <a:txBody>
                    <a:bodyPr/>
                    <a:lstStyle/>
                    <a:p>
                      <a:pPr algn="ctr"/>
                      <a:r>
                        <a:rPr lang="en-US" dirty="0" smtClean="0"/>
                        <a:t>0.0113</a:t>
                      </a:r>
                      <a:endParaRPr lang="en-US" dirty="0"/>
                    </a:p>
                  </a:txBody>
                  <a:tcPr>
                    <a:solidFill>
                      <a:schemeClr val="accent3">
                        <a:lumMod val="40000"/>
                        <a:lumOff val="60000"/>
                      </a:schemeClr>
                    </a:solidFill>
                  </a:tcPr>
                </a:tc>
              </a:tr>
              <a:tr h="379647">
                <a:tc>
                  <a:txBody>
                    <a:bodyPr/>
                    <a:lstStyle/>
                    <a:p>
                      <a:r>
                        <a:rPr lang="en-US" b="1" dirty="0" smtClean="0">
                          <a:solidFill>
                            <a:schemeClr val="accent2">
                              <a:lumMod val="75000"/>
                            </a:schemeClr>
                          </a:solidFill>
                        </a:rPr>
                        <a:t>Table</a:t>
                      </a:r>
                      <a:r>
                        <a:rPr lang="en-US" b="1" baseline="0" dirty="0" smtClean="0">
                          <a:solidFill>
                            <a:schemeClr val="accent2">
                              <a:lumMod val="75000"/>
                            </a:schemeClr>
                          </a:solidFill>
                        </a:rPr>
                        <a:t> 2*</a:t>
                      </a:r>
                      <a:endParaRPr lang="en-US" b="1" dirty="0">
                        <a:solidFill>
                          <a:schemeClr val="accent2">
                            <a:lumMod val="75000"/>
                          </a:schemeClr>
                        </a:solidFill>
                      </a:endParaRPr>
                    </a:p>
                  </a:txBody>
                  <a:tcPr>
                    <a:solidFill>
                      <a:schemeClr val="accent3">
                        <a:lumMod val="40000"/>
                        <a:lumOff val="60000"/>
                      </a:schemeClr>
                    </a:solidFill>
                  </a:tcPr>
                </a:tc>
                <a:tc>
                  <a:txBody>
                    <a:bodyPr/>
                    <a:lstStyle/>
                    <a:p>
                      <a:pPr algn="ctr"/>
                      <a:r>
                        <a:rPr lang="en-US" b="1" dirty="0" smtClean="0">
                          <a:solidFill>
                            <a:schemeClr val="accent2">
                              <a:lumMod val="75000"/>
                            </a:schemeClr>
                          </a:solidFill>
                        </a:rPr>
                        <a:t>0.1086</a:t>
                      </a:r>
                      <a:endParaRPr lang="en-US" b="1" dirty="0">
                        <a:solidFill>
                          <a:schemeClr val="accent2">
                            <a:lumMod val="75000"/>
                          </a:schemeClr>
                        </a:solidFill>
                      </a:endParaRPr>
                    </a:p>
                  </a:txBody>
                  <a:tcPr>
                    <a:solidFill>
                      <a:schemeClr val="accent3">
                        <a:lumMod val="40000"/>
                        <a:lumOff val="60000"/>
                      </a:schemeClr>
                    </a:solidFill>
                  </a:tcPr>
                </a:tc>
              </a:tr>
              <a:tr h="379647">
                <a:tc>
                  <a:txBody>
                    <a:bodyPr/>
                    <a:lstStyle/>
                    <a:p>
                      <a:r>
                        <a:rPr lang="en-US" dirty="0" smtClean="0"/>
                        <a:t>Table 3</a:t>
                      </a:r>
                      <a:endParaRPr lang="en-US" dirty="0"/>
                    </a:p>
                  </a:txBody>
                  <a:tcPr>
                    <a:solidFill>
                      <a:schemeClr val="accent3">
                        <a:lumMod val="40000"/>
                        <a:lumOff val="60000"/>
                      </a:schemeClr>
                    </a:solidFill>
                  </a:tcPr>
                </a:tc>
                <a:tc>
                  <a:txBody>
                    <a:bodyPr/>
                    <a:lstStyle/>
                    <a:p>
                      <a:pPr algn="ctr"/>
                      <a:r>
                        <a:rPr lang="en-US" dirty="0" smtClean="0"/>
                        <a:t>0.3167</a:t>
                      </a:r>
                      <a:endParaRPr lang="en-US" dirty="0"/>
                    </a:p>
                  </a:txBody>
                  <a:tcPr>
                    <a:solidFill>
                      <a:schemeClr val="accent3">
                        <a:lumMod val="40000"/>
                        <a:lumOff val="60000"/>
                      </a:schemeClr>
                    </a:solidFill>
                  </a:tcPr>
                </a:tc>
              </a:tr>
              <a:tr h="379647">
                <a:tc>
                  <a:txBody>
                    <a:bodyPr/>
                    <a:lstStyle/>
                    <a:p>
                      <a:r>
                        <a:rPr lang="en-US" dirty="0" smtClean="0"/>
                        <a:t>Table 4</a:t>
                      </a:r>
                      <a:endParaRPr lang="en-US" dirty="0"/>
                    </a:p>
                  </a:txBody>
                  <a:tcPr>
                    <a:solidFill>
                      <a:schemeClr val="accent3">
                        <a:lumMod val="40000"/>
                        <a:lumOff val="60000"/>
                      </a:schemeClr>
                    </a:solidFill>
                  </a:tcPr>
                </a:tc>
                <a:tc>
                  <a:txBody>
                    <a:bodyPr/>
                    <a:lstStyle/>
                    <a:p>
                      <a:pPr algn="ctr"/>
                      <a:r>
                        <a:rPr lang="en-US" dirty="0" smtClean="0"/>
                        <a:t>0.3620</a:t>
                      </a:r>
                      <a:endParaRPr lang="en-US" dirty="0"/>
                    </a:p>
                  </a:txBody>
                  <a:tcPr>
                    <a:solidFill>
                      <a:schemeClr val="accent3">
                        <a:lumMod val="40000"/>
                        <a:lumOff val="60000"/>
                      </a:schemeClr>
                    </a:solidFill>
                  </a:tcPr>
                </a:tc>
              </a:tr>
              <a:tr h="379647">
                <a:tc>
                  <a:txBody>
                    <a:bodyPr/>
                    <a:lstStyle/>
                    <a:p>
                      <a:r>
                        <a:rPr lang="en-US" dirty="0" smtClean="0"/>
                        <a:t>Table 5</a:t>
                      </a:r>
                      <a:endParaRPr lang="en-US" dirty="0"/>
                    </a:p>
                  </a:txBody>
                  <a:tcPr>
                    <a:solidFill>
                      <a:schemeClr val="accent3">
                        <a:lumMod val="40000"/>
                        <a:lumOff val="60000"/>
                      </a:schemeClr>
                    </a:solidFill>
                  </a:tcPr>
                </a:tc>
                <a:tc>
                  <a:txBody>
                    <a:bodyPr/>
                    <a:lstStyle/>
                    <a:p>
                      <a:pPr algn="ctr"/>
                      <a:r>
                        <a:rPr lang="en-US" dirty="0" smtClean="0"/>
                        <a:t>0.1697</a:t>
                      </a:r>
                      <a:endParaRPr lang="en-US" dirty="0"/>
                    </a:p>
                  </a:txBody>
                  <a:tcPr>
                    <a:solidFill>
                      <a:schemeClr val="accent3">
                        <a:lumMod val="40000"/>
                        <a:lumOff val="60000"/>
                      </a:schemeClr>
                    </a:solidFill>
                  </a:tcPr>
                </a:tc>
              </a:tr>
              <a:tr h="379647">
                <a:tc>
                  <a:txBody>
                    <a:bodyPr/>
                    <a:lstStyle/>
                    <a:p>
                      <a:r>
                        <a:rPr lang="en-US" dirty="0" smtClean="0"/>
                        <a:t>Table 6</a:t>
                      </a:r>
                      <a:endParaRPr lang="en-US" dirty="0"/>
                    </a:p>
                  </a:txBody>
                  <a:tcPr>
                    <a:solidFill>
                      <a:schemeClr val="accent3">
                        <a:lumMod val="40000"/>
                        <a:lumOff val="60000"/>
                      </a:schemeClr>
                    </a:solidFill>
                  </a:tcPr>
                </a:tc>
                <a:tc>
                  <a:txBody>
                    <a:bodyPr/>
                    <a:lstStyle/>
                    <a:p>
                      <a:pPr algn="ctr"/>
                      <a:r>
                        <a:rPr lang="en-US" dirty="0" smtClean="0"/>
                        <a:t>0.0302</a:t>
                      </a:r>
                      <a:endParaRPr lang="en-US" dirty="0"/>
                    </a:p>
                  </a:txBody>
                  <a:tcPr>
                    <a:solidFill>
                      <a:schemeClr val="accent3">
                        <a:lumMod val="40000"/>
                        <a:lumOff val="60000"/>
                      </a:schemeClr>
                    </a:solidFill>
                  </a:tcPr>
                </a:tc>
              </a:tr>
              <a:tr h="379647">
                <a:tc>
                  <a:txBody>
                    <a:bodyPr/>
                    <a:lstStyle/>
                    <a:p>
                      <a:r>
                        <a:rPr lang="en-US" dirty="0" smtClean="0"/>
                        <a:t>Table</a:t>
                      </a:r>
                      <a:r>
                        <a:rPr lang="en-US" baseline="0" dirty="0" smtClean="0"/>
                        <a:t> 7</a:t>
                      </a:r>
                      <a:endParaRPr lang="en-US" dirty="0"/>
                    </a:p>
                  </a:txBody>
                  <a:tcPr>
                    <a:solidFill>
                      <a:schemeClr val="accent3">
                        <a:lumMod val="40000"/>
                        <a:lumOff val="60000"/>
                      </a:schemeClr>
                    </a:solidFill>
                  </a:tcPr>
                </a:tc>
                <a:tc>
                  <a:txBody>
                    <a:bodyPr/>
                    <a:lstStyle/>
                    <a:p>
                      <a:pPr algn="ctr"/>
                      <a:r>
                        <a:rPr lang="en-US" dirty="0" smtClean="0"/>
                        <a:t>0.0015</a:t>
                      </a:r>
                    </a:p>
                  </a:txBody>
                  <a:tcPr>
                    <a:solidFill>
                      <a:schemeClr val="accent3">
                        <a:lumMod val="40000"/>
                        <a:lumOff val="60000"/>
                      </a:schemeClr>
                    </a:solidFill>
                  </a:tcPr>
                </a:tc>
              </a:tr>
              <a:tr h="379647">
                <a:tc>
                  <a:txBody>
                    <a:bodyPr/>
                    <a:lstStyle/>
                    <a:p>
                      <a:r>
                        <a:rPr lang="en-US" b="1" dirty="0" smtClean="0"/>
                        <a:t>TOTAL</a:t>
                      </a:r>
                      <a:endParaRPr lang="en-US" b="1" dirty="0"/>
                    </a:p>
                  </a:txBody>
                  <a:tcPr>
                    <a:solidFill>
                      <a:schemeClr val="accent3">
                        <a:lumMod val="40000"/>
                        <a:lumOff val="60000"/>
                      </a:schemeClr>
                    </a:solidFill>
                  </a:tcPr>
                </a:tc>
                <a:tc>
                  <a:txBody>
                    <a:bodyPr/>
                    <a:lstStyle/>
                    <a:p>
                      <a:pPr algn="ctr"/>
                      <a:r>
                        <a:rPr lang="en-US" b="1" dirty="0" smtClean="0"/>
                        <a:t>1.0000</a:t>
                      </a:r>
                    </a:p>
                  </a:txBody>
                  <a:tcPr>
                    <a:solidFill>
                      <a:schemeClr val="accent3">
                        <a:lumMod val="40000"/>
                        <a:lumOff val="60000"/>
                      </a:schemeClr>
                    </a:solidFill>
                  </a:tcPr>
                </a:tc>
              </a:tr>
            </a:tbl>
          </a:graphicData>
        </a:graphic>
      </p:graphicFrame>
      <p:sp>
        <p:nvSpPr>
          <p:cNvPr id="21" name="5-Point Star 20"/>
          <p:cNvSpPr/>
          <p:nvPr/>
        </p:nvSpPr>
        <p:spPr>
          <a:xfrm>
            <a:off x="2133600" y="3048000"/>
            <a:ext cx="304800" cy="381000"/>
          </a:xfrm>
          <a:prstGeom prst="star5">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381000" y="4876800"/>
            <a:ext cx="5486400" cy="1384995"/>
          </a:xfrm>
          <a:prstGeom prst="rect">
            <a:avLst/>
          </a:prstGeom>
          <a:noFill/>
        </p:spPr>
        <p:txBody>
          <a:bodyPr wrap="square" rtlCol="0">
            <a:spAutoFit/>
          </a:bodyPr>
          <a:lstStyle/>
          <a:p>
            <a:r>
              <a:rPr lang="en-US" sz="2800" dirty="0" smtClean="0"/>
              <a:t>Two sided p-value:</a:t>
            </a:r>
          </a:p>
          <a:p>
            <a:r>
              <a:rPr lang="en-US" sz="2800" dirty="0" smtClean="0"/>
              <a:t> =0.0113+0.1086+0.0302+0.0015</a:t>
            </a:r>
          </a:p>
          <a:p>
            <a:r>
              <a:rPr lang="en-US" sz="2800" dirty="0" smtClean="0"/>
              <a:t>=0.1516</a:t>
            </a:r>
            <a:endParaRPr lang="en-US" sz="2800" dirty="0"/>
          </a:p>
        </p:txBody>
      </p:sp>
      <p:sp>
        <p:nvSpPr>
          <p:cNvPr id="27" name="Oval 26"/>
          <p:cNvSpPr/>
          <p:nvPr/>
        </p:nvSpPr>
        <p:spPr>
          <a:xfrm>
            <a:off x="7543800" y="38862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467600" y="4191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620000" y="5715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7620000" y="6096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1143000" y="4114800"/>
            <a:ext cx="762000" cy="762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1905000" y="3505200"/>
            <a:ext cx="762000" cy="6858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5791200" y="4114800"/>
            <a:ext cx="685800" cy="762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lide Number Placeholder 14"/>
          <p:cNvSpPr>
            <a:spLocks noGrp="1"/>
          </p:cNvSpPr>
          <p:nvPr>
            <p:ph type="sldNum" sz="quarter" idx="12"/>
          </p:nvPr>
        </p:nvSpPr>
        <p:spPr/>
        <p:txBody>
          <a:bodyPr/>
          <a:lstStyle/>
          <a:p>
            <a:pPr>
              <a:defRPr/>
            </a:pPr>
            <a:fld id="{E6DE200D-D627-41E5-8D01-F6719520DC70}"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Objectives</a:t>
            </a:r>
          </a:p>
        </p:txBody>
      </p:sp>
      <p:sp>
        <p:nvSpPr>
          <p:cNvPr id="3" name="Content Placeholder 2"/>
          <p:cNvSpPr>
            <a:spLocks noGrp="1"/>
          </p:cNvSpPr>
          <p:nvPr>
            <p:ph idx="1"/>
          </p:nvPr>
        </p:nvSpPr>
        <p:spPr>
          <a:xfrm>
            <a:off x="685800" y="1600200"/>
            <a:ext cx="8001000" cy="4191000"/>
          </a:xfrm>
        </p:spPr>
        <p:txBody>
          <a:bodyPr rtlCol="0">
            <a:normAutofit/>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a:t>
            </a:r>
            <a:r>
              <a:rPr lang="en-US" dirty="0" smtClean="0">
                <a:solidFill>
                  <a:schemeClr val="tx1">
                    <a:lumMod val="75000"/>
                    <a:lumOff val="25000"/>
                  </a:schemeClr>
                </a:solidFill>
              </a:rPr>
              <a:t>the need for Fishers Exact Test</a:t>
            </a:r>
          </a:p>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Review of  </a:t>
            </a:r>
            <a:r>
              <a:rPr lang="en-US" u="sng" dirty="0" smtClean="0">
                <a:solidFill>
                  <a:schemeClr val="tx1">
                    <a:lumMod val="75000"/>
                    <a:lumOff val="25000"/>
                  </a:schemeClr>
                </a:solidFill>
              </a:rPr>
              <a:t>                         </a:t>
            </a:r>
            <a:r>
              <a:rPr lang="en-US" dirty="0" smtClean="0">
                <a:solidFill>
                  <a:schemeClr val="bg1"/>
                </a:solidFill>
              </a:rPr>
              <a:t> .</a:t>
            </a:r>
            <a:endParaRPr lang="en-US" dirty="0" smtClean="0">
              <a:solidFill>
                <a:schemeClr val="bg1"/>
              </a:solidFill>
            </a:endParaRP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how to calculate a one or two sided p-value for Fisher’s Exact </a:t>
            </a:r>
            <a:r>
              <a:rPr lang="en-US" dirty="0" smtClean="0">
                <a:solidFill>
                  <a:schemeClr val="tx1">
                    <a:lumMod val="75000"/>
                    <a:lumOff val="25000"/>
                  </a:schemeClr>
                </a:solidFill>
              </a:rPr>
              <a:t>Test and  __________  that value</a:t>
            </a: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Issues in Global Health </a:t>
            </a:r>
            <a:r>
              <a:rPr lang="en-US" dirty="0" smtClean="0">
                <a:solidFill>
                  <a:schemeClr val="tx1">
                    <a:lumMod val="75000"/>
                    <a:lumOff val="25000"/>
                  </a:schemeClr>
                </a:solidFill>
              </a:rPr>
              <a:t>Topic </a:t>
            </a:r>
            <a:r>
              <a:rPr lang="en-US" dirty="0" smtClean="0">
                <a:solidFill>
                  <a:schemeClr val="tx1">
                    <a:lumMod val="75000"/>
                    <a:lumOff val="25000"/>
                  </a:schemeClr>
                </a:solidFill>
              </a:rPr>
              <a:t>- </a:t>
            </a:r>
            <a:r>
              <a:rPr lang="en-US" dirty="0" smtClean="0">
                <a:solidFill>
                  <a:schemeClr val="tx1">
                    <a:lumMod val="75000"/>
                    <a:lumOff val="25000"/>
                  </a:schemeClr>
                </a:solidFill>
              </a:rPr>
              <a:t>_____________</a:t>
            </a:r>
            <a:endParaRPr lang="en-US" dirty="0" smtClean="0">
              <a:solidFill>
                <a:schemeClr val="tx1">
                  <a:lumMod val="75000"/>
                  <a:lumOff val="25000"/>
                </a:schemeClr>
              </a:solidFill>
            </a:endParaRPr>
          </a:p>
        </p:txBody>
      </p:sp>
      <p:pic>
        <p:nvPicPr>
          <p:cNvPr id="4" name="Picture 3" descr="Global Logo.bmp"/>
          <p:cNvPicPr>
            <a:picLocks noChangeAspect="1"/>
          </p:cNvPicPr>
          <p:nvPr/>
        </p:nvPicPr>
        <p:blipFill>
          <a:blip r:embed="rId3" cstate="print"/>
          <a:stretch>
            <a:fillRect/>
          </a:stretch>
        </p:blipFill>
        <p:spPr>
          <a:xfrm>
            <a:off x="7328912" y="4953000"/>
            <a:ext cx="1815088" cy="1499619"/>
          </a:xfrm>
          <a:prstGeom prst="rect">
            <a:avLst/>
          </a:prstGeom>
        </p:spPr>
      </p:pic>
      <p:sp>
        <p:nvSpPr>
          <p:cNvPr id="5" name="Slide Number Placeholder 4"/>
          <p:cNvSpPr>
            <a:spLocks noGrp="1"/>
          </p:cNvSpPr>
          <p:nvPr>
            <p:ph type="sldNum" sz="quarter" idx="12"/>
          </p:nvPr>
        </p:nvSpPr>
        <p:spPr/>
        <p:txBody>
          <a:bodyPr/>
          <a:lstStyle/>
          <a:p>
            <a:pPr>
              <a:defRPr/>
            </a:pPr>
            <a:fld id="{E6DE200D-D627-41E5-8D01-F6719520DC70}"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endParaRPr lang="en-US" dirty="0" smtClean="0">
              <a:solidFill>
                <a:schemeClr val="tx1">
                  <a:lumMod val="75000"/>
                  <a:lumOff val="25000"/>
                </a:schemeClr>
              </a:solidFill>
            </a:endParaRPr>
          </a:p>
        </p:txBody>
      </p:sp>
      <p:sp>
        <p:nvSpPr>
          <p:cNvPr id="3" name="Content Placeholder 2"/>
          <p:cNvSpPr>
            <a:spLocks noGrp="1"/>
          </p:cNvSpPr>
          <p:nvPr>
            <p:ph idx="1"/>
          </p:nvPr>
        </p:nvSpPr>
        <p:spPr>
          <a:xfrm>
            <a:off x="762000" y="2819400"/>
            <a:ext cx="7467600" cy="3276600"/>
          </a:xfrm>
        </p:spPr>
        <p:txBody>
          <a:bodyPr rtlCol="0">
            <a:normAutofit/>
          </a:bodyPr>
          <a:lstStyle/>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None/>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19" name="Content Placeholder 3"/>
          <p:cNvGraphicFramePr>
            <a:graphicFrameLocks/>
          </p:cNvGraphicFramePr>
          <p:nvPr/>
        </p:nvGraphicFramePr>
        <p:xfrm>
          <a:off x="3048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a:t>
                      </a:r>
                      <a:r>
                        <a:rPr lang="en-US" sz="1400" baseline="0" dirty="0" smtClean="0"/>
                        <a:t> 1</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0</a:t>
                      </a:r>
                      <a:endParaRPr lang="en-US" sz="1400" dirty="0"/>
                    </a:p>
                  </a:txBody>
                  <a:tcPr/>
                </a:tc>
                <a:tc>
                  <a:txBody>
                    <a:bodyPr/>
                    <a:lstStyle/>
                    <a:p>
                      <a:r>
                        <a:rPr lang="en-US" sz="1400" dirty="0" smtClean="0"/>
                        <a:t>8</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6</a:t>
                      </a:r>
                      <a:endParaRPr lang="en-US" sz="1400" dirty="0"/>
                    </a:p>
                  </a:txBody>
                  <a:tcPr/>
                </a:tc>
                <a:tc>
                  <a:txBody>
                    <a:bodyPr/>
                    <a:lstStyle/>
                    <a:p>
                      <a:r>
                        <a:rPr lang="en-US" sz="1400" dirty="0" smtClean="0"/>
                        <a:t>4</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4" name="Content Placeholder 3"/>
          <p:cNvGraphicFramePr>
            <a:graphicFrameLocks/>
          </p:cNvGraphicFramePr>
          <p:nvPr/>
        </p:nvGraphicFramePr>
        <p:xfrm>
          <a:off x="31242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2</a:t>
                      </a:r>
                      <a:endParaRPr lang="en-US" sz="1400" dirty="0"/>
                    </a:p>
                  </a:txBody>
                  <a:tcPr/>
                </a:tc>
                <a:tc>
                  <a:txBody>
                    <a:bodyPr/>
                    <a:lstStyle/>
                    <a:p>
                      <a:r>
                        <a:rPr lang="en-US" sz="1400" dirty="0" smtClean="0"/>
                        <a:t>D</a:t>
                      </a:r>
                      <a:endParaRPr lang="en-US" sz="1400" dirty="0"/>
                    </a:p>
                  </a:txBody>
                  <a:tcPr/>
                </a:tc>
                <a:tc>
                  <a:txBody>
                    <a:bodyPr/>
                    <a:lstStyle/>
                    <a:p>
                      <a:r>
                        <a:rPr lang="en-US" sz="140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1</a:t>
                      </a:r>
                      <a:endParaRPr lang="en-US" sz="1400" dirty="0"/>
                    </a:p>
                  </a:txBody>
                  <a:tcPr/>
                </a:tc>
                <a:tc>
                  <a:txBody>
                    <a:bodyPr/>
                    <a:lstStyle/>
                    <a:p>
                      <a:r>
                        <a:rPr lang="en-US" sz="1400" smtClean="0"/>
                        <a:t>7</a:t>
                      </a:r>
                      <a:endParaRPr lang="en-US" sz="1400" dirty="0"/>
                    </a:p>
                  </a:txBody>
                  <a:tcPr/>
                </a:tc>
                <a:tc>
                  <a:txBody>
                    <a:bodyPr/>
                    <a:lstStyle/>
                    <a:p>
                      <a:pPr>
                        <a:tabLst>
                          <a:tab pos="914400" algn="l"/>
                        </a:tabLst>
                      </a:pPr>
                      <a:r>
                        <a:rPr lang="en-US" sz="140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5</a:t>
                      </a:r>
                      <a:endParaRPr lang="en-US" sz="1400" dirty="0"/>
                    </a:p>
                  </a:txBody>
                  <a:tcPr/>
                </a:tc>
                <a:tc>
                  <a:txBody>
                    <a:bodyPr/>
                    <a:lstStyle/>
                    <a:p>
                      <a:r>
                        <a:rPr lang="en-US" sz="1400" smtClean="0"/>
                        <a:t>5</a:t>
                      </a:r>
                      <a:endParaRPr lang="en-US" sz="1400" dirty="0"/>
                    </a:p>
                  </a:txBody>
                  <a:tcPr/>
                </a:tc>
                <a:tc>
                  <a:txBody>
                    <a:bodyPr/>
                    <a:lstStyle/>
                    <a:p>
                      <a:r>
                        <a:rPr lang="en-US" sz="140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5" name="Content Placeholder 3"/>
          <p:cNvGraphicFramePr>
            <a:graphicFrameLocks/>
          </p:cNvGraphicFramePr>
          <p:nvPr/>
        </p:nvGraphicFramePr>
        <p:xfrm>
          <a:off x="60198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3</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2</a:t>
                      </a:r>
                      <a:endParaRPr lang="en-US" sz="1400" dirty="0"/>
                    </a:p>
                  </a:txBody>
                  <a:tcPr/>
                </a:tc>
                <a:tc>
                  <a:txBody>
                    <a:bodyPr/>
                    <a:lstStyle/>
                    <a:p>
                      <a:r>
                        <a:rPr lang="en-US" sz="1400" dirty="0" smtClean="0"/>
                        <a:t>6</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4</a:t>
                      </a:r>
                      <a:endParaRPr lang="en-US" sz="1400" dirty="0"/>
                    </a:p>
                  </a:txBody>
                  <a:tcPr/>
                </a:tc>
                <a:tc>
                  <a:txBody>
                    <a:bodyPr/>
                    <a:lstStyle/>
                    <a:p>
                      <a:r>
                        <a:rPr lang="en-US" sz="1400" dirty="0" smtClean="0"/>
                        <a:t>6</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6" name="Content Placeholder 3"/>
          <p:cNvGraphicFramePr>
            <a:graphicFrameLocks/>
          </p:cNvGraphicFramePr>
          <p:nvPr/>
        </p:nvGraphicFramePr>
        <p:xfrm>
          <a:off x="304800" y="19050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4</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3</a:t>
                      </a:r>
                      <a:endParaRPr lang="en-US" sz="1400" dirty="0"/>
                    </a:p>
                  </a:txBody>
                  <a:tcPr/>
                </a:tc>
                <a:tc>
                  <a:txBody>
                    <a:bodyPr/>
                    <a:lstStyle/>
                    <a:p>
                      <a:r>
                        <a:rPr lang="en-US" sz="1400" dirty="0" smtClean="0"/>
                        <a:t>5</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3</a:t>
                      </a:r>
                      <a:endParaRPr lang="en-US" sz="1400" dirty="0"/>
                    </a:p>
                  </a:txBody>
                  <a:tcPr/>
                </a:tc>
                <a:tc>
                  <a:txBody>
                    <a:bodyPr/>
                    <a:lstStyle/>
                    <a:p>
                      <a:r>
                        <a:rPr lang="en-US" sz="1400" dirty="0" smtClean="0"/>
                        <a:t>7</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8" name="Table 27"/>
          <p:cNvGraphicFramePr>
            <a:graphicFrameLocks noGrp="1"/>
          </p:cNvGraphicFramePr>
          <p:nvPr/>
        </p:nvGraphicFramePr>
        <p:xfrm>
          <a:off x="5867400" y="3429003"/>
          <a:ext cx="2743200" cy="3428997"/>
        </p:xfrm>
        <a:graphic>
          <a:graphicData uri="http://schemas.openxmlformats.org/drawingml/2006/table">
            <a:tbl>
              <a:tblPr firstRow="1" bandRow="1">
                <a:tableStyleId>{F5AB1C69-6EDB-4FF4-983F-18BD219EF322}</a:tableStyleId>
              </a:tblPr>
              <a:tblGrid>
                <a:gridCol w="1175657"/>
                <a:gridCol w="1567543"/>
              </a:tblGrid>
              <a:tr h="391821">
                <a:tc>
                  <a:txBody>
                    <a:bodyPr/>
                    <a:lstStyle/>
                    <a:p>
                      <a:endParaRPr lang="en-US" dirty="0"/>
                    </a:p>
                  </a:txBody>
                  <a:tcPr>
                    <a:solidFill>
                      <a:schemeClr val="accent3">
                        <a:lumMod val="40000"/>
                        <a:lumOff val="60000"/>
                      </a:schemeClr>
                    </a:solidFill>
                  </a:tcPr>
                </a:tc>
                <a:tc>
                  <a:txBody>
                    <a:bodyPr/>
                    <a:lstStyle/>
                    <a:p>
                      <a:r>
                        <a:rPr lang="en-US" dirty="0" smtClean="0">
                          <a:solidFill>
                            <a:schemeClr val="tx1"/>
                          </a:solidFill>
                        </a:rPr>
                        <a:t>PROBABILITY</a:t>
                      </a:r>
                      <a:endParaRPr lang="en-US" dirty="0">
                        <a:solidFill>
                          <a:schemeClr val="tx1"/>
                        </a:solidFill>
                      </a:endParaRPr>
                    </a:p>
                  </a:txBody>
                  <a:tcPr>
                    <a:solidFill>
                      <a:schemeClr val="accent3">
                        <a:lumMod val="40000"/>
                        <a:lumOff val="60000"/>
                      </a:schemeClr>
                    </a:solidFill>
                  </a:tcPr>
                </a:tc>
              </a:tr>
              <a:tr h="379647">
                <a:tc>
                  <a:txBody>
                    <a:bodyPr/>
                    <a:lstStyle/>
                    <a:p>
                      <a:r>
                        <a:rPr lang="en-US" dirty="0" smtClean="0"/>
                        <a:t>Table 1</a:t>
                      </a:r>
                      <a:endParaRPr lang="en-US" dirty="0"/>
                    </a:p>
                  </a:txBody>
                  <a:tcPr>
                    <a:solidFill>
                      <a:schemeClr val="accent3">
                        <a:lumMod val="40000"/>
                        <a:lumOff val="60000"/>
                      </a:schemeClr>
                    </a:solidFill>
                  </a:tcPr>
                </a:tc>
                <a:tc>
                  <a:txBody>
                    <a:bodyPr/>
                    <a:lstStyle/>
                    <a:p>
                      <a:pPr algn="ctr"/>
                      <a:r>
                        <a:rPr lang="en-US" dirty="0" smtClean="0"/>
                        <a:t>0.0113</a:t>
                      </a:r>
                      <a:endParaRPr lang="en-US" dirty="0"/>
                    </a:p>
                  </a:txBody>
                  <a:tcPr>
                    <a:solidFill>
                      <a:schemeClr val="accent3">
                        <a:lumMod val="40000"/>
                        <a:lumOff val="60000"/>
                      </a:schemeClr>
                    </a:solidFill>
                  </a:tcPr>
                </a:tc>
              </a:tr>
              <a:tr h="379647">
                <a:tc>
                  <a:txBody>
                    <a:bodyPr/>
                    <a:lstStyle/>
                    <a:p>
                      <a:r>
                        <a:rPr lang="en-US" b="1" dirty="0" smtClean="0">
                          <a:solidFill>
                            <a:schemeClr val="accent2">
                              <a:lumMod val="75000"/>
                            </a:schemeClr>
                          </a:solidFill>
                        </a:rPr>
                        <a:t>Table</a:t>
                      </a:r>
                      <a:r>
                        <a:rPr lang="en-US" b="1" baseline="0" dirty="0" smtClean="0">
                          <a:solidFill>
                            <a:schemeClr val="accent2">
                              <a:lumMod val="75000"/>
                            </a:schemeClr>
                          </a:solidFill>
                        </a:rPr>
                        <a:t> 2*</a:t>
                      </a:r>
                      <a:endParaRPr lang="en-US" b="1" dirty="0">
                        <a:solidFill>
                          <a:schemeClr val="accent2">
                            <a:lumMod val="75000"/>
                          </a:schemeClr>
                        </a:solidFill>
                      </a:endParaRPr>
                    </a:p>
                  </a:txBody>
                  <a:tcPr>
                    <a:solidFill>
                      <a:schemeClr val="accent3">
                        <a:lumMod val="40000"/>
                        <a:lumOff val="60000"/>
                      </a:schemeClr>
                    </a:solidFill>
                  </a:tcPr>
                </a:tc>
                <a:tc>
                  <a:txBody>
                    <a:bodyPr/>
                    <a:lstStyle/>
                    <a:p>
                      <a:pPr algn="ctr"/>
                      <a:r>
                        <a:rPr lang="en-US" b="1" dirty="0" smtClean="0">
                          <a:solidFill>
                            <a:schemeClr val="accent2">
                              <a:lumMod val="75000"/>
                            </a:schemeClr>
                          </a:solidFill>
                        </a:rPr>
                        <a:t>0.1086</a:t>
                      </a:r>
                      <a:endParaRPr lang="en-US" b="1" dirty="0">
                        <a:solidFill>
                          <a:schemeClr val="accent2">
                            <a:lumMod val="75000"/>
                          </a:schemeClr>
                        </a:solidFill>
                      </a:endParaRPr>
                    </a:p>
                  </a:txBody>
                  <a:tcPr>
                    <a:solidFill>
                      <a:schemeClr val="accent3">
                        <a:lumMod val="40000"/>
                        <a:lumOff val="60000"/>
                      </a:schemeClr>
                    </a:solidFill>
                  </a:tcPr>
                </a:tc>
              </a:tr>
              <a:tr h="379647">
                <a:tc>
                  <a:txBody>
                    <a:bodyPr/>
                    <a:lstStyle/>
                    <a:p>
                      <a:r>
                        <a:rPr lang="en-US" dirty="0" smtClean="0"/>
                        <a:t>Table 3</a:t>
                      </a:r>
                      <a:endParaRPr lang="en-US" dirty="0"/>
                    </a:p>
                  </a:txBody>
                  <a:tcPr>
                    <a:solidFill>
                      <a:schemeClr val="accent3">
                        <a:lumMod val="40000"/>
                        <a:lumOff val="60000"/>
                      </a:schemeClr>
                    </a:solidFill>
                  </a:tcPr>
                </a:tc>
                <a:tc>
                  <a:txBody>
                    <a:bodyPr/>
                    <a:lstStyle/>
                    <a:p>
                      <a:pPr algn="ctr"/>
                      <a:r>
                        <a:rPr lang="en-US" dirty="0" smtClean="0"/>
                        <a:t>0.3167</a:t>
                      </a:r>
                      <a:endParaRPr lang="en-US" dirty="0"/>
                    </a:p>
                  </a:txBody>
                  <a:tcPr>
                    <a:solidFill>
                      <a:schemeClr val="accent3">
                        <a:lumMod val="40000"/>
                        <a:lumOff val="60000"/>
                      </a:schemeClr>
                    </a:solidFill>
                  </a:tcPr>
                </a:tc>
              </a:tr>
              <a:tr h="379647">
                <a:tc>
                  <a:txBody>
                    <a:bodyPr/>
                    <a:lstStyle/>
                    <a:p>
                      <a:r>
                        <a:rPr lang="en-US" dirty="0" smtClean="0"/>
                        <a:t>Table 4</a:t>
                      </a:r>
                      <a:endParaRPr lang="en-US" dirty="0"/>
                    </a:p>
                  </a:txBody>
                  <a:tcPr>
                    <a:solidFill>
                      <a:schemeClr val="accent3">
                        <a:lumMod val="40000"/>
                        <a:lumOff val="60000"/>
                      </a:schemeClr>
                    </a:solidFill>
                  </a:tcPr>
                </a:tc>
                <a:tc>
                  <a:txBody>
                    <a:bodyPr/>
                    <a:lstStyle/>
                    <a:p>
                      <a:pPr algn="ctr"/>
                      <a:r>
                        <a:rPr lang="en-US" dirty="0" smtClean="0"/>
                        <a:t>0.3620</a:t>
                      </a:r>
                      <a:endParaRPr lang="en-US" dirty="0"/>
                    </a:p>
                  </a:txBody>
                  <a:tcPr>
                    <a:solidFill>
                      <a:schemeClr val="accent3">
                        <a:lumMod val="40000"/>
                        <a:lumOff val="60000"/>
                      </a:schemeClr>
                    </a:solidFill>
                  </a:tcPr>
                </a:tc>
              </a:tr>
              <a:tr h="379647">
                <a:tc>
                  <a:txBody>
                    <a:bodyPr/>
                    <a:lstStyle/>
                    <a:p>
                      <a:r>
                        <a:rPr lang="en-US" dirty="0" smtClean="0"/>
                        <a:t>Table 5</a:t>
                      </a:r>
                      <a:endParaRPr lang="en-US" dirty="0"/>
                    </a:p>
                  </a:txBody>
                  <a:tcPr>
                    <a:solidFill>
                      <a:schemeClr val="accent3">
                        <a:lumMod val="40000"/>
                        <a:lumOff val="60000"/>
                      </a:schemeClr>
                    </a:solidFill>
                  </a:tcPr>
                </a:tc>
                <a:tc>
                  <a:txBody>
                    <a:bodyPr/>
                    <a:lstStyle/>
                    <a:p>
                      <a:pPr algn="ctr"/>
                      <a:r>
                        <a:rPr lang="en-US" dirty="0" smtClean="0"/>
                        <a:t>0.1697</a:t>
                      </a:r>
                      <a:endParaRPr lang="en-US" dirty="0"/>
                    </a:p>
                  </a:txBody>
                  <a:tcPr>
                    <a:solidFill>
                      <a:schemeClr val="accent3">
                        <a:lumMod val="40000"/>
                        <a:lumOff val="60000"/>
                      </a:schemeClr>
                    </a:solidFill>
                  </a:tcPr>
                </a:tc>
              </a:tr>
              <a:tr h="379647">
                <a:tc>
                  <a:txBody>
                    <a:bodyPr/>
                    <a:lstStyle/>
                    <a:p>
                      <a:r>
                        <a:rPr lang="en-US" dirty="0" smtClean="0"/>
                        <a:t>Table 6</a:t>
                      </a:r>
                      <a:endParaRPr lang="en-US" dirty="0"/>
                    </a:p>
                  </a:txBody>
                  <a:tcPr>
                    <a:solidFill>
                      <a:schemeClr val="accent3">
                        <a:lumMod val="40000"/>
                        <a:lumOff val="60000"/>
                      </a:schemeClr>
                    </a:solidFill>
                  </a:tcPr>
                </a:tc>
                <a:tc>
                  <a:txBody>
                    <a:bodyPr/>
                    <a:lstStyle/>
                    <a:p>
                      <a:pPr algn="ctr"/>
                      <a:r>
                        <a:rPr lang="en-US" dirty="0" smtClean="0"/>
                        <a:t>0.0302</a:t>
                      </a:r>
                      <a:endParaRPr lang="en-US" dirty="0"/>
                    </a:p>
                  </a:txBody>
                  <a:tcPr>
                    <a:solidFill>
                      <a:schemeClr val="accent3">
                        <a:lumMod val="40000"/>
                        <a:lumOff val="60000"/>
                      </a:schemeClr>
                    </a:solidFill>
                  </a:tcPr>
                </a:tc>
              </a:tr>
              <a:tr h="379647">
                <a:tc>
                  <a:txBody>
                    <a:bodyPr/>
                    <a:lstStyle/>
                    <a:p>
                      <a:r>
                        <a:rPr lang="en-US" dirty="0" smtClean="0"/>
                        <a:t>Table</a:t>
                      </a:r>
                      <a:r>
                        <a:rPr lang="en-US" baseline="0" dirty="0" smtClean="0"/>
                        <a:t> 7</a:t>
                      </a:r>
                      <a:endParaRPr lang="en-US" dirty="0"/>
                    </a:p>
                  </a:txBody>
                  <a:tcPr>
                    <a:solidFill>
                      <a:schemeClr val="accent3">
                        <a:lumMod val="40000"/>
                        <a:lumOff val="60000"/>
                      </a:schemeClr>
                    </a:solidFill>
                  </a:tcPr>
                </a:tc>
                <a:tc>
                  <a:txBody>
                    <a:bodyPr/>
                    <a:lstStyle/>
                    <a:p>
                      <a:pPr algn="ctr"/>
                      <a:r>
                        <a:rPr lang="en-US" dirty="0" smtClean="0"/>
                        <a:t>0.0015</a:t>
                      </a:r>
                    </a:p>
                  </a:txBody>
                  <a:tcPr>
                    <a:solidFill>
                      <a:schemeClr val="accent3">
                        <a:lumMod val="40000"/>
                        <a:lumOff val="60000"/>
                      </a:schemeClr>
                    </a:solidFill>
                  </a:tcPr>
                </a:tc>
              </a:tr>
              <a:tr h="379647">
                <a:tc>
                  <a:txBody>
                    <a:bodyPr/>
                    <a:lstStyle/>
                    <a:p>
                      <a:r>
                        <a:rPr lang="en-US" b="1" dirty="0" smtClean="0"/>
                        <a:t>TOTAL</a:t>
                      </a:r>
                      <a:endParaRPr lang="en-US" b="1" dirty="0"/>
                    </a:p>
                  </a:txBody>
                  <a:tcPr>
                    <a:solidFill>
                      <a:schemeClr val="accent3">
                        <a:lumMod val="40000"/>
                        <a:lumOff val="60000"/>
                      </a:schemeClr>
                    </a:solidFill>
                  </a:tcPr>
                </a:tc>
                <a:tc>
                  <a:txBody>
                    <a:bodyPr/>
                    <a:lstStyle/>
                    <a:p>
                      <a:pPr algn="ctr"/>
                      <a:r>
                        <a:rPr lang="en-US" b="1" dirty="0" smtClean="0"/>
                        <a:t>1.0000</a:t>
                      </a:r>
                    </a:p>
                  </a:txBody>
                  <a:tcPr>
                    <a:solidFill>
                      <a:schemeClr val="accent3">
                        <a:lumMod val="40000"/>
                        <a:lumOff val="60000"/>
                      </a:schemeClr>
                    </a:solidFill>
                  </a:tcPr>
                </a:tc>
              </a:tr>
            </a:tbl>
          </a:graphicData>
        </a:graphic>
      </p:graphicFrame>
      <p:sp>
        <p:nvSpPr>
          <p:cNvPr id="30" name="Rectangle 29"/>
          <p:cNvSpPr/>
          <p:nvPr/>
        </p:nvSpPr>
        <p:spPr>
          <a:xfrm>
            <a:off x="3048000" y="457200"/>
            <a:ext cx="2895600" cy="1371600"/>
          </a:xfrm>
          <a:prstGeom prst="rect">
            <a:avLst/>
          </a:prstGeom>
          <a:noFill/>
          <a:ln w="603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1" name="Content Placeholder 3"/>
          <p:cNvGraphicFramePr>
            <a:graphicFrameLocks/>
          </p:cNvGraphicFramePr>
          <p:nvPr/>
        </p:nvGraphicFramePr>
        <p:xfrm>
          <a:off x="304800" y="3200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7</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6</a:t>
                      </a:r>
                      <a:endParaRPr lang="en-US" sz="1400" dirty="0"/>
                    </a:p>
                  </a:txBody>
                  <a:tcPr/>
                </a:tc>
                <a:tc>
                  <a:txBody>
                    <a:bodyPr/>
                    <a:lstStyle/>
                    <a:p>
                      <a:r>
                        <a:rPr lang="en-US" sz="1400" dirty="0" smtClean="0"/>
                        <a:t>2</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0</a:t>
                      </a:r>
                      <a:endParaRPr lang="en-US" sz="1400" dirty="0"/>
                    </a:p>
                  </a:txBody>
                  <a:tcPr/>
                </a:tc>
                <a:tc>
                  <a:txBody>
                    <a:bodyPr/>
                    <a:lstStyle/>
                    <a:p>
                      <a:r>
                        <a:rPr lang="en-US" sz="1400" dirty="0" smtClean="0"/>
                        <a:t>10</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32" name="Content Placeholder 3"/>
          <p:cNvGraphicFramePr>
            <a:graphicFrameLocks/>
          </p:cNvGraphicFramePr>
          <p:nvPr/>
        </p:nvGraphicFramePr>
        <p:xfrm>
          <a:off x="6019800" y="1828800"/>
          <a:ext cx="2743200" cy="12954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6</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5</a:t>
                      </a:r>
                      <a:endParaRPr lang="en-US" sz="1400" dirty="0"/>
                    </a:p>
                  </a:txBody>
                  <a:tcPr/>
                </a:tc>
                <a:tc>
                  <a:txBody>
                    <a:bodyPr/>
                    <a:lstStyle/>
                    <a:p>
                      <a:r>
                        <a:rPr lang="en-US" sz="1400" dirty="0" smtClean="0"/>
                        <a:t>3</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1</a:t>
                      </a:r>
                      <a:endParaRPr lang="en-US" sz="1400" dirty="0"/>
                    </a:p>
                  </a:txBody>
                  <a:tcPr/>
                </a:tc>
                <a:tc>
                  <a:txBody>
                    <a:bodyPr/>
                    <a:lstStyle/>
                    <a:p>
                      <a:r>
                        <a:rPr lang="en-US" sz="1400" dirty="0" smtClean="0"/>
                        <a:t>9</a:t>
                      </a:r>
                      <a:endParaRPr lang="en-US" sz="1400" dirty="0"/>
                    </a:p>
                  </a:txBody>
                  <a:tcPr/>
                </a:tc>
                <a:tc>
                  <a:txBody>
                    <a:bodyPr/>
                    <a:lstStyle/>
                    <a:p>
                      <a:r>
                        <a:rPr lang="en-US" sz="1400" dirty="0" smtClean="0"/>
                        <a:t>10</a:t>
                      </a:r>
                      <a:endParaRPr lang="en-US" sz="1400" dirty="0"/>
                    </a:p>
                  </a:txBody>
                  <a:tcPr/>
                </a:tc>
              </a:tr>
              <a:tr h="3810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33" name="Content Placeholder 3"/>
          <p:cNvGraphicFramePr>
            <a:graphicFrameLocks/>
          </p:cNvGraphicFramePr>
          <p:nvPr/>
        </p:nvGraphicFramePr>
        <p:xfrm>
          <a:off x="3200400" y="19050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5</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4</a:t>
                      </a:r>
                      <a:endParaRPr lang="en-US" sz="1400" dirty="0"/>
                    </a:p>
                  </a:txBody>
                  <a:tcPr/>
                </a:tc>
                <a:tc>
                  <a:txBody>
                    <a:bodyPr/>
                    <a:lstStyle/>
                    <a:p>
                      <a:r>
                        <a:rPr lang="en-US" sz="1400" dirty="0" smtClean="0"/>
                        <a:t>4</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2</a:t>
                      </a:r>
                      <a:endParaRPr lang="en-US" sz="1400" dirty="0"/>
                    </a:p>
                  </a:txBody>
                  <a:tcPr/>
                </a:tc>
                <a:tc>
                  <a:txBody>
                    <a:bodyPr/>
                    <a:lstStyle/>
                    <a:p>
                      <a:r>
                        <a:rPr lang="en-US" sz="1400" dirty="0" smtClean="0"/>
                        <a:t>8</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sp>
        <p:nvSpPr>
          <p:cNvPr id="13" name="TextBox 12"/>
          <p:cNvSpPr txBox="1"/>
          <p:nvPr/>
        </p:nvSpPr>
        <p:spPr>
          <a:xfrm>
            <a:off x="228600" y="4572000"/>
            <a:ext cx="5638800" cy="1815882"/>
          </a:xfrm>
          <a:prstGeom prst="rect">
            <a:avLst/>
          </a:prstGeom>
          <a:noFill/>
        </p:spPr>
        <p:txBody>
          <a:bodyPr wrap="square" rtlCol="0">
            <a:spAutoFit/>
          </a:bodyPr>
          <a:lstStyle/>
          <a:p>
            <a:r>
              <a:rPr lang="en-US" sz="2800" dirty="0" smtClean="0"/>
              <a:t>One sided p-value:</a:t>
            </a:r>
          </a:p>
          <a:p>
            <a:endParaRPr lang="en-US" sz="2800" dirty="0" smtClean="0"/>
          </a:p>
          <a:p>
            <a:r>
              <a:rPr lang="en-US" sz="2800" dirty="0" smtClean="0"/>
              <a:t> 	</a:t>
            </a:r>
            <a:r>
              <a:rPr lang="en-US" sz="2800" dirty="0" smtClean="0"/>
              <a:t>=______ + ________</a:t>
            </a:r>
            <a:endParaRPr lang="en-US" sz="2800" dirty="0" smtClean="0"/>
          </a:p>
          <a:p>
            <a:r>
              <a:rPr lang="en-US" sz="2800" dirty="0" smtClean="0"/>
              <a:t>	=0.1199</a:t>
            </a:r>
            <a:endParaRPr lang="en-US" sz="2800" dirty="0"/>
          </a:p>
        </p:txBody>
      </p:sp>
      <p:sp>
        <p:nvSpPr>
          <p:cNvPr id="14" name="Oval 13"/>
          <p:cNvSpPr/>
          <p:nvPr/>
        </p:nvSpPr>
        <p:spPr>
          <a:xfrm>
            <a:off x="7239000" y="38862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7239000" y="4191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066800" y="5943600"/>
            <a:ext cx="1752600" cy="5334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16"/>
          <p:cNvSpPr>
            <a:spLocks noGrp="1"/>
          </p:cNvSpPr>
          <p:nvPr>
            <p:ph type="sldNum" sz="quarter" idx="12"/>
          </p:nvPr>
        </p:nvSpPr>
        <p:spPr/>
        <p:txBody>
          <a:bodyPr/>
          <a:lstStyle/>
          <a:p>
            <a:pPr>
              <a:defRPr/>
            </a:pPr>
            <a:fld id="{E6DE200D-D627-41E5-8D01-F6719520DC70}"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Computer Output</a:t>
            </a:r>
            <a:br>
              <a:rPr lang="en-US" dirty="0" smtClean="0"/>
            </a:br>
            <a:endParaRPr lang="en-US" dirty="0"/>
          </a:p>
        </p:txBody>
      </p:sp>
      <p:pic>
        <p:nvPicPr>
          <p:cNvPr id="104450" name="Picture 2"/>
          <p:cNvPicPr>
            <a:picLocks noChangeAspect="1" noChangeArrowheads="1"/>
          </p:cNvPicPr>
          <p:nvPr/>
        </p:nvPicPr>
        <p:blipFill>
          <a:blip r:embed="rId3" cstate="print"/>
          <a:srcRect/>
          <a:stretch>
            <a:fillRect/>
          </a:stretch>
        </p:blipFill>
        <p:spPr bwMode="auto">
          <a:xfrm>
            <a:off x="0" y="990600"/>
            <a:ext cx="5314718" cy="3348038"/>
          </a:xfrm>
          <a:prstGeom prst="rect">
            <a:avLst/>
          </a:prstGeom>
          <a:noFill/>
          <a:ln w="9525">
            <a:noFill/>
            <a:miter lim="800000"/>
            <a:headEnd/>
            <a:tailEnd/>
          </a:ln>
        </p:spPr>
      </p:pic>
      <p:pic>
        <p:nvPicPr>
          <p:cNvPr id="104451" name="Picture 3"/>
          <p:cNvPicPr>
            <a:picLocks noGrp="1" noChangeAspect="1" noChangeArrowheads="1"/>
          </p:cNvPicPr>
          <p:nvPr>
            <p:ph idx="1"/>
          </p:nvPr>
        </p:nvPicPr>
        <p:blipFill>
          <a:blip r:embed="rId4" cstate="print"/>
          <a:srcRect/>
          <a:stretch>
            <a:fillRect/>
          </a:stretch>
        </p:blipFill>
        <p:spPr bwMode="auto">
          <a:xfrm>
            <a:off x="4953000" y="1143000"/>
            <a:ext cx="4191000" cy="3515784"/>
          </a:xfrm>
          <a:prstGeom prst="rect">
            <a:avLst/>
          </a:prstGeom>
          <a:noFill/>
          <a:ln w="9525">
            <a:noFill/>
            <a:miter lim="800000"/>
            <a:headEnd/>
            <a:tailEnd/>
          </a:ln>
        </p:spPr>
      </p:pic>
      <p:sp>
        <p:nvSpPr>
          <p:cNvPr id="6" name="Oval 5"/>
          <p:cNvSpPr/>
          <p:nvPr/>
        </p:nvSpPr>
        <p:spPr>
          <a:xfrm>
            <a:off x="7620000" y="20574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7620000" y="36576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620000" y="32004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09600" y="4648200"/>
            <a:ext cx="8077200" cy="1384995"/>
          </a:xfrm>
          <a:prstGeom prst="rect">
            <a:avLst/>
          </a:prstGeom>
          <a:noFill/>
        </p:spPr>
        <p:txBody>
          <a:bodyPr wrap="square" rtlCol="0">
            <a:spAutoFit/>
          </a:bodyPr>
          <a:lstStyle/>
          <a:p>
            <a:pPr algn="ctr"/>
            <a:r>
              <a:rPr lang="en-US" sz="2800" dirty="0" smtClean="0"/>
              <a:t>Specific Table Probability</a:t>
            </a:r>
          </a:p>
          <a:p>
            <a:pPr algn="ctr"/>
            <a:r>
              <a:rPr lang="en-US" sz="2800" dirty="0" smtClean="0"/>
              <a:t>_____ </a:t>
            </a:r>
            <a:r>
              <a:rPr lang="en-US" sz="2800" dirty="0" smtClean="0"/>
              <a:t>sided p-value    </a:t>
            </a:r>
          </a:p>
          <a:p>
            <a:pPr algn="ctr"/>
            <a:r>
              <a:rPr lang="en-US" sz="2800" dirty="0" smtClean="0"/>
              <a:t>_____ </a:t>
            </a:r>
            <a:r>
              <a:rPr lang="en-US" sz="2800" dirty="0" smtClean="0"/>
              <a:t>sided p-value     </a:t>
            </a:r>
          </a:p>
        </p:txBody>
      </p:sp>
      <p:cxnSp>
        <p:nvCxnSpPr>
          <p:cNvPr id="11" name="Straight Arrow Connector 10"/>
          <p:cNvCxnSpPr/>
          <p:nvPr/>
        </p:nvCxnSpPr>
        <p:spPr>
          <a:xfrm flipV="1">
            <a:off x="6019800" y="4038600"/>
            <a:ext cx="1981200" cy="1676400"/>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endCxn id="6" idx="2"/>
          </p:cNvCxnSpPr>
          <p:nvPr/>
        </p:nvCxnSpPr>
        <p:spPr>
          <a:xfrm flipV="1">
            <a:off x="3352800" y="2247900"/>
            <a:ext cx="4267200" cy="3086100"/>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791200" y="3581400"/>
            <a:ext cx="2007348" cy="1198796"/>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pPr>
              <a:defRPr/>
            </a:pPr>
            <a:fld id="{E6DE200D-D627-41E5-8D01-F6719520DC70}"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Return to Global Example</a:t>
            </a:r>
            <a:endParaRPr lang="en-US" dirty="0"/>
          </a:p>
        </p:txBody>
      </p:sp>
      <p:sp>
        <p:nvSpPr>
          <p:cNvPr id="3" name="Content Placeholder 2"/>
          <p:cNvSpPr>
            <a:spLocks noGrp="1"/>
          </p:cNvSpPr>
          <p:nvPr>
            <p:ph idx="1"/>
          </p:nvPr>
        </p:nvSpPr>
        <p:spPr>
          <a:xfrm>
            <a:off x="381000" y="1219200"/>
            <a:ext cx="8229600" cy="4525963"/>
          </a:xfrm>
        </p:spPr>
        <p:txBody>
          <a:bodyPr/>
          <a:lstStyle/>
          <a:p>
            <a:r>
              <a:rPr lang="en-US" sz="2800" dirty="0" smtClean="0"/>
              <a:t>New Zealand, 1996-1997, Numbers of TB Patients by Drug Resistance Category (Multidrug Resistance vs. None)</a:t>
            </a:r>
            <a:endParaRPr lang="en-US" sz="2800" dirty="0"/>
          </a:p>
        </p:txBody>
      </p:sp>
      <p:graphicFrame>
        <p:nvGraphicFramePr>
          <p:cNvPr id="5" name="Table 4"/>
          <p:cNvGraphicFramePr>
            <a:graphicFrameLocks noGrp="1"/>
          </p:cNvGraphicFramePr>
          <p:nvPr/>
        </p:nvGraphicFramePr>
        <p:xfrm>
          <a:off x="838200" y="2971800"/>
          <a:ext cx="7239000" cy="2804160"/>
        </p:xfrm>
        <a:graphic>
          <a:graphicData uri="http://schemas.openxmlformats.org/drawingml/2006/table">
            <a:tbl>
              <a:tblPr firstRow="1" bandRow="1">
                <a:tableStyleId>{5C22544A-7EE6-4342-B048-85BDC9FD1C3A}</a:tableStyleId>
              </a:tblPr>
              <a:tblGrid>
                <a:gridCol w="2209800"/>
                <a:gridCol w="1752600"/>
                <a:gridCol w="1828800"/>
                <a:gridCol w="1447800"/>
              </a:tblGrid>
              <a:tr h="762000">
                <a:tc>
                  <a:txBody>
                    <a:bodyPr/>
                    <a:lstStyle/>
                    <a:p>
                      <a:r>
                        <a:rPr lang="en-US" sz="2000" dirty="0" smtClean="0"/>
                        <a:t>Actual Count</a:t>
                      </a:r>
                    </a:p>
                    <a:p>
                      <a:r>
                        <a:rPr lang="en-US" sz="2000" dirty="0" smtClean="0"/>
                        <a:t>[Expected Count]</a:t>
                      </a:r>
                      <a:endParaRPr lang="en-US" sz="2000" dirty="0"/>
                    </a:p>
                  </a:txBody>
                  <a:tcPr/>
                </a:tc>
                <a:tc>
                  <a:txBody>
                    <a:bodyPr/>
                    <a:lstStyle/>
                    <a:p>
                      <a:r>
                        <a:rPr lang="en-US" sz="2000" u="sng" dirty="0" smtClean="0"/>
                        <a:t>MULTIPLE</a:t>
                      </a:r>
                      <a:r>
                        <a:rPr lang="en-US" sz="2000" baseline="0" dirty="0" smtClean="0"/>
                        <a:t> DRUG RESISTANCE</a:t>
                      </a:r>
                      <a:endParaRPr lang="en-US" sz="2000" dirty="0"/>
                    </a:p>
                  </a:txBody>
                  <a:tcPr/>
                </a:tc>
                <a:tc>
                  <a:txBody>
                    <a:bodyPr/>
                    <a:lstStyle/>
                    <a:p>
                      <a:r>
                        <a:rPr lang="en-US" sz="2000" dirty="0" smtClean="0"/>
                        <a:t>NO</a:t>
                      </a:r>
                      <a:r>
                        <a:rPr lang="en-US" sz="2000" baseline="0" dirty="0" smtClean="0"/>
                        <a:t> DRUG RESISTANCE</a:t>
                      </a:r>
                      <a:endParaRPr lang="en-US" sz="2000" dirty="0"/>
                    </a:p>
                  </a:txBody>
                  <a:tcPr/>
                </a:tc>
                <a:tc>
                  <a:txBody>
                    <a:bodyPr/>
                    <a:lstStyle/>
                    <a:p>
                      <a:r>
                        <a:rPr lang="en-US" sz="2000" dirty="0" smtClean="0"/>
                        <a:t>TOTAL</a:t>
                      </a:r>
                      <a:endParaRPr lang="en-US" sz="2000" dirty="0"/>
                    </a:p>
                  </a:txBody>
                  <a:tcPr/>
                </a:tc>
              </a:tr>
              <a:tr h="365760">
                <a:tc>
                  <a:txBody>
                    <a:bodyPr/>
                    <a:lstStyle/>
                    <a:p>
                      <a:r>
                        <a:rPr lang="en-US" sz="2000" dirty="0" smtClean="0"/>
                        <a:t>1996</a:t>
                      </a:r>
                      <a:endParaRPr lang="en-US" sz="2000" dirty="0"/>
                    </a:p>
                  </a:txBody>
                  <a:tcPr/>
                </a:tc>
                <a:tc>
                  <a:txBody>
                    <a:bodyPr/>
                    <a:lstStyle/>
                    <a:p>
                      <a:r>
                        <a:rPr lang="en-US" sz="2000" dirty="0" smtClean="0"/>
                        <a:t>3</a:t>
                      </a:r>
                    </a:p>
                    <a:p>
                      <a:r>
                        <a:rPr lang="en-US" sz="2000" dirty="0" smtClean="0"/>
                        <a:t>[3.5]</a:t>
                      </a:r>
                      <a:endParaRPr lang="en-US" sz="2000" dirty="0"/>
                    </a:p>
                  </a:txBody>
                  <a:tcPr/>
                </a:tc>
                <a:tc>
                  <a:txBody>
                    <a:bodyPr/>
                    <a:lstStyle/>
                    <a:p>
                      <a:r>
                        <a:rPr lang="en-US" sz="2000" dirty="0" smtClean="0"/>
                        <a:t>415</a:t>
                      </a:r>
                    </a:p>
                    <a:p>
                      <a:r>
                        <a:rPr lang="en-US" sz="2000" dirty="0" smtClean="0"/>
                        <a:t>[414.5]</a:t>
                      </a:r>
                      <a:endParaRPr lang="en-US" sz="2000" dirty="0"/>
                    </a:p>
                  </a:txBody>
                  <a:tcPr/>
                </a:tc>
                <a:tc>
                  <a:txBody>
                    <a:bodyPr/>
                    <a:lstStyle/>
                    <a:p>
                      <a:r>
                        <a:rPr lang="en-US" sz="2000" dirty="0" smtClean="0"/>
                        <a:t>418</a:t>
                      </a:r>
                      <a:endParaRPr lang="en-US" sz="2000" dirty="0"/>
                    </a:p>
                  </a:txBody>
                  <a:tcPr/>
                </a:tc>
              </a:tr>
              <a:tr h="426720">
                <a:tc>
                  <a:txBody>
                    <a:bodyPr/>
                    <a:lstStyle/>
                    <a:p>
                      <a:r>
                        <a:rPr lang="en-US" sz="2000" dirty="0" smtClean="0"/>
                        <a:t>1997</a:t>
                      </a:r>
                      <a:endParaRPr lang="en-US" sz="2000" dirty="0"/>
                    </a:p>
                  </a:txBody>
                  <a:tcPr/>
                </a:tc>
                <a:tc>
                  <a:txBody>
                    <a:bodyPr/>
                    <a:lstStyle/>
                    <a:p>
                      <a:r>
                        <a:rPr lang="en-US" sz="2000" dirty="0" smtClean="0"/>
                        <a:t>2</a:t>
                      </a:r>
                    </a:p>
                    <a:p>
                      <a:r>
                        <a:rPr lang="en-US" sz="2000" dirty="0" smtClean="0"/>
                        <a:t>[1.5]</a:t>
                      </a:r>
                      <a:endParaRPr lang="en-US" sz="2000" dirty="0"/>
                    </a:p>
                  </a:txBody>
                  <a:tcPr/>
                </a:tc>
                <a:tc>
                  <a:txBody>
                    <a:bodyPr/>
                    <a:lstStyle/>
                    <a:p>
                      <a:r>
                        <a:rPr lang="en-US" sz="2000" dirty="0" smtClean="0"/>
                        <a:t>177</a:t>
                      </a:r>
                    </a:p>
                    <a:p>
                      <a:r>
                        <a:rPr lang="en-US" sz="2000" dirty="0" smtClean="0"/>
                        <a:t>[177.5]</a:t>
                      </a:r>
                      <a:endParaRPr lang="en-US" sz="2000" dirty="0"/>
                    </a:p>
                  </a:txBody>
                  <a:tcPr/>
                </a:tc>
                <a:tc>
                  <a:txBody>
                    <a:bodyPr/>
                    <a:lstStyle/>
                    <a:p>
                      <a:r>
                        <a:rPr lang="en-US" sz="2000" dirty="0" smtClean="0"/>
                        <a:t>179</a:t>
                      </a:r>
                      <a:endParaRPr lang="en-US" sz="2000" dirty="0"/>
                    </a:p>
                  </a:txBody>
                  <a:tcPr/>
                </a:tc>
              </a:tr>
              <a:tr h="381000">
                <a:tc>
                  <a:txBody>
                    <a:bodyPr/>
                    <a:lstStyle/>
                    <a:p>
                      <a:r>
                        <a:rPr lang="en-US" sz="2000" dirty="0" smtClean="0"/>
                        <a:t>Total</a:t>
                      </a:r>
                      <a:endParaRPr lang="en-US" sz="2000" dirty="0"/>
                    </a:p>
                  </a:txBody>
                  <a:tcPr/>
                </a:tc>
                <a:tc>
                  <a:txBody>
                    <a:bodyPr/>
                    <a:lstStyle/>
                    <a:p>
                      <a:r>
                        <a:rPr lang="en-US" sz="2000" dirty="0" smtClean="0"/>
                        <a:t>5</a:t>
                      </a:r>
                      <a:endParaRPr lang="en-US" sz="2000" dirty="0"/>
                    </a:p>
                  </a:txBody>
                  <a:tcPr/>
                </a:tc>
                <a:tc>
                  <a:txBody>
                    <a:bodyPr/>
                    <a:lstStyle/>
                    <a:p>
                      <a:r>
                        <a:rPr lang="en-US" sz="2000" dirty="0" smtClean="0"/>
                        <a:t>592</a:t>
                      </a:r>
                      <a:endParaRPr lang="en-US" sz="2000" dirty="0"/>
                    </a:p>
                  </a:txBody>
                  <a:tcPr/>
                </a:tc>
                <a:tc>
                  <a:txBody>
                    <a:bodyPr/>
                    <a:lstStyle/>
                    <a:p>
                      <a:r>
                        <a:rPr lang="en-US" sz="2000" dirty="0" smtClean="0"/>
                        <a:t>597</a:t>
                      </a:r>
                      <a:endParaRPr lang="en-US" sz="2000" dirty="0"/>
                    </a:p>
                  </a:txBody>
                  <a:tcPr/>
                </a:tc>
              </a:tr>
            </a:tbl>
          </a:graphicData>
        </a:graphic>
      </p:graphicFrame>
      <p:sp>
        <p:nvSpPr>
          <p:cNvPr id="6" name="TextBox 5"/>
          <p:cNvSpPr txBox="1"/>
          <p:nvPr/>
        </p:nvSpPr>
        <p:spPr>
          <a:xfrm>
            <a:off x="0" y="5943599"/>
            <a:ext cx="3581400" cy="738664"/>
          </a:xfrm>
          <a:prstGeom prst="rect">
            <a:avLst/>
          </a:prstGeom>
          <a:noFill/>
        </p:spPr>
        <p:txBody>
          <a:bodyPr wrap="square" rtlCol="0">
            <a:spAutoFit/>
          </a:bodyPr>
          <a:lstStyle/>
          <a:p>
            <a:r>
              <a:rPr lang="en-US" sz="1400" dirty="0" smtClean="0"/>
              <a:t>“Global</a:t>
            </a:r>
            <a:r>
              <a:rPr lang="en-US" sz="1400" baseline="0" dirty="0" smtClean="0"/>
              <a:t> Trends in Resistance to </a:t>
            </a:r>
            <a:r>
              <a:rPr lang="en-US" sz="1400" baseline="0" dirty="0" err="1" smtClean="0"/>
              <a:t>Antituberculosis</a:t>
            </a:r>
            <a:r>
              <a:rPr lang="en-US" sz="1400" baseline="0" dirty="0" smtClean="0"/>
              <a:t> Drugs” </a:t>
            </a:r>
            <a:r>
              <a:rPr lang="en-US" sz="1400" baseline="0" dirty="0" err="1" smtClean="0"/>
              <a:t>Espinal</a:t>
            </a:r>
            <a:r>
              <a:rPr lang="en-US" sz="1400" baseline="0" dirty="0" smtClean="0"/>
              <a:t>, NEJM </a:t>
            </a:r>
            <a:r>
              <a:rPr lang="en-US" sz="1400" baseline="0" dirty="0" err="1" smtClean="0"/>
              <a:t>Vol</a:t>
            </a:r>
            <a:r>
              <a:rPr lang="en-US" sz="1400" baseline="0" dirty="0" smtClean="0"/>
              <a:t> 344 No 17, April 26 2001, 1294- 1303. </a:t>
            </a:r>
            <a:endParaRPr lang="en-US" dirty="0"/>
          </a:p>
        </p:txBody>
      </p:sp>
      <p:pic>
        <p:nvPicPr>
          <p:cNvPr id="106498" name="Picture 2" descr="MCj04380680000[1]"/>
          <p:cNvPicPr>
            <a:picLocks noChangeAspect="1" noChangeArrowheads="1"/>
          </p:cNvPicPr>
          <p:nvPr/>
        </p:nvPicPr>
        <p:blipFill>
          <a:blip r:embed="rId3" cstate="print"/>
          <a:srcRect/>
          <a:stretch>
            <a:fillRect/>
          </a:stretch>
        </p:blipFill>
        <p:spPr bwMode="auto">
          <a:xfrm>
            <a:off x="7839075" y="5553075"/>
            <a:ext cx="1304925" cy="1304925"/>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pPr>
              <a:defRPr/>
            </a:pPr>
            <a:fld id="{E6DE200D-D627-41E5-8D01-F6719520DC70}"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Global Example- Using Fisher’s Exact</a:t>
            </a:r>
            <a:endParaRPr lang="en-US" sz="3600" dirty="0"/>
          </a:p>
        </p:txBody>
      </p:sp>
      <p:sp>
        <p:nvSpPr>
          <p:cNvPr id="3" name="Content Placeholder 2"/>
          <p:cNvSpPr>
            <a:spLocks noGrp="1"/>
          </p:cNvSpPr>
          <p:nvPr>
            <p:ph idx="1"/>
          </p:nvPr>
        </p:nvSpPr>
        <p:spPr>
          <a:xfrm>
            <a:off x="381000" y="1219200"/>
            <a:ext cx="8229600" cy="4525963"/>
          </a:xfrm>
        </p:spPr>
        <p:txBody>
          <a:bodyPr/>
          <a:lstStyle/>
          <a:p>
            <a:endParaRPr lang="en-US" sz="2800" dirty="0"/>
          </a:p>
        </p:txBody>
      </p:sp>
      <p:sp>
        <p:nvSpPr>
          <p:cNvPr id="6" name="TextBox 5"/>
          <p:cNvSpPr txBox="1"/>
          <p:nvPr/>
        </p:nvSpPr>
        <p:spPr>
          <a:xfrm>
            <a:off x="0" y="5943599"/>
            <a:ext cx="3581400" cy="738664"/>
          </a:xfrm>
          <a:prstGeom prst="rect">
            <a:avLst/>
          </a:prstGeom>
          <a:noFill/>
        </p:spPr>
        <p:txBody>
          <a:bodyPr wrap="square" rtlCol="0">
            <a:spAutoFit/>
          </a:bodyPr>
          <a:lstStyle/>
          <a:p>
            <a:r>
              <a:rPr lang="en-US" sz="1400" dirty="0" smtClean="0"/>
              <a:t>“Global</a:t>
            </a:r>
            <a:r>
              <a:rPr lang="en-US" sz="1400" baseline="0" dirty="0" smtClean="0"/>
              <a:t> Trends in Resistance to </a:t>
            </a:r>
            <a:r>
              <a:rPr lang="en-US" sz="1400" baseline="0" dirty="0" err="1" smtClean="0"/>
              <a:t>Antituberculosis</a:t>
            </a:r>
            <a:r>
              <a:rPr lang="en-US" sz="1400" baseline="0" dirty="0" smtClean="0"/>
              <a:t> Drugs” </a:t>
            </a:r>
            <a:r>
              <a:rPr lang="en-US" sz="1400" baseline="0" dirty="0" err="1" smtClean="0"/>
              <a:t>Espinal</a:t>
            </a:r>
            <a:r>
              <a:rPr lang="en-US" sz="1400" baseline="0" dirty="0" smtClean="0"/>
              <a:t>, NEJM </a:t>
            </a:r>
            <a:r>
              <a:rPr lang="en-US" sz="1400" baseline="0" dirty="0" err="1" smtClean="0"/>
              <a:t>Vol</a:t>
            </a:r>
            <a:r>
              <a:rPr lang="en-US" sz="1400" baseline="0" dirty="0" smtClean="0"/>
              <a:t> 344 No 17, April 26 2001, 1294- 1303. </a:t>
            </a:r>
            <a:endParaRPr lang="en-US" dirty="0"/>
          </a:p>
        </p:txBody>
      </p:sp>
      <p:graphicFrame>
        <p:nvGraphicFramePr>
          <p:cNvPr id="8" name="Table 7"/>
          <p:cNvGraphicFramePr>
            <a:graphicFrameLocks noGrp="1"/>
          </p:cNvGraphicFramePr>
          <p:nvPr/>
        </p:nvGraphicFramePr>
        <p:xfrm>
          <a:off x="3124200" y="2514600"/>
          <a:ext cx="2895600" cy="1344433"/>
        </p:xfrm>
        <a:graphic>
          <a:graphicData uri="http://schemas.openxmlformats.org/drawingml/2006/table">
            <a:tbl>
              <a:tblPr firstRow="1" bandRow="1">
                <a:tableStyleId>{5C22544A-7EE6-4342-B048-85BDC9FD1C3A}</a:tableStyleId>
              </a:tblPr>
              <a:tblGrid>
                <a:gridCol w="659161"/>
                <a:gridCol w="659161"/>
                <a:gridCol w="741556"/>
                <a:gridCol w="835722"/>
              </a:tblGrid>
              <a:tr h="381000">
                <a:tc>
                  <a:txBody>
                    <a:bodyPr/>
                    <a:lstStyle/>
                    <a:p>
                      <a:r>
                        <a:rPr lang="en-US" sz="1200" dirty="0" smtClean="0"/>
                        <a:t>TABLE</a:t>
                      </a:r>
                      <a:r>
                        <a:rPr lang="en-US" sz="1200" baseline="0" dirty="0" smtClean="0"/>
                        <a:t>5</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4</a:t>
                      </a:r>
                    </a:p>
                  </a:txBody>
                  <a:tcPr/>
                </a:tc>
                <a:tc>
                  <a:txBody>
                    <a:bodyPr/>
                    <a:lstStyle/>
                    <a:p>
                      <a:r>
                        <a:rPr lang="en-US" sz="1200" dirty="0" smtClean="0"/>
                        <a:t>414</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1</a:t>
                      </a:r>
                    </a:p>
                  </a:txBody>
                  <a:tcPr/>
                </a:tc>
                <a:tc>
                  <a:txBody>
                    <a:bodyPr/>
                    <a:lstStyle/>
                    <a:p>
                      <a:r>
                        <a:rPr lang="en-US" sz="1200" dirty="0" smtClean="0"/>
                        <a:t>178</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0" name="Table 9"/>
          <p:cNvGraphicFramePr>
            <a:graphicFrameLocks noGrp="1"/>
          </p:cNvGraphicFramePr>
          <p:nvPr/>
        </p:nvGraphicFramePr>
        <p:xfrm>
          <a:off x="228600" y="25146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 BLE4</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3</a:t>
                      </a:r>
                    </a:p>
                  </a:txBody>
                  <a:tcPr/>
                </a:tc>
                <a:tc>
                  <a:txBody>
                    <a:bodyPr/>
                    <a:lstStyle/>
                    <a:p>
                      <a:r>
                        <a:rPr lang="en-US" sz="1200" dirty="0" smtClean="0"/>
                        <a:t>415</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2</a:t>
                      </a:r>
                    </a:p>
                  </a:txBody>
                  <a:tcPr/>
                </a:tc>
                <a:tc>
                  <a:txBody>
                    <a:bodyPr/>
                    <a:lstStyle/>
                    <a:p>
                      <a:r>
                        <a:rPr lang="en-US" sz="1200" dirty="0" smtClean="0"/>
                        <a:t>177</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1" name="Table 10"/>
          <p:cNvGraphicFramePr>
            <a:graphicFrameLocks noGrp="1"/>
          </p:cNvGraphicFramePr>
          <p:nvPr/>
        </p:nvGraphicFramePr>
        <p:xfrm>
          <a:off x="6248400" y="2514600"/>
          <a:ext cx="2590800" cy="1344433"/>
        </p:xfrm>
        <a:graphic>
          <a:graphicData uri="http://schemas.openxmlformats.org/drawingml/2006/table">
            <a:tbl>
              <a:tblPr firstRow="1" bandRow="1">
                <a:tableStyleId>{5C22544A-7EE6-4342-B048-85BDC9FD1C3A}</a:tableStyleId>
              </a:tblPr>
              <a:tblGrid>
                <a:gridCol w="685800"/>
                <a:gridCol w="609600"/>
                <a:gridCol w="609600"/>
                <a:gridCol w="685800"/>
              </a:tblGrid>
              <a:tr h="381000">
                <a:tc>
                  <a:txBody>
                    <a:bodyPr/>
                    <a:lstStyle/>
                    <a:p>
                      <a:r>
                        <a:rPr lang="en-US" sz="1200" dirty="0" smtClean="0"/>
                        <a:t>TABLE 6</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5</a:t>
                      </a:r>
                    </a:p>
                  </a:txBody>
                  <a:tcPr/>
                </a:tc>
                <a:tc>
                  <a:txBody>
                    <a:bodyPr/>
                    <a:lstStyle/>
                    <a:p>
                      <a:r>
                        <a:rPr lang="en-US" sz="1200" dirty="0" smtClean="0"/>
                        <a:t>413</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0</a:t>
                      </a:r>
                    </a:p>
                  </a:txBody>
                  <a:tcPr/>
                </a:tc>
                <a:tc>
                  <a:txBody>
                    <a:bodyPr/>
                    <a:lstStyle/>
                    <a:p>
                      <a:r>
                        <a:rPr lang="en-US" sz="1200" dirty="0" smtClean="0"/>
                        <a:t>179</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2" name="Table 11"/>
          <p:cNvGraphicFramePr>
            <a:graphicFrameLocks noGrp="1"/>
          </p:cNvGraphicFramePr>
          <p:nvPr/>
        </p:nvGraphicFramePr>
        <p:xfrm>
          <a:off x="6172200" y="1066800"/>
          <a:ext cx="2743200" cy="1344433"/>
        </p:xfrm>
        <a:graphic>
          <a:graphicData uri="http://schemas.openxmlformats.org/drawingml/2006/table">
            <a:tbl>
              <a:tblPr firstRow="1" bandRow="1">
                <a:tableStyleId>{5C22544A-7EE6-4342-B048-85BDC9FD1C3A}</a:tableStyleId>
              </a:tblPr>
              <a:tblGrid>
                <a:gridCol w="685800"/>
                <a:gridCol w="533400"/>
                <a:gridCol w="838200"/>
                <a:gridCol w="685800"/>
              </a:tblGrid>
              <a:tr h="381000">
                <a:tc>
                  <a:txBody>
                    <a:bodyPr/>
                    <a:lstStyle/>
                    <a:p>
                      <a:r>
                        <a:rPr lang="en-US" sz="1200" dirty="0" smtClean="0"/>
                        <a:t>TABLE 3</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2</a:t>
                      </a:r>
                    </a:p>
                  </a:txBody>
                  <a:tcPr/>
                </a:tc>
                <a:tc>
                  <a:txBody>
                    <a:bodyPr/>
                    <a:lstStyle/>
                    <a:p>
                      <a:r>
                        <a:rPr lang="en-US" sz="1200" dirty="0" smtClean="0"/>
                        <a:t>416</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3</a:t>
                      </a:r>
                    </a:p>
                  </a:txBody>
                  <a:tcPr/>
                </a:tc>
                <a:tc>
                  <a:txBody>
                    <a:bodyPr/>
                    <a:lstStyle/>
                    <a:p>
                      <a:r>
                        <a:rPr lang="en-US" sz="1200" dirty="0" smtClean="0"/>
                        <a:t>176</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3" name="Table 12"/>
          <p:cNvGraphicFramePr>
            <a:graphicFrameLocks noGrp="1"/>
          </p:cNvGraphicFramePr>
          <p:nvPr/>
        </p:nvGraphicFramePr>
        <p:xfrm>
          <a:off x="3200400" y="10668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TABLE 2</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1</a:t>
                      </a:r>
                    </a:p>
                  </a:txBody>
                  <a:tcPr/>
                </a:tc>
                <a:tc>
                  <a:txBody>
                    <a:bodyPr/>
                    <a:lstStyle/>
                    <a:p>
                      <a:r>
                        <a:rPr lang="en-US" sz="1200" dirty="0" smtClean="0"/>
                        <a:t>417</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4</a:t>
                      </a:r>
                    </a:p>
                  </a:txBody>
                  <a:tcPr/>
                </a:tc>
                <a:tc>
                  <a:txBody>
                    <a:bodyPr/>
                    <a:lstStyle/>
                    <a:p>
                      <a:r>
                        <a:rPr lang="en-US" sz="1200" dirty="0" smtClean="0"/>
                        <a:t>175</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4" name="Table 13"/>
          <p:cNvGraphicFramePr>
            <a:graphicFrameLocks noGrp="1"/>
          </p:cNvGraphicFramePr>
          <p:nvPr/>
        </p:nvGraphicFramePr>
        <p:xfrm>
          <a:off x="228600" y="10668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TABLE 1</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0</a:t>
                      </a:r>
                    </a:p>
                  </a:txBody>
                  <a:tcPr/>
                </a:tc>
                <a:tc>
                  <a:txBody>
                    <a:bodyPr/>
                    <a:lstStyle/>
                    <a:p>
                      <a:r>
                        <a:rPr lang="en-US" sz="1200" dirty="0" smtClean="0"/>
                        <a:t>418</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5</a:t>
                      </a:r>
                    </a:p>
                  </a:txBody>
                  <a:tcPr/>
                </a:tc>
                <a:tc>
                  <a:txBody>
                    <a:bodyPr/>
                    <a:lstStyle/>
                    <a:p>
                      <a:r>
                        <a:rPr lang="en-US" sz="1200" dirty="0" smtClean="0"/>
                        <a:t>174</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sp>
        <p:nvSpPr>
          <p:cNvPr id="15" name="Rectangle 14"/>
          <p:cNvSpPr/>
          <p:nvPr/>
        </p:nvSpPr>
        <p:spPr>
          <a:xfrm>
            <a:off x="0" y="2438400"/>
            <a:ext cx="3048000" cy="1524000"/>
          </a:xfrm>
          <a:prstGeom prst="rect">
            <a:avLst/>
          </a:prstGeom>
          <a:noFill/>
          <a:ln w="603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15"/>
          <p:cNvSpPr>
            <a:spLocks noGrp="1"/>
          </p:cNvSpPr>
          <p:nvPr>
            <p:ph type="sldNum" sz="quarter" idx="12"/>
          </p:nvPr>
        </p:nvSpPr>
        <p:spPr/>
        <p:txBody>
          <a:bodyPr/>
          <a:lstStyle/>
          <a:p>
            <a:pPr>
              <a:defRPr/>
            </a:pPr>
            <a:fld id="{E6DE200D-D627-41E5-8D01-F6719520DC70}" type="slidenum">
              <a:rPr lang="en-US" smtClean="0"/>
              <a:pPr>
                <a:defRPr/>
              </a:pPr>
              <a:t>23</a:t>
            </a:fld>
            <a:endParaRPr lang="en-US"/>
          </a:p>
        </p:txBody>
      </p:sp>
      <p:pic>
        <p:nvPicPr>
          <p:cNvPr id="17" name="Picture 2" descr="MCj04380680000[1]"/>
          <p:cNvPicPr>
            <a:picLocks noChangeAspect="1" noChangeArrowheads="1"/>
          </p:cNvPicPr>
          <p:nvPr/>
        </p:nvPicPr>
        <p:blipFill>
          <a:blip r:embed="rId3" cstate="print"/>
          <a:srcRect/>
          <a:stretch>
            <a:fillRect/>
          </a:stretch>
        </p:blipFill>
        <p:spPr bwMode="auto">
          <a:xfrm>
            <a:off x="7839075" y="5553075"/>
            <a:ext cx="1304925" cy="1304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MCj04380680000[1]"/>
          <p:cNvPicPr>
            <a:picLocks noChangeAspect="1" noChangeArrowheads="1"/>
          </p:cNvPicPr>
          <p:nvPr/>
        </p:nvPicPr>
        <p:blipFill>
          <a:blip r:embed="rId3" cstate="print"/>
          <a:srcRect/>
          <a:stretch>
            <a:fillRect/>
          </a:stretch>
        </p:blipFill>
        <p:spPr bwMode="auto">
          <a:xfrm>
            <a:off x="0" y="5553075"/>
            <a:ext cx="1304925" cy="1304925"/>
          </a:xfrm>
          <a:prstGeom prst="rect">
            <a:avLst/>
          </a:prstGeom>
          <a:noFill/>
          <a:ln w="9525">
            <a:noFill/>
            <a:miter lim="800000"/>
            <a:headEnd/>
            <a:tailEnd/>
          </a:ln>
        </p:spPr>
      </p:pic>
      <p:sp>
        <p:nvSpPr>
          <p:cNvPr id="2" name="Title 1"/>
          <p:cNvSpPr>
            <a:spLocks noGrp="1"/>
          </p:cNvSpPr>
          <p:nvPr>
            <p:ph type="title"/>
          </p:nvPr>
        </p:nvSpPr>
        <p:spPr/>
        <p:txBody>
          <a:bodyPr/>
          <a:lstStyle/>
          <a:p>
            <a:r>
              <a:rPr lang="en-US" sz="3600" dirty="0" smtClean="0"/>
              <a:t>Global Example- Using Fisher’s Exact</a:t>
            </a:r>
            <a:endParaRPr lang="en-US" sz="3600" dirty="0"/>
          </a:p>
        </p:txBody>
      </p:sp>
      <p:sp>
        <p:nvSpPr>
          <p:cNvPr id="3" name="Content Placeholder 2"/>
          <p:cNvSpPr>
            <a:spLocks noGrp="1"/>
          </p:cNvSpPr>
          <p:nvPr>
            <p:ph idx="1"/>
          </p:nvPr>
        </p:nvSpPr>
        <p:spPr>
          <a:xfrm>
            <a:off x="381000" y="1219200"/>
            <a:ext cx="8229600" cy="4525963"/>
          </a:xfrm>
        </p:spPr>
        <p:txBody>
          <a:bodyPr/>
          <a:lstStyle/>
          <a:p>
            <a:endParaRPr lang="en-US" sz="2800" dirty="0"/>
          </a:p>
        </p:txBody>
      </p:sp>
      <p:sp>
        <p:nvSpPr>
          <p:cNvPr id="6" name="TextBox 5"/>
          <p:cNvSpPr txBox="1"/>
          <p:nvPr/>
        </p:nvSpPr>
        <p:spPr>
          <a:xfrm>
            <a:off x="381000" y="4572000"/>
            <a:ext cx="5562600" cy="1384995"/>
          </a:xfrm>
          <a:prstGeom prst="rect">
            <a:avLst/>
          </a:prstGeom>
          <a:noFill/>
        </p:spPr>
        <p:txBody>
          <a:bodyPr wrap="square" rtlCol="0">
            <a:spAutoFit/>
          </a:bodyPr>
          <a:lstStyle/>
          <a:p>
            <a:r>
              <a:rPr lang="en-US" sz="2800" dirty="0" smtClean="0"/>
              <a:t>Probability of Table </a:t>
            </a:r>
            <a:r>
              <a:rPr lang="en-US" sz="2800" dirty="0" smtClean="0"/>
              <a:t>__ </a:t>
            </a:r>
            <a:r>
              <a:rPr lang="en-US" sz="2800" dirty="0" smtClean="0"/>
              <a:t>= 0.3098</a:t>
            </a:r>
          </a:p>
          <a:p>
            <a:endParaRPr lang="en-US" sz="2800" dirty="0" smtClean="0"/>
          </a:p>
          <a:p>
            <a:r>
              <a:rPr lang="en-US" sz="2800" dirty="0" smtClean="0"/>
              <a:t>=HYPGEOMDIST(3,5,418,597)</a:t>
            </a:r>
          </a:p>
        </p:txBody>
      </p:sp>
      <p:graphicFrame>
        <p:nvGraphicFramePr>
          <p:cNvPr id="8" name="Table 7"/>
          <p:cNvGraphicFramePr>
            <a:graphicFrameLocks noGrp="1"/>
          </p:cNvGraphicFramePr>
          <p:nvPr/>
        </p:nvGraphicFramePr>
        <p:xfrm>
          <a:off x="3124200" y="2514600"/>
          <a:ext cx="2895600" cy="1344433"/>
        </p:xfrm>
        <a:graphic>
          <a:graphicData uri="http://schemas.openxmlformats.org/drawingml/2006/table">
            <a:tbl>
              <a:tblPr firstRow="1" bandRow="1">
                <a:tableStyleId>{5C22544A-7EE6-4342-B048-85BDC9FD1C3A}</a:tableStyleId>
              </a:tblPr>
              <a:tblGrid>
                <a:gridCol w="659161"/>
                <a:gridCol w="659161"/>
                <a:gridCol w="741556"/>
                <a:gridCol w="835722"/>
              </a:tblGrid>
              <a:tr h="381000">
                <a:tc>
                  <a:txBody>
                    <a:bodyPr/>
                    <a:lstStyle/>
                    <a:p>
                      <a:r>
                        <a:rPr lang="en-US" sz="1200" dirty="0" smtClean="0"/>
                        <a:t>TABLE</a:t>
                      </a:r>
                      <a:r>
                        <a:rPr lang="en-US" sz="1200" baseline="0" dirty="0" smtClean="0"/>
                        <a:t>5</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4</a:t>
                      </a:r>
                    </a:p>
                  </a:txBody>
                  <a:tcPr/>
                </a:tc>
                <a:tc>
                  <a:txBody>
                    <a:bodyPr/>
                    <a:lstStyle/>
                    <a:p>
                      <a:endParaRPr lang="en-US" sz="1200" dirty="0" smtClean="0"/>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endParaRPr lang="en-US" sz="1200" dirty="0" smtClean="0"/>
                    </a:p>
                  </a:txBody>
                  <a:tcPr/>
                </a:tc>
                <a:tc>
                  <a:txBody>
                    <a:bodyPr/>
                    <a:lstStyle/>
                    <a:p>
                      <a:endParaRPr lang="en-US" sz="1200" dirty="0" smtClean="0"/>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0" name="Table 9"/>
          <p:cNvGraphicFramePr>
            <a:graphicFrameLocks noGrp="1"/>
          </p:cNvGraphicFramePr>
          <p:nvPr/>
        </p:nvGraphicFramePr>
        <p:xfrm>
          <a:off x="228600" y="25146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 BLE</a:t>
                      </a:r>
                      <a:r>
                        <a:rPr lang="en-US" sz="1200" baseline="0" dirty="0" smtClean="0"/>
                        <a:t>4</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3</a:t>
                      </a:r>
                    </a:p>
                  </a:txBody>
                  <a:tcPr/>
                </a:tc>
                <a:tc>
                  <a:txBody>
                    <a:bodyPr/>
                    <a:lstStyle/>
                    <a:p>
                      <a:r>
                        <a:rPr lang="en-US" sz="1200" dirty="0" smtClean="0"/>
                        <a:t>415</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2</a:t>
                      </a:r>
                    </a:p>
                  </a:txBody>
                  <a:tcPr/>
                </a:tc>
                <a:tc>
                  <a:txBody>
                    <a:bodyPr/>
                    <a:lstStyle/>
                    <a:p>
                      <a:r>
                        <a:rPr lang="en-US" sz="1200" dirty="0" smtClean="0"/>
                        <a:t>177</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1" name="Table 10"/>
          <p:cNvGraphicFramePr>
            <a:graphicFrameLocks noGrp="1"/>
          </p:cNvGraphicFramePr>
          <p:nvPr/>
        </p:nvGraphicFramePr>
        <p:xfrm>
          <a:off x="6248400" y="2514600"/>
          <a:ext cx="2590800" cy="1344433"/>
        </p:xfrm>
        <a:graphic>
          <a:graphicData uri="http://schemas.openxmlformats.org/drawingml/2006/table">
            <a:tbl>
              <a:tblPr firstRow="1" bandRow="1">
                <a:tableStyleId>{5C22544A-7EE6-4342-B048-85BDC9FD1C3A}</a:tableStyleId>
              </a:tblPr>
              <a:tblGrid>
                <a:gridCol w="685800"/>
                <a:gridCol w="609600"/>
                <a:gridCol w="609600"/>
                <a:gridCol w="685800"/>
              </a:tblGrid>
              <a:tr h="381000">
                <a:tc>
                  <a:txBody>
                    <a:bodyPr/>
                    <a:lstStyle/>
                    <a:p>
                      <a:r>
                        <a:rPr lang="en-US" sz="1200" dirty="0" smtClean="0"/>
                        <a:t>TABLE 6</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5</a:t>
                      </a:r>
                    </a:p>
                  </a:txBody>
                  <a:tcPr/>
                </a:tc>
                <a:tc>
                  <a:txBody>
                    <a:bodyPr/>
                    <a:lstStyle/>
                    <a:p>
                      <a:endParaRPr lang="en-US" sz="1200" dirty="0" smtClean="0"/>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endParaRPr lang="en-US" sz="1200" dirty="0" smtClean="0"/>
                    </a:p>
                  </a:txBody>
                  <a:tcPr/>
                </a:tc>
                <a:tc>
                  <a:txBody>
                    <a:bodyPr/>
                    <a:lstStyle/>
                    <a:p>
                      <a:endParaRPr lang="en-US" sz="1200" dirty="0" smtClean="0"/>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2" name="Table 11"/>
          <p:cNvGraphicFramePr>
            <a:graphicFrameLocks noGrp="1"/>
          </p:cNvGraphicFramePr>
          <p:nvPr/>
        </p:nvGraphicFramePr>
        <p:xfrm>
          <a:off x="6172200" y="1066800"/>
          <a:ext cx="2743200" cy="1344433"/>
        </p:xfrm>
        <a:graphic>
          <a:graphicData uri="http://schemas.openxmlformats.org/drawingml/2006/table">
            <a:tbl>
              <a:tblPr firstRow="1" bandRow="1">
                <a:tableStyleId>{5C22544A-7EE6-4342-B048-85BDC9FD1C3A}</a:tableStyleId>
              </a:tblPr>
              <a:tblGrid>
                <a:gridCol w="685800"/>
                <a:gridCol w="533400"/>
                <a:gridCol w="838200"/>
                <a:gridCol w="685800"/>
              </a:tblGrid>
              <a:tr h="381000">
                <a:tc>
                  <a:txBody>
                    <a:bodyPr/>
                    <a:lstStyle/>
                    <a:p>
                      <a:r>
                        <a:rPr lang="en-US" sz="1200" dirty="0" smtClean="0"/>
                        <a:t>TABLE 3</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2</a:t>
                      </a:r>
                    </a:p>
                  </a:txBody>
                  <a:tcPr/>
                </a:tc>
                <a:tc>
                  <a:txBody>
                    <a:bodyPr/>
                    <a:lstStyle/>
                    <a:p>
                      <a:endParaRPr lang="en-US" sz="1200" dirty="0" smtClean="0"/>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endParaRPr lang="en-US" sz="1200" dirty="0" smtClean="0"/>
                    </a:p>
                  </a:txBody>
                  <a:tcPr/>
                </a:tc>
                <a:tc>
                  <a:txBody>
                    <a:bodyPr/>
                    <a:lstStyle/>
                    <a:p>
                      <a:endParaRPr lang="en-US" sz="1200" dirty="0" smtClean="0"/>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3" name="Table 12"/>
          <p:cNvGraphicFramePr>
            <a:graphicFrameLocks noGrp="1"/>
          </p:cNvGraphicFramePr>
          <p:nvPr/>
        </p:nvGraphicFramePr>
        <p:xfrm>
          <a:off x="3200400" y="10668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TABLE 2</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1</a:t>
                      </a:r>
                    </a:p>
                  </a:txBody>
                  <a:tcPr/>
                </a:tc>
                <a:tc>
                  <a:txBody>
                    <a:bodyPr/>
                    <a:lstStyle/>
                    <a:p>
                      <a:endParaRPr lang="en-US" sz="1200" dirty="0" smtClean="0"/>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endParaRPr lang="en-US" sz="1200" dirty="0" smtClean="0"/>
                    </a:p>
                  </a:txBody>
                  <a:tcPr/>
                </a:tc>
                <a:tc>
                  <a:txBody>
                    <a:bodyPr/>
                    <a:lstStyle/>
                    <a:p>
                      <a:endParaRPr lang="en-US" sz="1200" dirty="0" smtClean="0"/>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4" name="Table 13"/>
          <p:cNvGraphicFramePr>
            <a:graphicFrameLocks noGrp="1"/>
          </p:cNvGraphicFramePr>
          <p:nvPr/>
        </p:nvGraphicFramePr>
        <p:xfrm>
          <a:off x="228600" y="10668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TABLE 1</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0</a:t>
                      </a:r>
                    </a:p>
                  </a:txBody>
                  <a:tcPr/>
                </a:tc>
                <a:tc>
                  <a:txBody>
                    <a:bodyPr/>
                    <a:lstStyle/>
                    <a:p>
                      <a:endParaRPr lang="en-US" sz="1200" dirty="0" smtClean="0"/>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endParaRPr lang="en-US" sz="1200" dirty="0" smtClean="0"/>
                    </a:p>
                  </a:txBody>
                  <a:tcPr/>
                </a:tc>
                <a:tc>
                  <a:txBody>
                    <a:bodyPr/>
                    <a:lstStyle/>
                    <a:p>
                      <a:endParaRPr lang="en-US" sz="1200" dirty="0" smtClean="0"/>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sp>
        <p:nvSpPr>
          <p:cNvPr id="15" name="Rectangle 14"/>
          <p:cNvSpPr/>
          <p:nvPr/>
        </p:nvSpPr>
        <p:spPr>
          <a:xfrm>
            <a:off x="0" y="2438400"/>
            <a:ext cx="3048000" cy="1524000"/>
          </a:xfrm>
          <a:prstGeom prst="rect">
            <a:avLst/>
          </a:prstGeom>
          <a:noFill/>
          <a:ln w="603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6" name="Table 15"/>
          <p:cNvGraphicFramePr>
            <a:graphicFrameLocks noGrp="1"/>
          </p:cNvGraphicFramePr>
          <p:nvPr/>
        </p:nvGraphicFramePr>
        <p:xfrm>
          <a:off x="6705600" y="3808650"/>
          <a:ext cx="2438400" cy="3049350"/>
        </p:xfrm>
        <a:graphic>
          <a:graphicData uri="http://schemas.openxmlformats.org/drawingml/2006/table">
            <a:tbl>
              <a:tblPr firstRow="1" bandRow="1">
                <a:tableStyleId>{F5AB1C69-6EDB-4FF4-983F-18BD219EF322}</a:tableStyleId>
              </a:tblPr>
              <a:tblGrid>
                <a:gridCol w="1045028"/>
                <a:gridCol w="1393372"/>
              </a:tblGrid>
              <a:tr h="391821">
                <a:tc>
                  <a:txBody>
                    <a:bodyPr/>
                    <a:lstStyle/>
                    <a:p>
                      <a:endParaRPr lang="en-US" dirty="0"/>
                    </a:p>
                  </a:txBody>
                  <a:tcPr>
                    <a:solidFill>
                      <a:schemeClr val="accent3">
                        <a:lumMod val="40000"/>
                        <a:lumOff val="60000"/>
                      </a:schemeClr>
                    </a:solidFill>
                  </a:tcPr>
                </a:tc>
                <a:tc>
                  <a:txBody>
                    <a:bodyPr/>
                    <a:lstStyle/>
                    <a:p>
                      <a:r>
                        <a:rPr lang="en-US" dirty="0" smtClean="0">
                          <a:solidFill>
                            <a:schemeClr val="tx1"/>
                          </a:solidFill>
                        </a:rPr>
                        <a:t>PROB</a:t>
                      </a:r>
                      <a:endParaRPr lang="en-US" dirty="0">
                        <a:solidFill>
                          <a:schemeClr val="tx1"/>
                        </a:solidFill>
                      </a:endParaRPr>
                    </a:p>
                  </a:txBody>
                  <a:tcPr>
                    <a:solidFill>
                      <a:schemeClr val="accent3">
                        <a:lumMod val="40000"/>
                        <a:lumOff val="60000"/>
                      </a:schemeClr>
                    </a:solidFill>
                  </a:tcPr>
                </a:tc>
              </a:tr>
              <a:tr h="379647">
                <a:tc>
                  <a:txBody>
                    <a:bodyPr/>
                    <a:lstStyle/>
                    <a:p>
                      <a:r>
                        <a:rPr lang="en-US" dirty="0" smtClean="0"/>
                        <a:t>Table 1</a:t>
                      </a:r>
                      <a:endParaRPr lang="en-US" dirty="0"/>
                    </a:p>
                  </a:txBody>
                  <a:tcPr>
                    <a:solidFill>
                      <a:schemeClr val="accent3">
                        <a:lumMod val="40000"/>
                        <a:lumOff val="60000"/>
                      </a:schemeClr>
                    </a:solidFill>
                  </a:tcPr>
                </a:tc>
                <a:tc>
                  <a:txBody>
                    <a:bodyPr/>
                    <a:lstStyle/>
                    <a:p>
                      <a:pPr algn="ctr"/>
                      <a:r>
                        <a:rPr lang="en-US" dirty="0" smtClean="0"/>
                        <a:t>0.0023</a:t>
                      </a:r>
                      <a:endParaRPr lang="en-US" dirty="0"/>
                    </a:p>
                  </a:txBody>
                  <a:tcPr>
                    <a:solidFill>
                      <a:schemeClr val="accent3">
                        <a:lumMod val="40000"/>
                        <a:lumOff val="60000"/>
                      </a:schemeClr>
                    </a:solidFill>
                  </a:tcPr>
                </a:tc>
              </a:tr>
              <a:tr h="379647">
                <a:tc>
                  <a:txBody>
                    <a:bodyPr/>
                    <a:lstStyle/>
                    <a:p>
                      <a:r>
                        <a:rPr lang="en-US" b="0" dirty="0" smtClean="0">
                          <a:solidFill>
                            <a:schemeClr val="tx1"/>
                          </a:solidFill>
                        </a:rPr>
                        <a:t>Table</a:t>
                      </a:r>
                      <a:r>
                        <a:rPr lang="en-US" b="0" baseline="0" dirty="0" smtClean="0">
                          <a:solidFill>
                            <a:schemeClr val="tx1"/>
                          </a:solidFill>
                        </a:rPr>
                        <a:t> 2</a:t>
                      </a:r>
                      <a:endParaRPr lang="en-US" b="0" dirty="0">
                        <a:solidFill>
                          <a:schemeClr val="tx1"/>
                        </a:solidFill>
                      </a:endParaRPr>
                    </a:p>
                  </a:txBody>
                  <a:tcPr>
                    <a:solidFill>
                      <a:schemeClr val="accent3">
                        <a:lumMod val="40000"/>
                        <a:lumOff val="60000"/>
                      </a:schemeClr>
                    </a:solidFill>
                  </a:tcPr>
                </a:tc>
                <a:tc>
                  <a:txBody>
                    <a:bodyPr/>
                    <a:lstStyle/>
                    <a:p>
                      <a:pPr algn="ctr"/>
                      <a:r>
                        <a:rPr lang="en-US" b="0" dirty="0" smtClean="0">
                          <a:solidFill>
                            <a:schemeClr val="tx1"/>
                          </a:solidFill>
                        </a:rPr>
                        <a:t>0.0278</a:t>
                      </a:r>
                      <a:endParaRPr lang="en-US" b="0" dirty="0">
                        <a:solidFill>
                          <a:schemeClr val="tx1"/>
                        </a:solidFill>
                      </a:endParaRPr>
                    </a:p>
                  </a:txBody>
                  <a:tcPr>
                    <a:solidFill>
                      <a:schemeClr val="accent3">
                        <a:lumMod val="40000"/>
                        <a:lumOff val="60000"/>
                      </a:schemeClr>
                    </a:solidFill>
                  </a:tcPr>
                </a:tc>
              </a:tr>
              <a:tr h="379647">
                <a:tc>
                  <a:txBody>
                    <a:bodyPr/>
                    <a:lstStyle/>
                    <a:p>
                      <a:r>
                        <a:rPr lang="en-US" dirty="0" smtClean="0"/>
                        <a:t>Table 3</a:t>
                      </a:r>
                      <a:endParaRPr lang="en-US" dirty="0"/>
                    </a:p>
                  </a:txBody>
                  <a:tcPr>
                    <a:solidFill>
                      <a:schemeClr val="accent3">
                        <a:lumMod val="40000"/>
                        <a:lumOff val="60000"/>
                      </a:schemeClr>
                    </a:solidFill>
                  </a:tcPr>
                </a:tc>
                <a:tc>
                  <a:txBody>
                    <a:bodyPr/>
                    <a:lstStyle/>
                    <a:p>
                      <a:pPr algn="ctr"/>
                      <a:r>
                        <a:rPr lang="en-US" dirty="0" smtClean="0"/>
                        <a:t>0.1318</a:t>
                      </a:r>
                      <a:endParaRPr lang="en-US" dirty="0"/>
                    </a:p>
                  </a:txBody>
                  <a:tcPr>
                    <a:solidFill>
                      <a:schemeClr val="accent3">
                        <a:lumMod val="40000"/>
                        <a:lumOff val="60000"/>
                      </a:schemeClr>
                    </a:solidFill>
                  </a:tcPr>
                </a:tc>
              </a:tr>
              <a:tr h="379647">
                <a:tc>
                  <a:txBody>
                    <a:bodyPr/>
                    <a:lstStyle/>
                    <a:p>
                      <a:r>
                        <a:rPr lang="en-US" b="1" dirty="0" smtClean="0">
                          <a:solidFill>
                            <a:schemeClr val="accent2">
                              <a:lumMod val="75000"/>
                            </a:schemeClr>
                          </a:solidFill>
                        </a:rPr>
                        <a:t>Table 4 *</a:t>
                      </a:r>
                      <a:endParaRPr lang="en-US" b="1" dirty="0">
                        <a:solidFill>
                          <a:schemeClr val="accent2">
                            <a:lumMod val="75000"/>
                          </a:schemeClr>
                        </a:solidFill>
                      </a:endParaRPr>
                    </a:p>
                  </a:txBody>
                  <a:tcPr>
                    <a:solidFill>
                      <a:schemeClr val="accent3">
                        <a:lumMod val="40000"/>
                        <a:lumOff val="60000"/>
                      </a:schemeClr>
                    </a:solidFill>
                  </a:tcPr>
                </a:tc>
                <a:tc>
                  <a:txBody>
                    <a:bodyPr/>
                    <a:lstStyle/>
                    <a:p>
                      <a:pPr algn="ctr"/>
                      <a:r>
                        <a:rPr lang="en-US" b="1" dirty="0" smtClean="0">
                          <a:solidFill>
                            <a:schemeClr val="accent2">
                              <a:lumMod val="75000"/>
                            </a:schemeClr>
                          </a:solidFill>
                        </a:rPr>
                        <a:t>0.3098</a:t>
                      </a:r>
                      <a:endParaRPr lang="en-US" b="1" dirty="0">
                        <a:solidFill>
                          <a:schemeClr val="accent2">
                            <a:lumMod val="75000"/>
                          </a:schemeClr>
                        </a:solidFill>
                      </a:endParaRPr>
                    </a:p>
                  </a:txBody>
                  <a:tcPr>
                    <a:solidFill>
                      <a:schemeClr val="accent3">
                        <a:lumMod val="40000"/>
                        <a:lumOff val="60000"/>
                      </a:schemeClr>
                    </a:solidFill>
                  </a:tcPr>
                </a:tc>
              </a:tr>
              <a:tr h="379647">
                <a:tc>
                  <a:txBody>
                    <a:bodyPr/>
                    <a:lstStyle/>
                    <a:p>
                      <a:r>
                        <a:rPr lang="en-US" dirty="0" smtClean="0"/>
                        <a:t>Table 5</a:t>
                      </a:r>
                      <a:endParaRPr lang="en-US" dirty="0"/>
                    </a:p>
                  </a:txBody>
                  <a:tcPr>
                    <a:solidFill>
                      <a:schemeClr val="accent3">
                        <a:lumMod val="40000"/>
                        <a:lumOff val="60000"/>
                      </a:schemeClr>
                    </a:solidFill>
                  </a:tcPr>
                </a:tc>
                <a:tc>
                  <a:txBody>
                    <a:bodyPr/>
                    <a:lstStyle/>
                    <a:p>
                      <a:pPr algn="ctr"/>
                      <a:r>
                        <a:rPr lang="en-US" dirty="0" smtClean="0"/>
                        <a:t>0.3611</a:t>
                      </a:r>
                      <a:endParaRPr lang="en-US" dirty="0"/>
                    </a:p>
                  </a:txBody>
                  <a:tcPr>
                    <a:solidFill>
                      <a:schemeClr val="accent3">
                        <a:lumMod val="40000"/>
                        <a:lumOff val="60000"/>
                      </a:schemeClr>
                    </a:solidFill>
                  </a:tcPr>
                </a:tc>
              </a:tr>
              <a:tr h="379647">
                <a:tc>
                  <a:txBody>
                    <a:bodyPr/>
                    <a:lstStyle/>
                    <a:p>
                      <a:r>
                        <a:rPr lang="en-US" dirty="0" smtClean="0"/>
                        <a:t>Table 6</a:t>
                      </a:r>
                      <a:endParaRPr lang="en-US" dirty="0"/>
                    </a:p>
                  </a:txBody>
                  <a:tcPr>
                    <a:solidFill>
                      <a:schemeClr val="accent3">
                        <a:lumMod val="40000"/>
                        <a:lumOff val="60000"/>
                      </a:schemeClr>
                    </a:solidFill>
                  </a:tcPr>
                </a:tc>
                <a:tc>
                  <a:txBody>
                    <a:bodyPr/>
                    <a:lstStyle/>
                    <a:p>
                      <a:pPr algn="ctr"/>
                      <a:r>
                        <a:rPr lang="en-US" dirty="0" smtClean="0"/>
                        <a:t>0.1671</a:t>
                      </a:r>
                      <a:endParaRPr lang="en-US" dirty="0"/>
                    </a:p>
                  </a:txBody>
                  <a:tcPr>
                    <a:solidFill>
                      <a:schemeClr val="accent3">
                        <a:lumMod val="40000"/>
                        <a:lumOff val="60000"/>
                      </a:schemeClr>
                    </a:solidFill>
                  </a:tcPr>
                </a:tc>
              </a:tr>
              <a:tr h="379647">
                <a:tc>
                  <a:txBody>
                    <a:bodyPr/>
                    <a:lstStyle/>
                    <a:p>
                      <a:r>
                        <a:rPr lang="en-US" b="1" dirty="0" smtClean="0"/>
                        <a:t>TOTAL</a:t>
                      </a:r>
                      <a:endParaRPr lang="en-US" b="1" dirty="0"/>
                    </a:p>
                  </a:txBody>
                  <a:tcPr>
                    <a:solidFill>
                      <a:schemeClr val="accent3">
                        <a:lumMod val="40000"/>
                        <a:lumOff val="60000"/>
                      </a:schemeClr>
                    </a:solidFill>
                  </a:tcPr>
                </a:tc>
                <a:tc>
                  <a:txBody>
                    <a:bodyPr/>
                    <a:lstStyle/>
                    <a:p>
                      <a:pPr algn="ctr"/>
                      <a:r>
                        <a:rPr lang="en-US" b="1" dirty="0" smtClean="0"/>
                        <a:t>_______</a:t>
                      </a:r>
                      <a:endParaRPr lang="en-US" b="1" dirty="0" smtClean="0"/>
                    </a:p>
                  </a:txBody>
                  <a:tcPr>
                    <a:solidFill>
                      <a:schemeClr val="accent3">
                        <a:lumMod val="40000"/>
                        <a:lumOff val="60000"/>
                      </a:schemeClr>
                    </a:solidFill>
                  </a:tcPr>
                </a:tc>
              </a:tr>
            </a:tbl>
          </a:graphicData>
        </a:graphic>
      </p:graphicFrame>
      <p:cxnSp>
        <p:nvCxnSpPr>
          <p:cNvPr id="19" name="Straight Arrow Connector 18"/>
          <p:cNvCxnSpPr/>
          <p:nvPr/>
        </p:nvCxnSpPr>
        <p:spPr>
          <a:xfrm>
            <a:off x="3048000" y="4038600"/>
            <a:ext cx="3733800" cy="1447800"/>
          </a:xfrm>
          <a:prstGeom prst="straightConnector1">
            <a:avLst/>
          </a:prstGeom>
          <a:ln>
            <a:solidFill>
              <a:schemeClr val="accent2">
                <a:lumMod val="75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17" name="Slide Number Placeholder 16"/>
          <p:cNvSpPr>
            <a:spLocks noGrp="1"/>
          </p:cNvSpPr>
          <p:nvPr>
            <p:ph type="sldNum" sz="quarter" idx="12"/>
          </p:nvPr>
        </p:nvSpPr>
        <p:spPr/>
        <p:txBody>
          <a:bodyPr/>
          <a:lstStyle/>
          <a:p>
            <a:pPr>
              <a:defRPr/>
            </a:pPr>
            <a:fld id="{E6DE200D-D627-41E5-8D01-F6719520DC70}" type="slidenum">
              <a:rPr lang="en-US" smtClean="0"/>
              <a:pPr>
                <a:defRPr/>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MCj04380680000[1]"/>
          <p:cNvPicPr>
            <a:picLocks noChangeAspect="1" noChangeArrowheads="1"/>
          </p:cNvPicPr>
          <p:nvPr/>
        </p:nvPicPr>
        <p:blipFill>
          <a:blip r:embed="rId3" cstate="print"/>
          <a:srcRect/>
          <a:stretch>
            <a:fillRect/>
          </a:stretch>
        </p:blipFill>
        <p:spPr bwMode="auto">
          <a:xfrm>
            <a:off x="0" y="5553075"/>
            <a:ext cx="1304925" cy="1304925"/>
          </a:xfrm>
          <a:prstGeom prst="rect">
            <a:avLst/>
          </a:prstGeom>
          <a:noFill/>
          <a:ln w="9525">
            <a:noFill/>
            <a:miter lim="800000"/>
            <a:headEnd/>
            <a:tailEnd/>
          </a:ln>
        </p:spPr>
      </p:pic>
      <p:sp>
        <p:nvSpPr>
          <p:cNvPr id="2" name="Title 1"/>
          <p:cNvSpPr>
            <a:spLocks noGrp="1"/>
          </p:cNvSpPr>
          <p:nvPr>
            <p:ph type="title"/>
          </p:nvPr>
        </p:nvSpPr>
        <p:spPr/>
        <p:txBody>
          <a:bodyPr/>
          <a:lstStyle/>
          <a:p>
            <a:r>
              <a:rPr lang="en-US" sz="3600" dirty="0" smtClean="0"/>
              <a:t>Global Example- Using Fisher’s Exact</a:t>
            </a:r>
            <a:endParaRPr lang="en-US" sz="3600" dirty="0"/>
          </a:p>
        </p:txBody>
      </p:sp>
      <p:sp>
        <p:nvSpPr>
          <p:cNvPr id="3" name="Content Placeholder 2"/>
          <p:cNvSpPr>
            <a:spLocks noGrp="1"/>
          </p:cNvSpPr>
          <p:nvPr>
            <p:ph idx="1"/>
          </p:nvPr>
        </p:nvSpPr>
        <p:spPr>
          <a:xfrm>
            <a:off x="381000" y="1219200"/>
            <a:ext cx="8229600" cy="4525963"/>
          </a:xfrm>
        </p:spPr>
        <p:txBody>
          <a:bodyPr/>
          <a:lstStyle/>
          <a:p>
            <a:endParaRPr lang="en-US" sz="2800" dirty="0"/>
          </a:p>
        </p:txBody>
      </p:sp>
      <p:sp>
        <p:nvSpPr>
          <p:cNvPr id="6" name="TextBox 5"/>
          <p:cNvSpPr txBox="1"/>
          <p:nvPr/>
        </p:nvSpPr>
        <p:spPr>
          <a:xfrm>
            <a:off x="381000" y="4572000"/>
            <a:ext cx="6248400" cy="1754326"/>
          </a:xfrm>
          <a:prstGeom prst="rect">
            <a:avLst/>
          </a:prstGeom>
          <a:noFill/>
        </p:spPr>
        <p:txBody>
          <a:bodyPr wrap="square" rtlCol="0">
            <a:spAutoFit/>
          </a:bodyPr>
          <a:lstStyle/>
          <a:p>
            <a:r>
              <a:rPr lang="en-US" sz="2800" dirty="0" smtClean="0"/>
              <a:t>Two-sided p-value :</a:t>
            </a:r>
          </a:p>
          <a:p>
            <a:r>
              <a:rPr lang="en-US" sz="2600" dirty="0" smtClean="0"/>
              <a:t>0.0023+0.0278</a:t>
            </a:r>
            <a:r>
              <a:rPr lang="en-US" sz="2600" dirty="0" smtClean="0"/>
              <a:t>+______+</a:t>
            </a:r>
            <a:r>
              <a:rPr lang="en-US" sz="2600" dirty="0" smtClean="0"/>
              <a:t>0.3098</a:t>
            </a:r>
            <a:r>
              <a:rPr lang="en-US" sz="2600" dirty="0" smtClean="0"/>
              <a:t>+______</a:t>
            </a:r>
            <a:endParaRPr lang="en-US" sz="2600" dirty="0" smtClean="0"/>
          </a:p>
          <a:p>
            <a:r>
              <a:rPr lang="en-US" sz="2600" dirty="0" smtClean="0"/>
              <a:t>=0.6388</a:t>
            </a:r>
          </a:p>
          <a:p>
            <a:endParaRPr lang="en-US" sz="2800" dirty="0" smtClean="0"/>
          </a:p>
        </p:txBody>
      </p:sp>
      <p:graphicFrame>
        <p:nvGraphicFramePr>
          <p:cNvPr id="8" name="Table 7"/>
          <p:cNvGraphicFramePr>
            <a:graphicFrameLocks noGrp="1"/>
          </p:cNvGraphicFramePr>
          <p:nvPr/>
        </p:nvGraphicFramePr>
        <p:xfrm>
          <a:off x="3124200" y="2514600"/>
          <a:ext cx="2895600" cy="1344433"/>
        </p:xfrm>
        <a:graphic>
          <a:graphicData uri="http://schemas.openxmlformats.org/drawingml/2006/table">
            <a:tbl>
              <a:tblPr firstRow="1" bandRow="1">
                <a:tableStyleId>{5C22544A-7EE6-4342-B048-85BDC9FD1C3A}</a:tableStyleId>
              </a:tblPr>
              <a:tblGrid>
                <a:gridCol w="659161"/>
                <a:gridCol w="659161"/>
                <a:gridCol w="741556"/>
                <a:gridCol w="835722"/>
              </a:tblGrid>
              <a:tr h="381000">
                <a:tc>
                  <a:txBody>
                    <a:bodyPr/>
                    <a:lstStyle/>
                    <a:p>
                      <a:r>
                        <a:rPr lang="en-US" sz="1200" dirty="0" smtClean="0"/>
                        <a:t>TABLE</a:t>
                      </a:r>
                      <a:r>
                        <a:rPr lang="en-US" sz="1200" baseline="0" dirty="0" smtClean="0"/>
                        <a:t>5</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4</a:t>
                      </a:r>
                    </a:p>
                  </a:txBody>
                  <a:tcPr/>
                </a:tc>
                <a:tc>
                  <a:txBody>
                    <a:bodyPr/>
                    <a:lstStyle/>
                    <a:p>
                      <a:r>
                        <a:rPr lang="en-US" sz="1200" dirty="0" smtClean="0"/>
                        <a:t>414</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1</a:t>
                      </a:r>
                    </a:p>
                  </a:txBody>
                  <a:tcPr/>
                </a:tc>
                <a:tc>
                  <a:txBody>
                    <a:bodyPr/>
                    <a:lstStyle/>
                    <a:p>
                      <a:r>
                        <a:rPr lang="en-US" sz="1200" dirty="0" smtClean="0"/>
                        <a:t>178</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0" name="Table 9"/>
          <p:cNvGraphicFramePr>
            <a:graphicFrameLocks noGrp="1"/>
          </p:cNvGraphicFramePr>
          <p:nvPr/>
        </p:nvGraphicFramePr>
        <p:xfrm>
          <a:off x="228600" y="25146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 BLE</a:t>
                      </a:r>
                      <a:r>
                        <a:rPr lang="en-US" sz="1200" baseline="0" dirty="0" smtClean="0"/>
                        <a:t>4</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3</a:t>
                      </a:r>
                    </a:p>
                  </a:txBody>
                  <a:tcPr/>
                </a:tc>
                <a:tc>
                  <a:txBody>
                    <a:bodyPr/>
                    <a:lstStyle/>
                    <a:p>
                      <a:r>
                        <a:rPr lang="en-US" sz="1200" dirty="0" smtClean="0"/>
                        <a:t>415</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2</a:t>
                      </a:r>
                    </a:p>
                  </a:txBody>
                  <a:tcPr/>
                </a:tc>
                <a:tc>
                  <a:txBody>
                    <a:bodyPr/>
                    <a:lstStyle/>
                    <a:p>
                      <a:r>
                        <a:rPr lang="en-US" sz="1200" dirty="0" smtClean="0"/>
                        <a:t>177</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1" name="Table 10"/>
          <p:cNvGraphicFramePr>
            <a:graphicFrameLocks noGrp="1"/>
          </p:cNvGraphicFramePr>
          <p:nvPr/>
        </p:nvGraphicFramePr>
        <p:xfrm>
          <a:off x="6248400" y="2514600"/>
          <a:ext cx="2590800" cy="1344433"/>
        </p:xfrm>
        <a:graphic>
          <a:graphicData uri="http://schemas.openxmlformats.org/drawingml/2006/table">
            <a:tbl>
              <a:tblPr firstRow="1" bandRow="1">
                <a:tableStyleId>{5C22544A-7EE6-4342-B048-85BDC9FD1C3A}</a:tableStyleId>
              </a:tblPr>
              <a:tblGrid>
                <a:gridCol w="685800"/>
                <a:gridCol w="609600"/>
                <a:gridCol w="609600"/>
                <a:gridCol w="685800"/>
              </a:tblGrid>
              <a:tr h="381000">
                <a:tc>
                  <a:txBody>
                    <a:bodyPr/>
                    <a:lstStyle/>
                    <a:p>
                      <a:r>
                        <a:rPr lang="en-US" sz="1200" dirty="0" smtClean="0"/>
                        <a:t>TABLE 6</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5</a:t>
                      </a:r>
                    </a:p>
                  </a:txBody>
                  <a:tcPr/>
                </a:tc>
                <a:tc>
                  <a:txBody>
                    <a:bodyPr/>
                    <a:lstStyle/>
                    <a:p>
                      <a:r>
                        <a:rPr lang="en-US" sz="1200" dirty="0" smtClean="0"/>
                        <a:t>413</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0</a:t>
                      </a:r>
                    </a:p>
                  </a:txBody>
                  <a:tcPr/>
                </a:tc>
                <a:tc>
                  <a:txBody>
                    <a:bodyPr/>
                    <a:lstStyle/>
                    <a:p>
                      <a:r>
                        <a:rPr lang="en-US" sz="1200" dirty="0" smtClean="0"/>
                        <a:t>179</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2" name="Table 11"/>
          <p:cNvGraphicFramePr>
            <a:graphicFrameLocks noGrp="1"/>
          </p:cNvGraphicFramePr>
          <p:nvPr/>
        </p:nvGraphicFramePr>
        <p:xfrm>
          <a:off x="6172200" y="1066800"/>
          <a:ext cx="2743200" cy="1344433"/>
        </p:xfrm>
        <a:graphic>
          <a:graphicData uri="http://schemas.openxmlformats.org/drawingml/2006/table">
            <a:tbl>
              <a:tblPr firstRow="1" bandRow="1">
                <a:tableStyleId>{5C22544A-7EE6-4342-B048-85BDC9FD1C3A}</a:tableStyleId>
              </a:tblPr>
              <a:tblGrid>
                <a:gridCol w="685800"/>
                <a:gridCol w="533400"/>
                <a:gridCol w="838200"/>
                <a:gridCol w="685800"/>
              </a:tblGrid>
              <a:tr h="381000">
                <a:tc>
                  <a:txBody>
                    <a:bodyPr/>
                    <a:lstStyle/>
                    <a:p>
                      <a:r>
                        <a:rPr lang="en-US" sz="1200" dirty="0" smtClean="0"/>
                        <a:t>TABLE 3</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2</a:t>
                      </a:r>
                    </a:p>
                  </a:txBody>
                  <a:tcPr/>
                </a:tc>
                <a:tc>
                  <a:txBody>
                    <a:bodyPr/>
                    <a:lstStyle/>
                    <a:p>
                      <a:r>
                        <a:rPr lang="en-US" sz="1200" dirty="0" smtClean="0"/>
                        <a:t>416</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3</a:t>
                      </a:r>
                    </a:p>
                  </a:txBody>
                  <a:tcPr/>
                </a:tc>
                <a:tc>
                  <a:txBody>
                    <a:bodyPr/>
                    <a:lstStyle/>
                    <a:p>
                      <a:r>
                        <a:rPr lang="en-US" sz="1200" dirty="0" smtClean="0"/>
                        <a:t>176</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3" name="Table 12"/>
          <p:cNvGraphicFramePr>
            <a:graphicFrameLocks noGrp="1"/>
          </p:cNvGraphicFramePr>
          <p:nvPr/>
        </p:nvGraphicFramePr>
        <p:xfrm>
          <a:off x="3200400" y="10668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TABLE 2</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1</a:t>
                      </a:r>
                    </a:p>
                  </a:txBody>
                  <a:tcPr/>
                </a:tc>
                <a:tc>
                  <a:txBody>
                    <a:bodyPr/>
                    <a:lstStyle/>
                    <a:p>
                      <a:r>
                        <a:rPr lang="en-US" sz="1200" dirty="0" smtClean="0"/>
                        <a:t>417</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4</a:t>
                      </a:r>
                    </a:p>
                  </a:txBody>
                  <a:tcPr/>
                </a:tc>
                <a:tc>
                  <a:txBody>
                    <a:bodyPr/>
                    <a:lstStyle/>
                    <a:p>
                      <a:r>
                        <a:rPr lang="en-US" sz="1200" dirty="0" smtClean="0"/>
                        <a:t>175</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4" name="Table 13"/>
          <p:cNvGraphicFramePr>
            <a:graphicFrameLocks noGrp="1"/>
          </p:cNvGraphicFramePr>
          <p:nvPr/>
        </p:nvGraphicFramePr>
        <p:xfrm>
          <a:off x="228600" y="10668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TABLE 1</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0</a:t>
                      </a:r>
                    </a:p>
                  </a:txBody>
                  <a:tcPr/>
                </a:tc>
                <a:tc>
                  <a:txBody>
                    <a:bodyPr/>
                    <a:lstStyle/>
                    <a:p>
                      <a:r>
                        <a:rPr lang="en-US" sz="1200" dirty="0" smtClean="0"/>
                        <a:t>418</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5</a:t>
                      </a:r>
                    </a:p>
                  </a:txBody>
                  <a:tcPr/>
                </a:tc>
                <a:tc>
                  <a:txBody>
                    <a:bodyPr/>
                    <a:lstStyle/>
                    <a:p>
                      <a:r>
                        <a:rPr lang="en-US" sz="1200" dirty="0" smtClean="0"/>
                        <a:t>174</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sp>
        <p:nvSpPr>
          <p:cNvPr id="15" name="Rectangle 14"/>
          <p:cNvSpPr/>
          <p:nvPr/>
        </p:nvSpPr>
        <p:spPr>
          <a:xfrm>
            <a:off x="0" y="2438400"/>
            <a:ext cx="3048000" cy="1524000"/>
          </a:xfrm>
          <a:prstGeom prst="rect">
            <a:avLst/>
          </a:prstGeom>
          <a:noFill/>
          <a:ln w="603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6" name="Table 15"/>
          <p:cNvGraphicFramePr>
            <a:graphicFrameLocks noGrp="1"/>
          </p:cNvGraphicFramePr>
          <p:nvPr/>
        </p:nvGraphicFramePr>
        <p:xfrm>
          <a:off x="6705600" y="3808650"/>
          <a:ext cx="2438400" cy="3049350"/>
        </p:xfrm>
        <a:graphic>
          <a:graphicData uri="http://schemas.openxmlformats.org/drawingml/2006/table">
            <a:tbl>
              <a:tblPr firstRow="1" bandRow="1">
                <a:tableStyleId>{F5AB1C69-6EDB-4FF4-983F-18BD219EF322}</a:tableStyleId>
              </a:tblPr>
              <a:tblGrid>
                <a:gridCol w="1045028"/>
                <a:gridCol w="1393372"/>
              </a:tblGrid>
              <a:tr h="391821">
                <a:tc>
                  <a:txBody>
                    <a:bodyPr/>
                    <a:lstStyle/>
                    <a:p>
                      <a:endParaRPr lang="en-US" dirty="0"/>
                    </a:p>
                  </a:txBody>
                  <a:tcPr>
                    <a:solidFill>
                      <a:schemeClr val="accent3">
                        <a:lumMod val="40000"/>
                        <a:lumOff val="60000"/>
                      </a:schemeClr>
                    </a:solidFill>
                  </a:tcPr>
                </a:tc>
                <a:tc>
                  <a:txBody>
                    <a:bodyPr/>
                    <a:lstStyle/>
                    <a:p>
                      <a:r>
                        <a:rPr lang="en-US" dirty="0" smtClean="0">
                          <a:solidFill>
                            <a:schemeClr val="tx1"/>
                          </a:solidFill>
                        </a:rPr>
                        <a:t>PROB</a:t>
                      </a:r>
                      <a:endParaRPr lang="en-US" dirty="0">
                        <a:solidFill>
                          <a:schemeClr val="tx1"/>
                        </a:solidFill>
                      </a:endParaRPr>
                    </a:p>
                  </a:txBody>
                  <a:tcPr>
                    <a:solidFill>
                      <a:schemeClr val="accent3">
                        <a:lumMod val="40000"/>
                        <a:lumOff val="60000"/>
                      </a:schemeClr>
                    </a:solidFill>
                  </a:tcPr>
                </a:tc>
              </a:tr>
              <a:tr h="379647">
                <a:tc>
                  <a:txBody>
                    <a:bodyPr/>
                    <a:lstStyle/>
                    <a:p>
                      <a:r>
                        <a:rPr lang="en-US" dirty="0" smtClean="0"/>
                        <a:t>Table 1</a:t>
                      </a:r>
                      <a:endParaRPr lang="en-US" dirty="0"/>
                    </a:p>
                  </a:txBody>
                  <a:tcPr>
                    <a:solidFill>
                      <a:schemeClr val="accent3">
                        <a:lumMod val="40000"/>
                        <a:lumOff val="60000"/>
                      </a:schemeClr>
                    </a:solidFill>
                  </a:tcPr>
                </a:tc>
                <a:tc>
                  <a:txBody>
                    <a:bodyPr/>
                    <a:lstStyle/>
                    <a:p>
                      <a:pPr algn="ctr"/>
                      <a:r>
                        <a:rPr lang="en-US" dirty="0" smtClean="0"/>
                        <a:t>0.0023</a:t>
                      </a:r>
                      <a:endParaRPr lang="en-US" dirty="0"/>
                    </a:p>
                  </a:txBody>
                  <a:tcPr>
                    <a:solidFill>
                      <a:schemeClr val="accent3">
                        <a:lumMod val="40000"/>
                        <a:lumOff val="60000"/>
                      </a:schemeClr>
                    </a:solidFill>
                  </a:tcPr>
                </a:tc>
              </a:tr>
              <a:tr h="379647">
                <a:tc>
                  <a:txBody>
                    <a:bodyPr/>
                    <a:lstStyle/>
                    <a:p>
                      <a:r>
                        <a:rPr lang="en-US" b="0" dirty="0" smtClean="0">
                          <a:solidFill>
                            <a:schemeClr val="tx1"/>
                          </a:solidFill>
                        </a:rPr>
                        <a:t>Table</a:t>
                      </a:r>
                      <a:r>
                        <a:rPr lang="en-US" b="0" baseline="0" dirty="0" smtClean="0">
                          <a:solidFill>
                            <a:schemeClr val="tx1"/>
                          </a:solidFill>
                        </a:rPr>
                        <a:t> 2</a:t>
                      </a:r>
                      <a:endParaRPr lang="en-US" b="0" dirty="0">
                        <a:solidFill>
                          <a:schemeClr val="tx1"/>
                        </a:solidFill>
                      </a:endParaRPr>
                    </a:p>
                  </a:txBody>
                  <a:tcPr>
                    <a:solidFill>
                      <a:schemeClr val="accent3">
                        <a:lumMod val="40000"/>
                        <a:lumOff val="60000"/>
                      </a:schemeClr>
                    </a:solidFill>
                  </a:tcPr>
                </a:tc>
                <a:tc>
                  <a:txBody>
                    <a:bodyPr/>
                    <a:lstStyle/>
                    <a:p>
                      <a:pPr algn="ctr"/>
                      <a:r>
                        <a:rPr lang="en-US" b="0" dirty="0" smtClean="0">
                          <a:solidFill>
                            <a:schemeClr val="tx1"/>
                          </a:solidFill>
                        </a:rPr>
                        <a:t>0.0278</a:t>
                      </a:r>
                      <a:endParaRPr lang="en-US" b="0" dirty="0">
                        <a:solidFill>
                          <a:schemeClr val="tx1"/>
                        </a:solidFill>
                      </a:endParaRPr>
                    </a:p>
                  </a:txBody>
                  <a:tcPr>
                    <a:solidFill>
                      <a:schemeClr val="accent3">
                        <a:lumMod val="40000"/>
                        <a:lumOff val="60000"/>
                      </a:schemeClr>
                    </a:solidFill>
                  </a:tcPr>
                </a:tc>
              </a:tr>
              <a:tr h="379647">
                <a:tc>
                  <a:txBody>
                    <a:bodyPr/>
                    <a:lstStyle/>
                    <a:p>
                      <a:r>
                        <a:rPr lang="en-US" dirty="0" smtClean="0"/>
                        <a:t>Table 3</a:t>
                      </a:r>
                      <a:endParaRPr lang="en-US" dirty="0"/>
                    </a:p>
                  </a:txBody>
                  <a:tcPr>
                    <a:solidFill>
                      <a:schemeClr val="accent3">
                        <a:lumMod val="40000"/>
                        <a:lumOff val="60000"/>
                      </a:schemeClr>
                    </a:solidFill>
                  </a:tcPr>
                </a:tc>
                <a:tc>
                  <a:txBody>
                    <a:bodyPr/>
                    <a:lstStyle/>
                    <a:p>
                      <a:pPr algn="ctr"/>
                      <a:r>
                        <a:rPr lang="en-US" dirty="0" smtClean="0"/>
                        <a:t>0.1318</a:t>
                      </a:r>
                      <a:endParaRPr lang="en-US" dirty="0"/>
                    </a:p>
                  </a:txBody>
                  <a:tcPr>
                    <a:solidFill>
                      <a:schemeClr val="accent3">
                        <a:lumMod val="40000"/>
                        <a:lumOff val="60000"/>
                      </a:schemeClr>
                    </a:solidFill>
                  </a:tcPr>
                </a:tc>
              </a:tr>
              <a:tr h="379647">
                <a:tc>
                  <a:txBody>
                    <a:bodyPr/>
                    <a:lstStyle/>
                    <a:p>
                      <a:r>
                        <a:rPr lang="en-US" b="1" dirty="0" smtClean="0">
                          <a:solidFill>
                            <a:schemeClr val="accent2">
                              <a:lumMod val="75000"/>
                            </a:schemeClr>
                          </a:solidFill>
                        </a:rPr>
                        <a:t>Table 4 *</a:t>
                      </a:r>
                      <a:endParaRPr lang="en-US" b="1" dirty="0">
                        <a:solidFill>
                          <a:schemeClr val="accent2">
                            <a:lumMod val="75000"/>
                          </a:schemeClr>
                        </a:solidFill>
                      </a:endParaRPr>
                    </a:p>
                  </a:txBody>
                  <a:tcPr>
                    <a:solidFill>
                      <a:schemeClr val="accent3">
                        <a:lumMod val="40000"/>
                        <a:lumOff val="60000"/>
                      </a:schemeClr>
                    </a:solidFill>
                  </a:tcPr>
                </a:tc>
                <a:tc>
                  <a:txBody>
                    <a:bodyPr/>
                    <a:lstStyle/>
                    <a:p>
                      <a:pPr algn="ctr"/>
                      <a:r>
                        <a:rPr lang="en-US" b="1" dirty="0" smtClean="0">
                          <a:solidFill>
                            <a:schemeClr val="accent2">
                              <a:lumMod val="75000"/>
                            </a:schemeClr>
                          </a:solidFill>
                        </a:rPr>
                        <a:t>0.3098</a:t>
                      </a:r>
                      <a:endParaRPr lang="en-US" b="1" dirty="0">
                        <a:solidFill>
                          <a:schemeClr val="accent2">
                            <a:lumMod val="75000"/>
                          </a:schemeClr>
                        </a:solidFill>
                      </a:endParaRPr>
                    </a:p>
                  </a:txBody>
                  <a:tcPr>
                    <a:solidFill>
                      <a:schemeClr val="accent3">
                        <a:lumMod val="40000"/>
                        <a:lumOff val="60000"/>
                      </a:schemeClr>
                    </a:solidFill>
                  </a:tcPr>
                </a:tc>
              </a:tr>
              <a:tr h="379647">
                <a:tc>
                  <a:txBody>
                    <a:bodyPr/>
                    <a:lstStyle/>
                    <a:p>
                      <a:r>
                        <a:rPr lang="en-US" dirty="0" smtClean="0"/>
                        <a:t>Table 5</a:t>
                      </a:r>
                      <a:endParaRPr lang="en-US" dirty="0"/>
                    </a:p>
                  </a:txBody>
                  <a:tcPr>
                    <a:solidFill>
                      <a:schemeClr val="accent3">
                        <a:lumMod val="40000"/>
                        <a:lumOff val="60000"/>
                      </a:schemeClr>
                    </a:solidFill>
                  </a:tcPr>
                </a:tc>
                <a:tc>
                  <a:txBody>
                    <a:bodyPr/>
                    <a:lstStyle/>
                    <a:p>
                      <a:pPr algn="ctr"/>
                      <a:r>
                        <a:rPr lang="en-US" dirty="0" smtClean="0"/>
                        <a:t>0.3611</a:t>
                      </a:r>
                      <a:endParaRPr lang="en-US" dirty="0"/>
                    </a:p>
                  </a:txBody>
                  <a:tcPr>
                    <a:solidFill>
                      <a:schemeClr val="accent3">
                        <a:lumMod val="40000"/>
                        <a:lumOff val="60000"/>
                      </a:schemeClr>
                    </a:solidFill>
                  </a:tcPr>
                </a:tc>
              </a:tr>
              <a:tr h="379647">
                <a:tc>
                  <a:txBody>
                    <a:bodyPr/>
                    <a:lstStyle/>
                    <a:p>
                      <a:r>
                        <a:rPr lang="en-US" dirty="0" smtClean="0"/>
                        <a:t>Table 6</a:t>
                      </a:r>
                      <a:endParaRPr lang="en-US" dirty="0"/>
                    </a:p>
                  </a:txBody>
                  <a:tcPr>
                    <a:solidFill>
                      <a:schemeClr val="accent3">
                        <a:lumMod val="40000"/>
                        <a:lumOff val="60000"/>
                      </a:schemeClr>
                    </a:solidFill>
                  </a:tcPr>
                </a:tc>
                <a:tc>
                  <a:txBody>
                    <a:bodyPr/>
                    <a:lstStyle/>
                    <a:p>
                      <a:pPr algn="ctr"/>
                      <a:r>
                        <a:rPr lang="en-US" dirty="0" smtClean="0"/>
                        <a:t>0.1671</a:t>
                      </a:r>
                      <a:endParaRPr lang="en-US" dirty="0"/>
                    </a:p>
                  </a:txBody>
                  <a:tcPr>
                    <a:solidFill>
                      <a:schemeClr val="accent3">
                        <a:lumMod val="40000"/>
                        <a:lumOff val="60000"/>
                      </a:schemeClr>
                    </a:solidFill>
                  </a:tcPr>
                </a:tc>
              </a:tr>
              <a:tr h="379647">
                <a:tc>
                  <a:txBody>
                    <a:bodyPr/>
                    <a:lstStyle/>
                    <a:p>
                      <a:r>
                        <a:rPr lang="en-US" b="1" dirty="0" smtClean="0"/>
                        <a:t>TOTAL</a:t>
                      </a:r>
                      <a:endParaRPr lang="en-US" b="1" dirty="0"/>
                    </a:p>
                  </a:txBody>
                  <a:tcPr>
                    <a:solidFill>
                      <a:schemeClr val="accent3">
                        <a:lumMod val="40000"/>
                        <a:lumOff val="60000"/>
                      </a:schemeClr>
                    </a:solidFill>
                  </a:tcPr>
                </a:tc>
                <a:tc>
                  <a:txBody>
                    <a:bodyPr/>
                    <a:lstStyle/>
                    <a:p>
                      <a:pPr algn="ctr"/>
                      <a:r>
                        <a:rPr lang="en-US" b="1" dirty="0" smtClean="0"/>
                        <a:t>1.0000</a:t>
                      </a:r>
                    </a:p>
                  </a:txBody>
                  <a:tcPr>
                    <a:solidFill>
                      <a:schemeClr val="accent3">
                        <a:lumMod val="40000"/>
                        <a:lumOff val="60000"/>
                      </a:schemeClr>
                    </a:solidFill>
                  </a:tcPr>
                </a:tc>
              </a:tr>
            </a:tbl>
          </a:graphicData>
        </a:graphic>
      </p:graphicFrame>
      <p:sp>
        <p:nvSpPr>
          <p:cNvPr id="18" name="Oval 17"/>
          <p:cNvSpPr/>
          <p:nvPr/>
        </p:nvSpPr>
        <p:spPr>
          <a:xfrm>
            <a:off x="7924800" y="4191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924800" y="4572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7924800" y="4953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7924800" y="5334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7924800" y="6096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p:cNvCxnSpPr/>
          <p:nvPr/>
        </p:nvCxnSpPr>
        <p:spPr>
          <a:xfrm>
            <a:off x="3048000" y="4038600"/>
            <a:ext cx="3733800" cy="1447800"/>
          </a:xfrm>
          <a:prstGeom prst="straightConnector1">
            <a:avLst/>
          </a:prstGeom>
          <a:ln>
            <a:solidFill>
              <a:schemeClr val="accent2">
                <a:lumMod val="75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23" name="Slide Number Placeholder 22"/>
          <p:cNvSpPr>
            <a:spLocks noGrp="1"/>
          </p:cNvSpPr>
          <p:nvPr>
            <p:ph type="sldNum" sz="quarter" idx="12"/>
          </p:nvPr>
        </p:nvSpPr>
        <p:spPr/>
        <p:txBody>
          <a:bodyPr/>
          <a:lstStyle/>
          <a:p>
            <a:pPr>
              <a:defRPr/>
            </a:pPr>
            <a:fld id="{E6DE200D-D627-41E5-8D01-F6719520DC70}" type="slidenum">
              <a:rPr lang="en-US" smtClean="0"/>
              <a:pPr>
                <a:defRPr/>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MCj04380680000[1]"/>
          <p:cNvPicPr>
            <a:picLocks noChangeAspect="1" noChangeArrowheads="1"/>
          </p:cNvPicPr>
          <p:nvPr/>
        </p:nvPicPr>
        <p:blipFill>
          <a:blip r:embed="rId3" cstate="print"/>
          <a:srcRect/>
          <a:stretch>
            <a:fillRect/>
          </a:stretch>
        </p:blipFill>
        <p:spPr bwMode="auto">
          <a:xfrm>
            <a:off x="0" y="5553075"/>
            <a:ext cx="1304925" cy="1304925"/>
          </a:xfrm>
          <a:prstGeom prst="rect">
            <a:avLst/>
          </a:prstGeom>
          <a:noFill/>
          <a:ln w="9525">
            <a:noFill/>
            <a:miter lim="800000"/>
            <a:headEnd/>
            <a:tailEnd/>
          </a:ln>
        </p:spPr>
      </p:pic>
      <p:sp>
        <p:nvSpPr>
          <p:cNvPr id="2" name="Title 1"/>
          <p:cNvSpPr>
            <a:spLocks noGrp="1"/>
          </p:cNvSpPr>
          <p:nvPr>
            <p:ph type="title"/>
          </p:nvPr>
        </p:nvSpPr>
        <p:spPr/>
        <p:txBody>
          <a:bodyPr/>
          <a:lstStyle/>
          <a:p>
            <a:r>
              <a:rPr lang="en-US" sz="3600" dirty="0" smtClean="0"/>
              <a:t>Global Example- Using Fisher’s Exact</a:t>
            </a:r>
            <a:endParaRPr lang="en-US" sz="3600" dirty="0"/>
          </a:p>
        </p:txBody>
      </p:sp>
      <p:sp>
        <p:nvSpPr>
          <p:cNvPr id="6" name="TextBox 5"/>
          <p:cNvSpPr txBox="1"/>
          <p:nvPr/>
        </p:nvSpPr>
        <p:spPr>
          <a:xfrm>
            <a:off x="381000" y="4572000"/>
            <a:ext cx="6934200" cy="1754326"/>
          </a:xfrm>
          <a:prstGeom prst="rect">
            <a:avLst/>
          </a:prstGeom>
          <a:noFill/>
        </p:spPr>
        <p:txBody>
          <a:bodyPr wrap="square" rtlCol="0">
            <a:spAutoFit/>
          </a:bodyPr>
          <a:lstStyle/>
          <a:p>
            <a:r>
              <a:rPr lang="en-US" sz="2800" dirty="0" smtClean="0"/>
              <a:t>Two-sided p-value </a:t>
            </a:r>
          </a:p>
          <a:p>
            <a:r>
              <a:rPr lang="en-US" sz="2600" dirty="0" smtClean="0"/>
              <a:t>= 0.0023+0.0278+0.1318+0.3098+0.1671</a:t>
            </a:r>
          </a:p>
          <a:p>
            <a:r>
              <a:rPr lang="en-US" sz="2600" dirty="0" smtClean="0"/>
              <a:t>=0.6388</a:t>
            </a:r>
          </a:p>
          <a:p>
            <a:endParaRPr lang="en-US" sz="2800" dirty="0" smtClean="0"/>
          </a:p>
        </p:txBody>
      </p:sp>
      <p:graphicFrame>
        <p:nvGraphicFramePr>
          <p:cNvPr id="16" name="Table 15"/>
          <p:cNvGraphicFramePr>
            <a:graphicFrameLocks noGrp="1"/>
          </p:cNvGraphicFramePr>
          <p:nvPr/>
        </p:nvGraphicFramePr>
        <p:xfrm>
          <a:off x="6248400" y="1447799"/>
          <a:ext cx="2895601" cy="3571929"/>
        </p:xfrm>
        <a:graphic>
          <a:graphicData uri="http://schemas.openxmlformats.org/drawingml/2006/table">
            <a:tbl>
              <a:tblPr firstRow="1" bandRow="1">
                <a:tableStyleId>{F5AB1C69-6EDB-4FF4-983F-18BD219EF322}</a:tableStyleId>
              </a:tblPr>
              <a:tblGrid>
                <a:gridCol w="1066800"/>
                <a:gridCol w="762000"/>
                <a:gridCol w="1066801"/>
              </a:tblGrid>
              <a:tr h="163221">
                <a:tc>
                  <a:txBody>
                    <a:bodyPr/>
                    <a:lstStyle/>
                    <a:p>
                      <a:endParaRPr lang="en-US" dirty="0"/>
                    </a:p>
                  </a:txBody>
                  <a:tcPr>
                    <a:solidFill>
                      <a:schemeClr val="accent3">
                        <a:lumMod val="40000"/>
                        <a:lumOff val="60000"/>
                      </a:schemeClr>
                    </a:solidFill>
                  </a:tcPr>
                </a:tc>
                <a:tc>
                  <a:txBody>
                    <a:bodyPr/>
                    <a:lstStyle/>
                    <a:p>
                      <a:r>
                        <a:rPr lang="en-US" dirty="0" smtClean="0">
                          <a:solidFill>
                            <a:schemeClr val="tx1"/>
                          </a:solidFill>
                        </a:rPr>
                        <a:t>First Cell Value</a:t>
                      </a:r>
                      <a:endParaRPr lang="en-US" dirty="0">
                        <a:solidFill>
                          <a:schemeClr val="tx1"/>
                        </a:solidFill>
                      </a:endParaRPr>
                    </a:p>
                  </a:txBody>
                  <a:tcPr>
                    <a:solidFill>
                      <a:schemeClr val="accent3">
                        <a:lumMod val="40000"/>
                        <a:lumOff val="60000"/>
                      </a:schemeClr>
                    </a:solidFill>
                  </a:tcPr>
                </a:tc>
                <a:tc>
                  <a:txBody>
                    <a:bodyPr/>
                    <a:lstStyle/>
                    <a:p>
                      <a:r>
                        <a:rPr lang="en-US" dirty="0" smtClean="0">
                          <a:solidFill>
                            <a:schemeClr val="tx1"/>
                          </a:solidFill>
                        </a:rPr>
                        <a:t>PROB</a:t>
                      </a:r>
                      <a:endParaRPr lang="en-US" dirty="0">
                        <a:solidFill>
                          <a:schemeClr val="tx1"/>
                        </a:solidFill>
                      </a:endParaRPr>
                    </a:p>
                  </a:txBody>
                  <a:tcPr>
                    <a:solidFill>
                      <a:schemeClr val="accent3">
                        <a:lumMod val="40000"/>
                        <a:lumOff val="60000"/>
                      </a:schemeClr>
                    </a:solidFill>
                  </a:tcPr>
                </a:tc>
              </a:tr>
              <a:tr h="379647">
                <a:tc>
                  <a:txBody>
                    <a:bodyPr/>
                    <a:lstStyle/>
                    <a:p>
                      <a:r>
                        <a:rPr lang="en-US" dirty="0" smtClean="0"/>
                        <a:t>Table 1</a:t>
                      </a:r>
                      <a:endParaRPr lang="en-US" dirty="0"/>
                    </a:p>
                  </a:txBody>
                  <a:tcPr>
                    <a:solidFill>
                      <a:schemeClr val="accent3">
                        <a:lumMod val="40000"/>
                        <a:lumOff val="60000"/>
                      </a:schemeClr>
                    </a:solidFill>
                  </a:tcPr>
                </a:tc>
                <a:tc>
                  <a:txBody>
                    <a:bodyPr/>
                    <a:lstStyle/>
                    <a:p>
                      <a:r>
                        <a:rPr lang="en-US" dirty="0" smtClean="0"/>
                        <a:t>0</a:t>
                      </a:r>
                      <a:endParaRPr lang="en-US" dirty="0"/>
                    </a:p>
                  </a:txBody>
                  <a:tcPr>
                    <a:solidFill>
                      <a:schemeClr val="accent3">
                        <a:lumMod val="40000"/>
                        <a:lumOff val="60000"/>
                      </a:schemeClr>
                    </a:solidFill>
                  </a:tcPr>
                </a:tc>
                <a:tc>
                  <a:txBody>
                    <a:bodyPr/>
                    <a:lstStyle/>
                    <a:p>
                      <a:pPr algn="ctr"/>
                      <a:r>
                        <a:rPr lang="en-US" dirty="0" smtClean="0"/>
                        <a:t>0.0023</a:t>
                      </a:r>
                      <a:endParaRPr lang="en-US" dirty="0"/>
                    </a:p>
                  </a:txBody>
                  <a:tcPr>
                    <a:solidFill>
                      <a:schemeClr val="accent3">
                        <a:lumMod val="40000"/>
                        <a:lumOff val="60000"/>
                      </a:schemeClr>
                    </a:solidFill>
                  </a:tcPr>
                </a:tc>
              </a:tr>
              <a:tr h="379647">
                <a:tc>
                  <a:txBody>
                    <a:bodyPr/>
                    <a:lstStyle/>
                    <a:p>
                      <a:r>
                        <a:rPr lang="en-US" b="0" dirty="0" smtClean="0">
                          <a:solidFill>
                            <a:schemeClr val="tx1"/>
                          </a:solidFill>
                        </a:rPr>
                        <a:t>Table</a:t>
                      </a:r>
                      <a:r>
                        <a:rPr lang="en-US" b="0" baseline="0" dirty="0" smtClean="0">
                          <a:solidFill>
                            <a:schemeClr val="tx1"/>
                          </a:solidFill>
                        </a:rPr>
                        <a:t> 2</a:t>
                      </a:r>
                      <a:endParaRPr lang="en-US" b="0" dirty="0">
                        <a:solidFill>
                          <a:schemeClr val="tx1"/>
                        </a:solidFill>
                      </a:endParaRPr>
                    </a:p>
                  </a:txBody>
                  <a:tcPr>
                    <a:solidFill>
                      <a:schemeClr val="accent3">
                        <a:lumMod val="40000"/>
                        <a:lumOff val="60000"/>
                      </a:schemeClr>
                    </a:solidFill>
                  </a:tcPr>
                </a:tc>
                <a:tc>
                  <a:txBody>
                    <a:bodyPr/>
                    <a:lstStyle/>
                    <a:p>
                      <a:r>
                        <a:rPr lang="en-US" b="0" dirty="0" smtClean="0">
                          <a:solidFill>
                            <a:schemeClr val="tx1"/>
                          </a:solidFill>
                        </a:rPr>
                        <a:t>1</a:t>
                      </a:r>
                      <a:endParaRPr lang="en-US" b="0" dirty="0">
                        <a:solidFill>
                          <a:schemeClr val="tx1"/>
                        </a:solidFill>
                      </a:endParaRPr>
                    </a:p>
                  </a:txBody>
                  <a:tcPr>
                    <a:solidFill>
                      <a:schemeClr val="accent3">
                        <a:lumMod val="40000"/>
                        <a:lumOff val="60000"/>
                      </a:schemeClr>
                    </a:solidFill>
                  </a:tcPr>
                </a:tc>
                <a:tc>
                  <a:txBody>
                    <a:bodyPr/>
                    <a:lstStyle/>
                    <a:p>
                      <a:pPr algn="ctr"/>
                      <a:r>
                        <a:rPr lang="en-US" b="0" dirty="0" smtClean="0">
                          <a:solidFill>
                            <a:schemeClr val="tx1"/>
                          </a:solidFill>
                        </a:rPr>
                        <a:t>0.0278</a:t>
                      </a:r>
                      <a:endParaRPr lang="en-US" b="0" dirty="0">
                        <a:solidFill>
                          <a:schemeClr val="tx1"/>
                        </a:solidFill>
                      </a:endParaRPr>
                    </a:p>
                  </a:txBody>
                  <a:tcPr>
                    <a:solidFill>
                      <a:schemeClr val="accent3">
                        <a:lumMod val="40000"/>
                        <a:lumOff val="60000"/>
                      </a:schemeClr>
                    </a:solidFill>
                  </a:tcPr>
                </a:tc>
              </a:tr>
              <a:tr h="379647">
                <a:tc>
                  <a:txBody>
                    <a:bodyPr/>
                    <a:lstStyle/>
                    <a:p>
                      <a:r>
                        <a:rPr lang="en-US" dirty="0" smtClean="0"/>
                        <a:t>Table 3</a:t>
                      </a:r>
                      <a:endParaRPr lang="en-US" dirty="0"/>
                    </a:p>
                  </a:txBody>
                  <a:tcPr>
                    <a:solidFill>
                      <a:schemeClr val="accent3">
                        <a:lumMod val="40000"/>
                        <a:lumOff val="60000"/>
                      </a:schemeClr>
                    </a:solidFill>
                  </a:tcPr>
                </a:tc>
                <a:tc>
                  <a:txBody>
                    <a:bodyPr/>
                    <a:lstStyle/>
                    <a:p>
                      <a:r>
                        <a:rPr lang="en-US" dirty="0" smtClean="0"/>
                        <a:t>2</a:t>
                      </a:r>
                      <a:endParaRPr lang="en-US" dirty="0"/>
                    </a:p>
                  </a:txBody>
                  <a:tcPr>
                    <a:solidFill>
                      <a:schemeClr val="accent3">
                        <a:lumMod val="40000"/>
                        <a:lumOff val="60000"/>
                      </a:schemeClr>
                    </a:solidFill>
                  </a:tcPr>
                </a:tc>
                <a:tc>
                  <a:txBody>
                    <a:bodyPr/>
                    <a:lstStyle/>
                    <a:p>
                      <a:pPr algn="ctr"/>
                      <a:r>
                        <a:rPr lang="en-US" dirty="0" smtClean="0"/>
                        <a:t>0.1318</a:t>
                      </a:r>
                      <a:endParaRPr lang="en-US" dirty="0"/>
                    </a:p>
                  </a:txBody>
                  <a:tcPr>
                    <a:solidFill>
                      <a:schemeClr val="accent3">
                        <a:lumMod val="40000"/>
                        <a:lumOff val="60000"/>
                      </a:schemeClr>
                    </a:solidFill>
                  </a:tcPr>
                </a:tc>
              </a:tr>
              <a:tr h="379647">
                <a:tc>
                  <a:txBody>
                    <a:bodyPr/>
                    <a:lstStyle/>
                    <a:p>
                      <a:r>
                        <a:rPr lang="en-US" b="1" dirty="0" smtClean="0">
                          <a:solidFill>
                            <a:schemeClr val="accent2">
                              <a:lumMod val="75000"/>
                            </a:schemeClr>
                          </a:solidFill>
                        </a:rPr>
                        <a:t>Table 4 *</a:t>
                      </a:r>
                      <a:endParaRPr lang="en-US" b="1" dirty="0">
                        <a:solidFill>
                          <a:schemeClr val="accent2">
                            <a:lumMod val="75000"/>
                          </a:schemeClr>
                        </a:solidFill>
                      </a:endParaRPr>
                    </a:p>
                  </a:txBody>
                  <a:tcPr>
                    <a:solidFill>
                      <a:schemeClr val="accent3">
                        <a:lumMod val="40000"/>
                        <a:lumOff val="60000"/>
                      </a:schemeClr>
                    </a:solidFill>
                  </a:tcPr>
                </a:tc>
                <a:tc>
                  <a:txBody>
                    <a:bodyPr/>
                    <a:lstStyle/>
                    <a:p>
                      <a:r>
                        <a:rPr lang="en-US" b="1" dirty="0" smtClean="0">
                          <a:solidFill>
                            <a:schemeClr val="accent2">
                              <a:lumMod val="75000"/>
                            </a:schemeClr>
                          </a:solidFill>
                        </a:rPr>
                        <a:t>3</a:t>
                      </a:r>
                      <a:endParaRPr lang="en-US" b="1" dirty="0">
                        <a:solidFill>
                          <a:schemeClr val="accent2">
                            <a:lumMod val="75000"/>
                          </a:schemeClr>
                        </a:solidFill>
                      </a:endParaRPr>
                    </a:p>
                  </a:txBody>
                  <a:tcPr>
                    <a:solidFill>
                      <a:schemeClr val="accent3">
                        <a:lumMod val="40000"/>
                        <a:lumOff val="60000"/>
                      </a:schemeClr>
                    </a:solidFill>
                  </a:tcPr>
                </a:tc>
                <a:tc>
                  <a:txBody>
                    <a:bodyPr/>
                    <a:lstStyle/>
                    <a:p>
                      <a:pPr algn="ctr"/>
                      <a:r>
                        <a:rPr lang="en-US" b="1" dirty="0" smtClean="0">
                          <a:solidFill>
                            <a:schemeClr val="accent2">
                              <a:lumMod val="75000"/>
                            </a:schemeClr>
                          </a:solidFill>
                        </a:rPr>
                        <a:t>0.3098</a:t>
                      </a:r>
                      <a:endParaRPr lang="en-US" b="1" dirty="0">
                        <a:solidFill>
                          <a:schemeClr val="accent2">
                            <a:lumMod val="75000"/>
                          </a:schemeClr>
                        </a:solidFill>
                      </a:endParaRPr>
                    </a:p>
                  </a:txBody>
                  <a:tcPr>
                    <a:solidFill>
                      <a:schemeClr val="accent3">
                        <a:lumMod val="40000"/>
                        <a:lumOff val="60000"/>
                      </a:schemeClr>
                    </a:solidFill>
                  </a:tcPr>
                </a:tc>
              </a:tr>
              <a:tr h="379647">
                <a:tc>
                  <a:txBody>
                    <a:bodyPr/>
                    <a:lstStyle/>
                    <a:p>
                      <a:r>
                        <a:rPr lang="en-US" dirty="0" smtClean="0"/>
                        <a:t>Table 5</a:t>
                      </a:r>
                      <a:endParaRPr lang="en-US" dirty="0"/>
                    </a:p>
                  </a:txBody>
                  <a:tcPr>
                    <a:solidFill>
                      <a:schemeClr val="accent3">
                        <a:lumMod val="40000"/>
                        <a:lumOff val="60000"/>
                      </a:schemeClr>
                    </a:solidFill>
                  </a:tcPr>
                </a:tc>
                <a:tc>
                  <a:txBody>
                    <a:bodyPr/>
                    <a:lstStyle/>
                    <a:p>
                      <a:r>
                        <a:rPr lang="en-US" dirty="0" smtClean="0"/>
                        <a:t>4</a:t>
                      </a:r>
                      <a:endParaRPr lang="en-US" dirty="0"/>
                    </a:p>
                  </a:txBody>
                  <a:tcPr>
                    <a:solidFill>
                      <a:schemeClr val="accent3">
                        <a:lumMod val="40000"/>
                        <a:lumOff val="60000"/>
                      </a:schemeClr>
                    </a:solidFill>
                  </a:tcPr>
                </a:tc>
                <a:tc>
                  <a:txBody>
                    <a:bodyPr/>
                    <a:lstStyle/>
                    <a:p>
                      <a:pPr algn="ctr"/>
                      <a:r>
                        <a:rPr lang="en-US" dirty="0" smtClean="0"/>
                        <a:t>0.3611</a:t>
                      </a:r>
                      <a:endParaRPr lang="en-US" dirty="0"/>
                    </a:p>
                  </a:txBody>
                  <a:tcPr>
                    <a:solidFill>
                      <a:schemeClr val="accent3">
                        <a:lumMod val="40000"/>
                        <a:lumOff val="60000"/>
                      </a:schemeClr>
                    </a:solidFill>
                  </a:tcPr>
                </a:tc>
              </a:tr>
              <a:tr h="379647">
                <a:tc>
                  <a:txBody>
                    <a:bodyPr/>
                    <a:lstStyle/>
                    <a:p>
                      <a:r>
                        <a:rPr lang="en-US" dirty="0" smtClean="0"/>
                        <a:t>Table 6</a:t>
                      </a:r>
                      <a:endParaRPr lang="en-US" dirty="0"/>
                    </a:p>
                  </a:txBody>
                  <a:tcPr>
                    <a:solidFill>
                      <a:schemeClr val="accent3">
                        <a:lumMod val="40000"/>
                        <a:lumOff val="60000"/>
                      </a:schemeClr>
                    </a:solidFill>
                  </a:tcPr>
                </a:tc>
                <a:tc>
                  <a:txBody>
                    <a:bodyPr/>
                    <a:lstStyle/>
                    <a:p>
                      <a:r>
                        <a:rPr lang="en-US" dirty="0" smtClean="0"/>
                        <a:t>5</a:t>
                      </a:r>
                      <a:endParaRPr lang="en-US" dirty="0"/>
                    </a:p>
                  </a:txBody>
                  <a:tcPr>
                    <a:solidFill>
                      <a:schemeClr val="accent3">
                        <a:lumMod val="40000"/>
                        <a:lumOff val="60000"/>
                      </a:schemeClr>
                    </a:solidFill>
                  </a:tcPr>
                </a:tc>
                <a:tc>
                  <a:txBody>
                    <a:bodyPr/>
                    <a:lstStyle/>
                    <a:p>
                      <a:pPr algn="ctr"/>
                      <a:r>
                        <a:rPr lang="en-US" dirty="0" smtClean="0"/>
                        <a:t>0.1671</a:t>
                      </a:r>
                      <a:endParaRPr lang="en-US" dirty="0"/>
                    </a:p>
                  </a:txBody>
                  <a:tcPr>
                    <a:solidFill>
                      <a:schemeClr val="accent3">
                        <a:lumMod val="40000"/>
                        <a:lumOff val="60000"/>
                      </a:schemeClr>
                    </a:solidFill>
                  </a:tcPr>
                </a:tc>
              </a:tr>
              <a:tr h="379647">
                <a:tc>
                  <a:txBody>
                    <a:bodyPr/>
                    <a:lstStyle/>
                    <a:p>
                      <a:r>
                        <a:rPr lang="en-US" b="1" dirty="0" smtClean="0"/>
                        <a:t>TOTAL</a:t>
                      </a:r>
                      <a:endParaRPr lang="en-US" b="1" dirty="0"/>
                    </a:p>
                  </a:txBody>
                  <a:tcPr>
                    <a:solidFill>
                      <a:schemeClr val="accent3">
                        <a:lumMod val="40000"/>
                        <a:lumOff val="60000"/>
                      </a:schemeClr>
                    </a:solidFill>
                  </a:tcPr>
                </a:tc>
                <a:tc>
                  <a:txBody>
                    <a:bodyPr/>
                    <a:lstStyle/>
                    <a:p>
                      <a:endParaRPr lang="en-US" b="1" dirty="0"/>
                    </a:p>
                  </a:txBody>
                  <a:tcPr>
                    <a:solidFill>
                      <a:schemeClr val="accent3">
                        <a:lumMod val="40000"/>
                        <a:lumOff val="60000"/>
                      </a:schemeClr>
                    </a:solidFill>
                  </a:tcPr>
                </a:tc>
                <a:tc>
                  <a:txBody>
                    <a:bodyPr/>
                    <a:lstStyle/>
                    <a:p>
                      <a:pPr algn="ctr"/>
                      <a:r>
                        <a:rPr lang="en-US" b="1" dirty="0" smtClean="0"/>
                        <a:t>1.0000</a:t>
                      </a:r>
                    </a:p>
                  </a:txBody>
                  <a:tcPr>
                    <a:solidFill>
                      <a:schemeClr val="accent3">
                        <a:lumMod val="40000"/>
                        <a:lumOff val="60000"/>
                      </a:schemeClr>
                    </a:solidFill>
                  </a:tcPr>
                </a:tc>
              </a:tr>
            </a:tbl>
          </a:graphicData>
        </a:graphic>
      </p:graphicFrame>
      <p:graphicFrame>
        <p:nvGraphicFramePr>
          <p:cNvPr id="27" name="Content Placeholder 26"/>
          <p:cNvGraphicFramePr>
            <a:graphicFrameLocks noGrp="1"/>
          </p:cNvGraphicFramePr>
          <p:nvPr>
            <p:ph idx="1"/>
          </p:nvPr>
        </p:nvGraphicFramePr>
        <p:xfrm>
          <a:off x="0" y="1066800"/>
          <a:ext cx="6019800" cy="3352800"/>
        </p:xfrm>
        <a:graphic>
          <a:graphicData uri="http://schemas.openxmlformats.org/drawingml/2006/chart">
            <c:chart xmlns:c="http://schemas.openxmlformats.org/drawingml/2006/chart" xmlns:r="http://schemas.openxmlformats.org/officeDocument/2006/relationships" r:id="rId4"/>
          </a:graphicData>
        </a:graphic>
      </p:graphicFrame>
      <p:sp>
        <p:nvSpPr>
          <p:cNvPr id="28" name="5-Point Star 27"/>
          <p:cNvSpPr/>
          <p:nvPr/>
        </p:nvSpPr>
        <p:spPr>
          <a:xfrm>
            <a:off x="3733800" y="3810000"/>
            <a:ext cx="304800" cy="228600"/>
          </a:xfrm>
          <a:prstGeom prst="star5">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3276600" y="1752600"/>
            <a:ext cx="838200" cy="19812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1524000" y="3505200"/>
            <a:ext cx="914400" cy="228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2438400" y="2895600"/>
            <a:ext cx="838200" cy="8382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5029200" y="2667000"/>
            <a:ext cx="838200" cy="10668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609600" y="3657600"/>
            <a:ext cx="914400" cy="762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924800" y="4191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924800" y="35052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7924800" y="31242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7924800" y="27432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7924800" y="23622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2"/>
          </p:nvPr>
        </p:nvSpPr>
        <p:spPr/>
        <p:txBody>
          <a:bodyPr/>
          <a:lstStyle/>
          <a:p>
            <a:pPr>
              <a:defRPr/>
            </a:pPr>
            <a:fld id="{E6DE200D-D627-41E5-8D01-F6719520DC70}"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Example Computer Output</a:t>
            </a:r>
            <a:endParaRPr lang="en-US" dirty="0"/>
          </a:p>
        </p:txBody>
      </p:sp>
      <p:sp>
        <p:nvSpPr>
          <p:cNvPr id="3" name="Content Placeholder 2"/>
          <p:cNvSpPr>
            <a:spLocks noGrp="1"/>
          </p:cNvSpPr>
          <p:nvPr>
            <p:ph idx="1"/>
          </p:nvPr>
        </p:nvSpPr>
        <p:spPr/>
        <p:txBody>
          <a:bodyPr/>
          <a:lstStyle/>
          <a:p>
            <a:endParaRPr lang="en-US" dirty="0"/>
          </a:p>
        </p:txBody>
      </p:sp>
      <p:pic>
        <p:nvPicPr>
          <p:cNvPr id="105474" name="Picture 2"/>
          <p:cNvPicPr>
            <a:picLocks noChangeAspect="1" noChangeArrowheads="1"/>
          </p:cNvPicPr>
          <p:nvPr/>
        </p:nvPicPr>
        <p:blipFill>
          <a:blip r:embed="rId3" cstate="print"/>
          <a:srcRect/>
          <a:stretch>
            <a:fillRect/>
          </a:stretch>
        </p:blipFill>
        <p:spPr bwMode="auto">
          <a:xfrm>
            <a:off x="4953000" y="1447799"/>
            <a:ext cx="3352800" cy="2911643"/>
          </a:xfrm>
          <a:prstGeom prst="rect">
            <a:avLst/>
          </a:prstGeom>
          <a:noFill/>
          <a:ln w="9525">
            <a:noFill/>
            <a:miter lim="800000"/>
            <a:headEnd/>
            <a:tailEnd/>
          </a:ln>
        </p:spPr>
      </p:pic>
      <p:pic>
        <p:nvPicPr>
          <p:cNvPr id="105475" name="Picture 3"/>
          <p:cNvPicPr>
            <a:picLocks noChangeAspect="1" noChangeArrowheads="1"/>
          </p:cNvPicPr>
          <p:nvPr/>
        </p:nvPicPr>
        <p:blipFill>
          <a:blip r:embed="rId4" cstate="print"/>
          <a:srcRect/>
          <a:stretch>
            <a:fillRect/>
          </a:stretch>
        </p:blipFill>
        <p:spPr bwMode="auto">
          <a:xfrm>
            <a:off x="685800" y="1143000"/>
            <a:ext cx="3733800" cy="3135667"/>
          </a:xfrm>
          <a:prstGeom prst="rect">
            <a:avLst/>
          </a:prstGeom>
          <a:noFill/>
          <a:ln w="9525">
            <a:noFill/>
            <a:miter lim="800000"/>
            <a:headEnd/>
            <a:tailEnd/>
          </a:ln>
        </p:spPr>
      </p:pic>
      <p:sp>
        <p:nvSpPr>
          <p:cNvPr id="6" name="TextBox 5"/>
          <p:cNvSpPr txBox="1"/>
          <p:nvPr/>
        </p:nvSpPr>
        <p:spPr>
          <a:xfrm>
            <a:off x="990600" y="4724400"/>
            <a:ext cx="7467600" cy="1200329"/>
          </a:xfrm>
          <a:prstGeom prst="rect">
            <a:avLst/>
          </a:prstGeom>
          <a:noFill/>
        </p:spPr>
        <p:txBody>
          <a:bodyPr wrap="square" rtlCol="0">
            <a:spAutoFit/>
          </a:bodyPr>
          <a:lstStyle/>
          <a:p>
            <a:r>
              <a:rPr lang="en-US" dirty="0" smtClean="0"/>
              <a:t>Assuming that there is </a:t>
            </a:r>
            <a:r>
              <a:rPr lang="en-US" dirty="0" smtClean="0"/>
              <a:t>____ </a:t>
            </a:r>
            <a:r>
              <a:rPr lang="en-US" dirty="0" smtClean="0"/>
              <a:t>association between year and Multiple Drug Resistant TB the probability we’d get sample values </a:t>
            </a:r>
            <a:r>
              <a:rPr lang="en-US" dirty="0" smtClean="0"/>
              <a:t>_________ </a:t>
            </a:r>
            <a:r>
              <a:rPr lang="en-US" dirty="0" smtClean="0"/>
              <a:t>we did,  is about 0.64.  There </a:t>
            </a:r>
            <a:r>
              <a:rPr lang="en-US" dirty="0" smtClean="0"/>
              <a:t>is _______ evidence </a:t>
            </a:r>
            <a:r>
              <a:rPr lang="en-US" dirty="0" smtClean="0"/>
              <a:t>to suspect an association in the population. </a:t>
            </a:r>
            <a:endParaRPr lang="en-US" dirty="0"/>
          </a:p>
        </p:txBody>
      </p:sp>
      <p:sp>
        <p:nvSpPr>
          <p:cNvPr id="7" name="Oval 6"/>
          <p:cNvSpPr/>
          <p:nvPr/>
        </p:nvSpPr>
        <p:spPr>
          <a:xfrm>
            <a:off x="7086600" y="3810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p:cNvSpPr>
            <a:spLocks noGrp="1"/>
          </p:cNvSpPr>
          <p:nvPr>
            <p:ph type="sldNum" sz="quarter" idx="12"/>
          </p:nvPr>
        </p:nvSpPr>
        <p:spPr/>
        <p:txBody>
          <a:bodyPr/>
          <a:lstStyle/>
          <a:p>
            <a:pPr>
              <a:defRPr/>
            </a:pPr>
            <a:fld id="{E6DE200D-D627-41E5-8D01-F6719520DC70}" type="slidenum">
              <a:rPr lang="en-US" smtClean="0"/>
              <a:pPr>
                <a:defRPr/>
              </a:pPr>
              <a:t>27</a:t>
            </a:fld>
            <a:endParaRPr lang="en-US"/>
          </a:p>
        </p:txBody>
      </p:sp>
      <p:pic>
        <p:nvPicPr>
          <p:cNvPr id="9" name="Picture 2" descr="MCj04380680000[1]"/>
          <p:cNvPicPr>
            <a:picLocks noChangeAspect="1" noChangeArrowheads="1"/>
          </p:cNvPicPr>
          <p:nvPr/>
        </p:nvPicPr>
        <p:blipFill>
          <a:blip r:embed="rId5" cstate="print"/>
          <a:srcRect/>
          <a:stretch>
            <a:fillRect/>
          </a:stretch>
        </p:blipFill>
        <p:spPr bwMode="auto">
          <a:xfrm>
            <a:off x="0" y="5553075"/>
            <a:ext cx="1304925" cy="1304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More about Drug Resistant TB Worldwide</a:t>
            </a:r>
            <a:endParaRPr lang="en-US" sz="3600" dirty="0"/>
          </a:p>
        </p:txBody>
      </p:sp>
      <p:sp>
        <p:nvSpPr>
          <p:cNvPr id="3" name="Content Placeholder 2"/>
          <p:cNvSpPr>
            <a:spLocks noGrp="1"/>
          </p:cNvSpPr>
          <p:nvPr>
            <p:ph idx="1"/>
          </p:nvPr>
        </p:nvSpPr>
        <p:spPr/>
        <p:txBody>
          <a:bodyPr/>
          <a:lstStyle/>
          <a:p>
            <a:r>
              <a:rPr lang="en-US" dirty="0" smtClean="0"/>
              <a:t>Resistance to TB drugs is a global issue</a:t>
            </a:r>
          </a:p>
          <a:p>
            <a:r>
              <a:rPr lang="en-US" dirty="0" smtClean="0"/>
              <a:t>Article found increases in MDR, particularly in </a:t>
            </a:r>
            <a:r>
              <a:rPr lang="en-US" dirty="0" smtClean="0"/>
              <a:t>______________</a:t>
            </a:r>
            <a:endParaRPr lang="en-US" dirty="0" smtClean="0"/>
          </a:p>
          <a:p>
            <a:r>
              <a:rPr lang="en-US" dirty="0" smtClean="0"/>
              <a:t>High Prevalence of MDR TB in </a:t>
            </a:r>
            <a:r>
              <a:rPr lang="en-US" dirty="0" smtClean="0"/>
              <a:t>_____ </a:t>
            </a:r>
            <a:r>
              <a:rPr lang="en-US" dirty="0" smtClean="0"/>
              <a:t>and </a:t>
            </a:r>
            <a:r>
              <a:rPr lang="en-US" dirty="0" smtClean="0"/>
              <a:t>_____</a:t>
            </a:r>
            <a:endParaRPr lang="en-US" dirty="0" smtClean="0"/>
          </a:p>
          <a:p>
            <a:endParaRPr lang="en-US" dirty="0"/>
          </a:p>
        </p:txBody>
      </p:sp>
      <p:pic>
        <p:nvPicPr>
          <p:cNvPr id="107522" name="Picture 2" descr="MCj04380680000[1]"/>
          <p:cNvPicPr>
            <a:picLocks noChangeAspect="1" noChangeArrowheads="1"/>
          </p:cNvPicPr>
          <p:nvPr/>
        </p:nvPicPr>
        <p:blipFill>
          <a:blip r:embed="rId3" cstate="print"/>
          <a:srcRect/>
          <a:stretch>
            <a:fillRect/>
          </a:stretch>
        </p:blipFill>
        <p:spPr bwMode="auto">
          <a:xfrm>
            <a:off x="7839075" y="5553075"/>
            <a:ext cx="1304925" cy="1304925"/>
          </a:xfrm>
          <a:prstGeom prst="rect">
            <a:avLst/>
          </a:prstGeom>
          <a:noFill/>
          <a:ln w="9525">
            <a:noFill/>
            <a:miter lim="800000"/>
            <a:headEnd/>
            <a:tailEnd/>
          </a:ln>
        </p:spPr>
      </p:pic>
      <p:sp>
        <p:nvSpPr>
          <p:cNvPr id="5" name="TextBox 4"/>
          <p:cNvSpPr txBox="1"/>
          <p:nvPr/>
        </p:nvSpPr>
        <p:spPr>
          <a:xfrm>
            <a:off x="0" y="5943599"/>
            <a:ext cx="3581400" cy="738664"/>
          </a:xfrm>
          <a:prstGeom prst="rect">
            <a:avLst/>
          </a:prstGeom>
          <a:noFill/>
        </p:spPr>
        <p:txBody>
          <a:bodyPr wrap="square" rtlCol="0">
            <a:spAutoFit/>
          </a:bodyPr>
          <a:lstStyle/>
          <a:p>
            <a:r>
              <a:rPr lang="en-US" sz="1400" dirty="0" smtClean="0"/>
              <a:t>“Global</a:t>
            </a:r>
            <a:r>
              <a:rPr lang="en-US" sz="1400" baseline="0" dirty="0" smtClean="0"/>
              <a:t> Trends in Resistance to </a:t>
            </a:r>
            <a:r>
              <a:rPr lang="en-US" sz="1400" baseline="0" dirty="0" err="1" smtClean="0"/>
              <a:t>Antituberculosis</a:t>
            </a:r>
            <a:r>
              <a:rPr lang="en-US" sz="1400" baseline="0" dirty="0" smtClean="0"/>
              <a:t> Drugs” </a:t>
            </a:r>
            <a:r>
              <a:rPr lang="en-US" sz="1400" baseline="0" dirty="0" err="1" smtClean="0"/>
              <a:t>Espinal</a:t>
            </a:r>
            <a:r>
              <a:rPr lang="en-US" sz="1400" baseline="0" dirty="0" smtClean="0"/>
              <a:t>, NEJM </a:t>
            </a:r>
            <a:r>
              <a:rPr lang="en-US" sz="1400" baseline="0" dirty="0" err="1" smtClean="0"/>
              <a:t>Vol</a:t>
            </a:r>
            <a:r>
              <a:rPr lang="en-US" sz="1400" baseline="0" dirty="0" smtClean="0"/>
              <a:t> 344 No 17, April 26 2001, 1294- 1303. </a:t>
            </a:r>
            <a:endParaRPr lang="en-US" dirty="0"/>
          </a:p>
        </p:txBody>
      </p:sp>
      <p:sp>
        <p:nvSpPr>
          <p:cNvPr id="6" name="Slide Number Placeholder 5"/>
          <p:cNvSpPr>
            <a:spLocks noGrp="1"/>
          </p:cNvSpPr>
          <p:nvPr>
            <p:ph type="sldNum" sz="quarter" idx="12"/>
          </p:nvPr>
        </p:nvSpPr>
        <p:spPr/>
        <p:txBody>
          <a:bodyPr/>
          <a:lstStyle/>
          <a:p>
            <a:pPr>
              <a:defRPr/>
            </a:pPr>
            <a:fld id="{E6DE200D-D627-41E5-8D01-F6719520DC70}" type="slidenum">
              <a:rPr lang="en-US" smtClean="0"/>
              <a:pPr>
                <a:defRPr/>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World Health Organization Facts:</a:t>
            </a:r>
            <a:endParaRPr lang="en-US" sz="3600" dirty="0"/>
          </a:p>
        </p:txBody>
      </p:sp>
      <p:sp>
        <p:nvSpPr>
          <p:cNvPr id="3" name="Content Placeholder 2"/>
          <p:cNvSpPr>
            <a:spLocks noGrp="1"/>
          </p:cNvSpPr>
          <p:nvPr>
            <p:ph idx="1"/>
          </p:nvPr>
        </p:nvSpPr>
        <p:spPr/>
        <p:txBody>
          <a:bodyPr/>
          <a:lstStyle/>
          <a:p>
            <a:r>
              <a:rPr lang="en-US" dirty="0" smtClean="0"/>
              <a:t>MDR –TB </a:t>
            </a:r>
            <a:r>
              <a:rPr lang="en-US" u="sng" dirty="0" smtClean="0">
                <a:solidFill>
                  <a:srgbClr val="FF0000"/>
                </a:solidFill>
              </a:rPr>
              <a:t>_____ </a:t>
            </a:r>
            <a:r>
              <a:rPr lang="en-US" u="sng" dirty="0" smtClean="0">
                <a:solidFill>
                  <a:srgbClr val="FF0000"/>
                </a:solidFill>
              </a:rPr>
              <a:t>times </a:t>
            </a:r>
            <a:r>
              <a:rPr lang="en-US" dirty="0" smtClean="0"/>
              <a:t>more expensive to treat (compared to non-drug resistant)</a:t>
            </a:r>
          </a:p>
          <a:p>
            <a:r>
              <a:rPr lang="en-US" dirty="0" smtClean="0"/>
              <a:t>2007 highest rates ever reported for MDR –TB</a:t>
            </a:r>
          </a:p>
          <a:p>
            <a:r>
              <a:rPr lang="en-US" dirty="0" smtClean="0"/>
              <a:t>Countries with highest rates of MDR-TB  in </a:t>
            </a:r>
            <a:r>
              <a:rPr lang="en-US" dirty="0" smtClean="0"/>
              <a:t>________and _______</a:t>
            </a:r>
            <a:endParaRPr lang="en-US" dirty="0" smtClean="0"/>
          </a:p>
          <a:p>
            <a:pPr>
              <a:buNone/>
            </a:pPr>
            <a:r>
              <a:rPr lang="en-US" sz="2400" dirty="0" smtClean="0"/>
              <a:t>	Azerbaijan (22.3%), Moldova (19.4%), Inner Mongolia (7.3%)</a:t>
            </a:r>
          </a:p>
          <a:p>
            <a:r>
              <a:rPr lang="en-US" dirty="0" smtClean="0"/>
              <a:t>On average, </a:t>
            </a:r>
            <a:r>
              <a:rPr lang="en-US" dirty="0" smtClean="0"/>
              <a:t>____% </a:t>
            </a:r>
            <a:r>
              <a:rPr lang="en-US" dirty="0" smtClean="0"/>
              <a:t>of all TB cases are MDR</a:t>
            </a:r>
          </a:p>
          <a:p>
            <a:pPr>
              <a:buNone/>
            </a:pPr>
            <a:r>
              <a:rPr lang="en-US" sz="2400" dirty="0" smtClean="0"/>
              <a:t>	</a:t>
            </a:r>
          </a:p>
          <a:p>
            <a:pPr>
              <a:buNone/>
            </a:pPr>
            <a:endParaRPr lang="en-US" sz="2400" dirty="0"/>
          </a:p>
        </p:txBody>
      </p:sp>
      <p:pic>
        <p:nvPicPr>
          <p:cNvPr id="107522" name="Picture 2" descr="MCj04380680000[1]"/>
          <p:cNvPicPr>
            <a:picLocks noChangeAspect="1" noChangeArrowheads="1"/>
          </p:cNvPicPr>
          <p:nvPr/>
        </p:nvPicPr>
        <p:blipFill>
          <a:blip r:embed="rId3" cstate="print"/>
          <a:srcRect/>
          <a:stretch>
            <a:fillRect/>
          </a:stretch>
        </p:blipFill>
        <p:spPr bwMode="auto">
          <a:xfrm>
            <a:off x="7839075" y="5553075"/>
            <a:ext cx="1304925" cy="1304925"/>
          </a:xfrm>
          <a:prstGeom prst="rect">
            <a:avLst/>
          </a:prstGeom>
          <a:noFill/>
          <a:ln w="9525">
            <a:noFill/>
            <a:miter lim="800000"/>
            <a:headEnd/>
            <a:tailEnd/>
          </a:ln>
        </p:spPr>
      </p:pic>
      <p:sp>
        <p:nvSpPr>
          <p:cNvPr id="5" name="TextBox 4"/>
          <p:cNvSpPr txBox="1"/>
          <p:nvPr/>
        </p:nvSpPr>
        <p:spPr>
          <a:xfrm>
            <a:off x="381000" y="6096000"/>
            <a:ext cx="3581400" cy="400110"/>
          </a:xfrm>
          <a:prstGeom prst="rect">
            <a:avLst/>
          </a:prstGeom>
          <a:noFill/>
        </p:spPr>
        <p:txBody>
          <a:bodyPr wrap="square" rtlCol="0">
            <a:spAutoFit/>
          </a:bodyPr>
          <a:lstStyle/>
          <a:p>
            <a:r>
              <a:rPr lang="en-US" sz="2000" dirty="0" smtClean="0"/>
              <a:t>http://www.who.int/tb/en</a:t>
            </a:r>
            <a:r>
              <a:rPr lang="en-US" sz="1400" dirty="0" smtClean="0"/>
              <a:t>/</a:t>
            </a:r>
            <a:r>
              <a:rPr lang="en-US" sz="1400" baseline="0" dirty="0" smtClean="0"/>
              <a:t>. </a:t>
            </a:r>
            <a:endParaRPr lang="en-US" dirty="0"/>
          </a:p>
        </p:txBody>
      </p:sp>
      <p:sp>
        <p:nvSpPr>
          <p:cNvPr id="6" name="Slide Number Placeholder 5"/>
          <p:cNvSpPr>
            <a:spLocks noGrp="1"/>
          </p:cNvSpPr>
          <p:nvPr>
            <p:ph type="sldNum" sz="quarter" idx="12"/>
          </p:nvPr>
        </p:nvSpPr>
        <p:spPr/>
        <p:txBody>
          <a:bodyPr/>
          <a:lstStyle/>
          <a:p>
            <a:pPr>
              <a:defRPr/>
            </a:pPr>
            <a:fld id="{E6DE200D-D627-41E5-8D01-F6719520DC70}" type="slidenum">
              <a:rPr lang="en-US" smtClean="0"/>
              <a:pPr>
                <a:defRPr/>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304800"/>
            <a:ext cx="8229600" cy="1143000"/>
          </a:xfrm>
        </p:spPr>
        <p:txBody>
          <a:bodyPr/>
          <a:lstStyle/>
          <a:p>
            <a:pPr eaLnBrk="1" hangingPunct="1">
              <a:defRPr/>
            </a:pPr>
            <a:r>
              <a:rPr lang="en-US" dirty="0" smtClean="0">
                <a:solidFill>
                  <a:schemeClr val="tx1">
                    <a:lumMod val="75000"/>
                    <a:lumOff val="25000"/>
                  </a:schemeClr>
                </a:solidFill>
              </a:rPr>
              <a:t>Review</a:t>
            </a:r>
          </a:p>
        </p:txBody>
      </p:sp>
      <p:sp>
        <p:nvSpPr>
          <p:cNvPr id="3" name="Content Placeholder 2"/>
          <p:cNvSpPr>
            <a:spLocks noGrp="1"/>
          </p:cNvSpPr>
          <p:nvPr>
            <p:ph idx="1"/>
          </p:nvPr>
        </p:nvSpPr>
        <p:spPr>
          <a:xfrm>
            <a:off x="762000" y="1219200"/>
            <a:ext cx="8001000" cy="4191000"/>
          </a:xfrm>
        </p:spPr>
        <p:txBody>
          <a:bodyPr rtlCol="0">
            <a:normAutofit/>
          </a:bodyPr>
          <a:lstStyle/>
          <a:p>
            <a:r>
              <a:rPr lang="en-US" sz="2800" dirty="0" smtClean="0"/>
              <a:t>2 x 2 table</a:t>
            </a:r>
          </a:p>
          <a:p>
            <a:r>
              <a:rPr lang="en-US" sz="2800" i="1" dirty="0" smtClean="0"/>
              <a:t>H</a:t>
            </a:r>
            <a:r>
              <a:rPr lang="en-US" sz="2800" i="1" baseline="-25000" dirty="0" smtClean="0"/>
              <a:t>0</a:t>
            </a:r>
            <a:r>
              <a:rPr lang="en-US" sz="2800" i="1" dirty="0" smtClean="0"/>
              <a:t>:</a:t>
            </a:r>
            <a:r>
              <a:rPr lang="en-US" sz="2800" dirty="0" smtClean="0"/>
              <a:t> </a:t>
            </a:r>
            <a:r>
              <a:rPr lang="en-US" sz="2800" dirty="0" smtClean="0"/>
              <a:t>_________   </a:t>
            </a:r>
            <a:r>
              <a:rPr lang="en-US" sz="2800" i="1" dirty="0" smtClean="0"/>
              <a:t>H</a:t>
            </a:r>
            <a:r>
              <a:rPr lang="en-US" sz="2800" i="1" baseline="-25000" dirty="0" smtClean="0"/>
              <a:t>a</a:t>
            </a:r>
            <a:r>
              <a:rPr lang="en-US" sz="2800" i="1" dirty="0" smtClean="0"/>
              <a:t>:</a:t>
            </a:r>
            <a:r>
              <a:rPr lang="en-US" sz="2800" dirty="0" smtClean="0"/>
              <a:t> </a:t>
            </a:r>
            <a:r>
              <a:rPr lang="en-US" sz="2800" dirty="0" smtClean="0"/>
              <a:t>__________</a:t>
            </a:r>
            <a:endParaRPr lang="en-US" sz="2800" dirty="0" smtClean="0"/>
          </a:p>
          <a:p>
            <a:r>
              <a:rPr lang="en-US" sz="2800" dirty="0" smtClean="0"/>
              <a:t>If </a:t>
            </a:r>
            <a:r>
              <a:rPr lang="en-US" sz="2800" i="1" dirty="0" smtClean="0"/>
              <a:t>H</a:t>
            </a:r>
            <a:r>
              <a:rPr lang="en-US" sz="2800" i="1" baseline="-25000" dirty="0" smtClean="0"/>
              <a:t>0</a:t>
            </a:r>
            <a:r>
              <a:rPr lang="en-US" sz="2800" dirty="0" smtClean="0"/>
              <a:t> is true, then </a:t>
            </a:r>
            <a:r>
              <a:rPr lang="en-US" sz="2800" i="1" dirty="0" smtClean="0"/>
              <a:t>X</a:t>
            </a:r>
            <a:r>
              <a:rPr lang="en-US" sz="2800" i="1" baseline="30000" dirty="0" smtClean="0"/>
              <a:t>2 </a:t>
            </a:r>
            <a:r>
              <a:rPr lang="en-US" sz="2800" dirty="0" smtClean="0"/>
              <a:t> </a:t>
            </a:r>
            <a:r>
              <a:rPr lang="en-US" sz="2800" dirty="0" smtClean="0"/>
              <a:t>=                              </a:t>
            </a:r>
            <a:r>
              <a:rPr lang="en-US" sz="2800" dirty="0" smtClean="0"/>
              <a:t>has approximately a </a:t>
            </a:r>
            <a:r>
              <a:rPr lang="el-GR" sz="2800" i="1" dirty="0" smtClean="0">
                <a:cs typeface="Times New Roman" pitchFamily="18" charset="0"/>
              </a:rPr>
              <a:t>χ</a:t>
            </a:r>
            <a:r>
              <a:rPr lang="en-US" sz="2800" i="1" baseline="30000" dirty="0" smtClean="0">
                <a:cs typeface="Times New Roman" pitchFamily="18" charset="0"/>
              </a:rPr>
              <a:t>2</a:t>
            </a:r>
            <a:r>
              <a:rPr lang="en-US" sz="2800" dirty="0" smtClean="0">
                <a:cs typeface="Times New Roman" pitchFamily="18" charset="0"/>
              </a:rPr>
              <a:t> distribution  </a:t>
            </a:r>
            <a:r>
              <a:rPr lang="en-US" sz="2800" dirty="0" smtClean="0">
                <a:cs typeface="Times New Roman" pitchFamily="18" charset="0"/>
              </a:rPr>
              <a:t>with ____degree </a:t>
            </a:r>
            <a:r>
              <a:rPr lang="en-US" sz="2800" dirty="0" smtClean="0">
                <a:cs typeface="Times New Roman" pitchFamily="18" charset="0"/>
              </a:rPr>
              <a:t>of freedom</a:t>
            </a:r>
            <a:endParaRPr lang="el-GR" sz="2800" dirty="0" smtClean="0">
              <a:cs typeface="Times New Roman" pitchFamily="18" charset="0"/>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7" name="Group 54"/>
          <p:cNvGraphicFramePr>
            <a:graphicFrameLocks/>
          </p:cNvGraphicFramePr>
          <p:nvPr/>
        </p:nvGraphicFramePr>
        <p:xfrm>
          <a:off x="1295401" y="3962399"/>
          <a:ext cx="6553200" cy="2550160"/>
        </p:xfrm>
        <a:graphic>
          <a:graphicData uri="http://schemas.openxmlformats.org/drawingml/2006/table">
            <a:tbl>
              <a:tblPr>
                <a:tableStyleId>{3C2FFA5D-87B4-456A-9821-1D502468CF0F}</a:tableStyleId>
              </a:tblPr>
              <a:tblGrid>
                <a:gridCol w="1757363"/>
                <a:gridCol w="1382712"/>
                <a:gridCol w="1760538"/>
                <a:gridCol w="1652587"/>
              </a:tblGrid>
              <a:tr h="413903">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Relief</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smtClean="0">
                          <a:ln>
                            <a:noFill/>
                          </a:ln>
                          <a:effectLst>
                            <a:outerShdw blurRad="38100" dist="38100" dir="2700000" algn="tl">
                              <a:srgbClr val="000000"/>
                            </a:outerShdw>
                          </a:effectLst>
                        </a:rPr>
                        <a:t>No Relief</a:t>
                      </a:r>
                      <a:endParaRPr kumimoji="0" lang="en-US" sz="2400" b="1" i="0" u="none" strike="noStrike" cap="none" normalizeH="0" baseline="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Total</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r>
              <a:tr h="746876">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err="1" smtClean="0">
                          <a:ln>
                            <a:noFill/>
                          </a:ln>
                          <a:effectLst>
                            <a:outerShdw blurRad="38100" dist="38100" dir="2700000" algn="tl">
                              <a:srgbClr val="000000"/>
                            </a:outerShdw>
                          </a:effectLst>
                        </a:rPr>
                        <a:t>Trt</a:t>
                      </a:r>
                      <a:r>
                        <a:rPr kumimoji="0" lang="en-US" sz="2400" u="none" strike="noStrike" cap="none" normalizeH="0" baseline="0" dirty="0" smtClean="0">
                          <a:ln>
                            <a:noFill/>
                          </a:ln>
                          <a:effectLst>
                            <a:outerShdw blurRad="38100" dist="38100" dir="2700000" algn="tl">
                              <a:srgbClr val="000000"/>
                            </a:outerShdw>
                          </a:effectLst>
                        </a:rPr>
                        <a:t>.</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75</a:t>
                      </a:r>
                    </a:p>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60%</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smtClean="0">
                          <a:ln>
                            <a:noFill/>
                          </a:ln>
                          <a:effectLst>
                            <a:outerShdw blurRad="38100" dist="38100" dir="2700000" algn="tl">
                              <a:srgbClr val="000000"/>
                            </a:outerShdw>
                          </a:effectLst>
                        </a:rPr>
                        <a:t>125</a:t>
                      </a:r>
                    </a:p>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smtClean="0">
                          <a:ln>
                            <a:noFill/>
                          </a:ln>
                          <a:effectLst>
                            <a:outerShdw blurRad="38100" dist="38100" dir="2700000" algn="tl">
                              <a:srgbClr val="000000"/>
                            </a:outerShdw>
                          </a:effectLst>
                        </a:rPr>
                        <a:t>100%</a:t>
                      </a:r>
                      <a:endParaRPr kumimoji="0" lang="en-US" sz="2400" b="1" i="0" u="none" strike="noStrike" cap="none" normalizeH="0" baseline="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r>
              <a:tr h="746876">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smtClean="0">
                          <a:ln>
                            <a:noFill/>
                          </a:ln>
                          <a:effectLst>
                            <a:outerShdw blurRad="38100" dist="38100" dir="2700000" algn="tl">
                              <a:srgbClr val="000000"/>
                            </a:outerShdw>
                          </a:effectLst>
                        </a:rPr>
                        <a:t>Placebo</a:t>
                      </a:r>
                      <a:endParaRPr kumimoji="0" lang="en-US" sz="2400" b="1" i="0" u="none" strike="noStrike" cap="none" normalizeH="0" baseline="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122</a:t>
                      </a:r>
                    </a:p>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100%</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r>
              <a:tr h="413903">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smtClean="0">
                          <a:ln>
                            <a:noFill/>
                          </a:ln>
                          <a:effectLst>
                            <a:outerShdw blurRad="38100" dist="38100" dir="2700000" algn="tl">
                              <a:srgbClr val="000000"/>
                            </a:outerShdw>
                          </a:effectLst>
                        </a:rPr>
                        <a:t>Total</a:t>
                      </a:r>
                      <a:endParaRPr kumimoji="0" lang="en-US" sz="2400" b="1" i="0" u="none" strike="noStrike" cap="none" normalizeH="0" baseline="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smtClean="0">
                          <a:ln>
                            <a:noFill/>
                          </a:ln>
                          <a:effectLst>
                            <a:outerShdw blurRad="38100" dist="38100" dir="2700000" algn="tl">
                              <a:srgbClr val="000000"/>
                            </a:outerShdw>
                          </a:effectLst>
                        </a:rPr>
                        <a:t>127</a:t>
                      </a:r>
                      <a:endParaRPr kumimoji="0" lang="en-US" sz="2400" b="1" i="0" u="none" strike="noStrike" cap="none" normalizeH="0" baseline="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120</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247</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r>
            </a:tbl>
          </a:graphicData>
        </a:graphic>
      </p:graphicFrame>
      <p:sp>
        <p:nvSpPr>
          <p:cNvPr id="6" name="Slide Number Placeholder 5"/>
          <p:cNvSpPr>
            <a:spLocks noGrp="1"/>
          </p:cNvSpPr>
          <p:nvPr>
            <p:ph type="sldNum" sz="quarter" idx="12"/>
          </p:nvPr>
        </p:nvSpPr>
        <p:spPr/>
        <p:txBody>
          <a:bodyPr/>
          <a:lstStyle/>
          <a:p>
            <a:pPr>
              <a:defRPr/>
            </a:pPr>
            <a:fld id="{E6DE200D-D627-41E5-8D01-F6719520DC70}"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Objectives</a:t>
            </a:r>
          </a:p>
        </p:txBody>
      </p:sp>
      <p:sp>
        <p:nvSpPr>
          <p:cNvPr id="3" name="Content Placeholder 2"/>
          <p:cNvSpPr>
            <a:spLocks noGrp="1"/>
          </p:cNvSpPr>
          <p:nvPr>
            <p:ph idx="1"/>
          </p:nvPr>
        </p:nvSpPr>
        <p:spPr>
          <a:xfrm>
            <a:off x="685800" y="1600200"/>
            <a:ext cx="8001000" cy="4191000"/>
          </a:xfrm>
        </p:spPr>
        <p:txBody>
          <a:bodyPr rtlCol="0">
            <a:normAutofit/>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the need for </a:t>
            </a:r>
            <a:r>
              <a:rPr lang="en-US" dirty="0" smtClean="0">
                <a:solidFill>
                  <a:schemeClr val="tx1">
                    <a:lumMod val="75000"/>
                    <a:lumOff val="25000"/>
                  </a:schemeClr>
                </a:solidFill>
              </a:rPr>
              <a:t>Fisher’s </a:t>
            </a:r>
            <a:r>
              <a:rPr lang="en-US" dirty="0" smtClean="0">
                <a:solidFill>
                  <a:schemeClr val="tx1">
                    <a:lumMod val="75000"/>
                    <a:lumOff val="25000"/>
                  </a:schemeClr>
                </a:solidFill>
              </a:rPr>
              <a:t>Exact Test</a:t>
            </a:r>
          </a:p>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(Review of Chi-Square Test)</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a:t>
            </a:r>
            <a:r>
              <a:rPr lang="en-US" dirty="0" smtClean="0">
                <a:solidFill>
                  <a:schemeClr val="tx1">
                    <a:lumMod val="75000"/>
                    <a:lumOff val="25000"/>
                  </a:schemeClr>
                </a:solidFill>
              </a:rPr>
              <a:t>calculation and interpretation of a </a:t>
            </a:r>
            <a:r>
              <a:rPr lang="en-US" dirty="0" smtClean="0">
                <a:solidFill>
                  <a:schemeClr val="tx1">
                    <a:lumMod val="75000"/>
                    <a:lumOff val="25000"/>
                  </a:schemeClr>
                </a:solidFill>
              </a:rPr>
              <a:t>one or two sided p-value for Fisher’s Exact Test</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Issues in Global Public Health Topic -  Drug Resistant TB</a:t>
            </a:r>
          </a:p>
        </p:txBody>
      </p:sp>
      <p:sp>
        <p:nvSpPr>
          <p:cNvPr id="4" name="Slide Number Placeholder 3"/>
          <p:cNvSpPr>
            <a:spLocks noGrp="1"/>
          </p:cNvSpPr>
          <p:nvPr>
            <p:ph type="sldNum" sz="quarter" idx="12"/>
          </p:nvPr>
        </p:nvSpPr>
        <p:spPr/>
        <p:txBody>
          <a:bodyPr/>
          <a:lstStyle/>
          <a:p>
            <a:pPr>
              <a:defRPr/>
            </a:pPr>
            <a:fld id="{E6DE200D-D627-41E5-8D01-F6719520DC70}" type="slidenum">
              <a:rPr lang="en-US" smtClean="0"/>
              <a:pPr>
                <a:defRPr/>
              </a:pPr>
              <a:t>30</a:t>
            </a:fld>
            <a:endParaRPr lang="en-US"/>
          </a:p>
        </p:txBody>
      </p:sp>
      <p:pic>
        <p:nvPicPr>
          <p:cNvPr id="5" name="Picture 2" descr="MCj04380680000[1]"/>
          <p:cNvPicPr>
            <a:picLocks noChangeAspect="1" noChangeArrowheads="1"/>
          </p:cNvPicPr>
          <p:nvPr/>
        </p:nvPicPr>
        <p:blipFill>
          <a:blip r:embed="rId3" cstate="print"/>
          <a:srcRect/>
          <a:stretch>
            <a:fillRect/>
          </a:stretch>
        </p:blipFill>
        <p:spPr bwMode="auto">
          <a:xfrm>
            <a:off x="7839075" y="5553075"/>
            <a:ext cx="1304925" cy="1304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References</a:t>
            </a:r>
          </a:p>
        </p:txBody>
      </p:sp>
      <p:sp>
        <p:nvSpPr>
          <p:cNvPr id="3" name="Content Placeholder 2"/>
          <p:cNvSpPr>
            <a:spLocks noGrp="1"/>
          </p:cNvSpPr>
          <p:nvPr>
            <p:ph idx="1"/>
          </p:nvPr>
        </p:nvSpPr>
        <p:spPr>
          <a:xfrm>
            <a:off x="685800" y="1600200"/>
            <a:ext cx="8001000" cy="4191000"/>
          </a:xfrm>
        </p:spPr>
        <p:txBody>
          <a:bodyPr rtlCol="0">
            <a:normAutofit/>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hlinkClick r:id="rId2"/>
              </a:rPr>
              <a:t>http://www.who.int/tb/en/</a:t>
            </a: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r>
              <a:rPr lang="en-US" dirty="0" smtClean="0"/>
              <a:t>“Global Trends in Resistance to </a:t>
            </a:r>
            <a:r>
              <a:rPr lang="en-US" dirty="0" err="1" smtClean="0"/>
              <a:t>Antituberculosis</a:t>
            </a:r>
            <a:r>
              <a:rPr lang="en-US" dirty="0" smtClean="0"/>
              <a:t> Drugs” </a:t>
            </a:r>
            <a:r>
              <a:rPr lang="en-US" dirty="0" err="1" smtClean="0"/>
              <a:t>Espinal</a:t>
            </a:r>
            <a:r>
              <a:rPr lang="en-US" dirty="0" smtClean="0"/>
              <a:t>, NEJM </a:t>
            </a:r>
            <a:r>
              <a:rPr lang="en-US" dirty="0" err="1" smtClean="0"/>
              <a:t>Vol</a:t>
            </a:r>
            <a:r>
              <a:rPr lang="en-US" dirty="0" smtClean="0"/>
              <a:t> 344 No 17, April 26 2001, 1294- 1303. </a:t>
            </a: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pPr>
              <a:defRPr/>
            </a:pPr>
            <a:fld id="{E6DE200D-D627-41E5-8D01-F6719520DC70}" type="slidenum">
              <a:rPr lang="en-US" smtClean="0"/>
              <a:pPr>
                <a:defRPr/>
              </a:pPr>
              <a:t>31</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lide Number Placeholder 5"/>
          <p:cNvSpPr>
            <a:spLocks noGrp="1"/>
          </p:cNvSpPr>
          <p:nvPr>
            <p:ph type="sldNum" sz="quarter" idx="12"/>
          </p:nvPr>
        </p:nvSpPr>
        <p:spPr/>
        <p:txBody>
          <a:bodyPr/>
          <a:lstStyle/>
          <a:p>
            <a:fld id="{584B8214-1B09-4D53-9663-1D34F224358D}" type="slidenum">
              <a:rPr lang="en-US"/>
              <a:pPr/>
              <a:t>4</a:t>
            </a:fld>
            <a:endParaRPr lang="en-US"/>
          </a:p>
        </p:txBody>
      </p:sp>
      <p:sp>
        <p:nvSpPr>
          <p:cNvPr id="846850" name="Rectangle 2"/>
          <p:cNvSpPr>
            <a:spLocks noGrp="1" noChangeArrowheads="1"/>
          </p:cNvSpPr>
          <p:nvPr>
            <p:ph type="title"/>
          </p:nvPr>
        </p:nvSpPr>
        <p:spPr/>
        <p:txBody>
          <a:bodyPr/>
          <a:lstStyle/>
          <a:p>
            <a:r>
              <a:rPr lang="en-US" sz="3200" dirty="0" smtClean="0"/>
              <a:t>Review: Pain </a:t>
            </a:r>
            <a:r>
              <a:rPr lang="en-US" sz="3200" dirty="0"/>
              <a:t>Medication Trial</a:t>
            </a:r>
          </a:p>
        </p:txBody>
      </p:sp>
      <p:sp>
        <p:nvSpPr>
          <p:cNvPr id="846851" name="Rectangle 3"/>
          <p:cNvSpPr>
            <a:spLocks noGrp="1" noChangeArrowheads="1"/>
          </p:cNvSpPr>
          <p:nvPr>
            <p:ph type="body" idx="1"/>
          </p:nvPr>
        </p:nvSpPr>
        <p:spPr>
          <a:xfrm>
            <a:off x="762000" y="1295400"/>
            <a:ext cx="7543800" cy="990600"/>
          </a:xfrm>
        </p:spPr>
        <p:txBody>
          <a:bodyPr/>
          <a:lstStyle/>
          <a:p>
            <a:pPr>
              <a:buFontTx/>
              <a:buNone/>
            </a:pPr>
            <a:r>
              <a:rPr lang="en-US"/>
              <a:t>    </a:t>
            </a:r>
            <a:r>
              <a:rPr lang="en-US" sz="3200">
                <a:solidFill>
                  <a:schemeClr val="tx2"/>
                </a:solidFill>
              </a:rPr>
              <a:t>OBSERVED	                   EXPECTED</a:t>
            </a:r>
            <a:r>
              <a:rPr lang="en-US"/>
              <a:t>    </a:t>
            </a:r>
          </a:p>
        </p:txBody>
      </p:sp>
      <p:graphicFrame>
        <p:nvGraphicFramePr>
          <p:cNvPr id="846998" name="Group 150"/>
          <p:cNvGraphicFramePr>
            <a:graphicFrameLocks noGrp="1"/>
          </p:cNvGraphicFramePr>
          <p:nvPr/>
        </p:nvGraphicFramePr>
        <p:xfrm>
          <a:off x="609600" y="1981200"/>
          <a:ext cx="3962400" cy="1546860"/>
        </p:xfrm>
        <a:graphic>
          <a:graphicData uri="http://schemas.openxmlformats.org/drawingml/2006/table">
            <a:tbl>
              <a:tblPr/>
              <a:tblGrid>
                <a:gridCol w="990600"/>
                <a:gridCol w="1235075"/>
                <a:gridCol w="1736725"/>
              </a:tblGrid>
              <a:tr h="498475">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endParaRPr kumimoji="0" lang="en-US" sz="2800" b="1" i="0" u="none" strike="noStrike" cap="none" normalizeH="0" baseline="0" dirty="0" smtClean="0">
                        <a:ln>
                          <a:noFill/>
                        </a:ln>
                        <a:solidFill>
                          <a:schemeClr val="tx1">
                            <a:lumMod val="75000"/>
                            <a:lumOff val="25000"/>
                          </a:schemeClr>
                        </a:solidFill>
                        <a:effectLst/>
                        <a:latin typeface="+mj-lt"/>
                      </a:endParaRPr>
                    </a:p>
                  </a:txBody>
                  <a:tcPr marL="90488" marR="90488" marT="44450" marB="44450" anchor="ctr" horzOverflow="overflow">
                    <a:lnL w="762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smtClean="0">
                          <a:ln>
                            <a:noFill/>
                          </a:ln>
                          <a:solidFill>
                            <a:schemeClr val="tx1">
                              <a:lumMod val="75000"/>
                              <a:lumOff val="25000"/>
                            </a:schemeClr>
                          </a:solidFill>
                          <a:effectLst/>
                          <a:latin typeface="+mj-lt"/>
                        </a:rPr>
                        <a:t>Relief</a:t>
                      </a:r>
                    </a:p>
                  </a:txBody>
                  <a:tcPr marL="90488" marR="90488" marT="44450" marB="4445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smtClean="0">
                          <a:ln>
                            <a:noFill/>
                          </a:ln>
                          <a:solidFill>
                            <a:schemeClr val="tx1">
                              <a:lumMod val="75000"/>
                              <a:lumOff val="25000"/>
                            </a:schemeClr>
                          </a:solidFill>
                          <a:effectLst/>
                          <a:latin typeface="+mj-lt"/>
                        </a:rPr>
                        <a:t>No Relief</a:t>
                      </a:r>
                    </a:p>
                  </a:txBody>
                  <a:tcPr marL="90488" marR="90488" marT="44450" marB="44450" anchor="ctr" horzOverflow="overflow">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r h="398463">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err="1" smtClean="0">
                          <a:ln>
                            <a:noFill/>
                          </a:ln>
                          <a:solidFill>
                            <a:schemeClr val="tx1">
                              <a:lumMod val="75000"/>
                              <a:lumOff val="25000"/>
                            </a:schemeClr>
                          </a:solidFill>
                          <a:effectLst/>
                          <a:latin typeface="+mj-lt"/>
                        </a:rPr>
                        <a:t>Trt</a:t>
                      </a:r>
                      <a:endParaRPr kumimoji="0" lang="en-US" sz="2800" b="1" i="0" u="none" strike="noStrike" cap="none" normalizeH="0" baseline="0" dirty="0" smtClean="0">
                        <a:ln>
                          <a:noFill/>
                        </a:ln>
                        <a:solidFill>
                          <a:schemeClr val="tx1">
                            <a:lumMod val="75000"/>
                            <a:lumOff val="25000"/>
                          </a:schemeClr>
                        </a:solidFill>
                        <a:effectLst/>
                        <a:latin typeface="+mj-lt"/>
                      </a:endParaRPr>
                    </a:p>
                  </a:txBody>
                  <a:tcPr marL="90488" marR="90488" marT="44450" marB="44450" anchor="ctr" horzOverflow="overflow">
                    <a:lnL w="762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smtClean="0">
                          <a:ln>
                            <a:noFill/>
                          </a:ln>
                          <a:solidFill>
                            <a:schemeClr val="tx1">
                              <a:lumMod val="75000"/>
                              <a:lumOff val="25000"/>
                            </a:schemeClr>
                          </a:solidFill>
                          <a:effectLst/>
                          <a:latin typeface="+mj-lt"/>
                        </a:rPr>
                        <a:t>75</a:t>
                      </a:r>
                    </a:p>
                  </a:txBody>
                  <a:tcPr marL="90488" marR="90488" marT="44450" marB="4445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smtClean="0">
                          <a:ln>
                            <a:noFill/>
                          </a:ln>
                          <a:solidFill>
                            <a:schemeClr val="tx1">
                              <a:lumMod val="75000"/>
                              <a:lumOff val="25000"/>
                            </a:schemeClr>
                          </a:solidFill>
                          <a:effectLst/>
                          <a:latin typeface="+mj-lt"/>
                        </a:rPr>
                        <a:t>50</a:t>
                      </a:r>
                    </a:p>
                  </a:txBody>
                  <a:tcPr marL="90488" marR="90488" marT="44450" marB="44450" anchor="ctr" horzOverflow="overflow">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8463">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err="1" smtClean="0">
                          <a:ln>
                            <a:noFill/>
                          </a:ln>
                          <a:solidFill>
                            <a:schemeClr val="tx1">
                              <a:lumMod val="75000"/>
                              <a:lumOff val="25000"/>
                            </a:schemeClr>
                          </a:solidFill>
                          <a:effectLst/>
                          <a:latin typeface="+mj-lt"/>
                        </a:rPr>
                        <a:t>Plb</a:t>
                      </a:r>
                      <a:endParaRPr kumimoji="0" lang="en-US" sz="2800" b="1" i="0" u="none" strike="noStrike" cap="none" normalizeH="0" baseline="0" dirty="0" smtClean="0">
                        <a:ln>
                          <a:noFill/>
                        </a:ln>
                        <a:solidFill>
                          <a:schemeClr val="tx1">
                            <a:lumMod val="75000"/>
                            <a:lumOff val="25000"/>
                          </a:schemeClr>
                        </a:solidFill>
                        <a:effectLst/>
                        <a:latin typeface="+mj-lt"/>
                      </a:endParaRPr>
                    </a:p>
                  </a:txBody>
                  <a:tcPr marL="90488" marR="90488" marT="44450" marB="44450" anchor="ctr" horzOverflow="overflow">
                    <a:lnL w="762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smtClean="0">
                          <a:ln>
                            <a:noFill/>
                          </a:ln>
                          <a:solidFill>
                            <a:schemeClr val="tx1">
                              <a:lumMod val="75000"/>
                              <a:lumOff val="25000"/>
                            </a:schemeClr>
                          </a:solidFill>
                          <a:effectLst/>
                          <a:latin typeface="+mj-lt"/>
                        </a:rPr>
                        <a:t>52</a:t>
                      </a:r>
                    </a:p>
                  </a:txBody>
                  <a:tcPr marL="90488" marR="90488" marT="44450" marB="4445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smtClean="0">
                          <a:ln>
                            <a:noFill/>
                          </a:ln>
                          <a:solidFill>
                            <a:schemeClr val="tx1">
                              <a:lumMod val="75000"/>
                              <a:lumOff val="25000"/>
                            </a:schemeClr>
                          </a:solidFill>
                          <a:effectLst/>
                          <a:latin typeface="+mj-lt"/>
                        </a:rPr>
                        <a:t>70</a:t>
                      </a:r>
                    </a:p>
                  </a:txBody>
                  <a:tcPr marL="90488" marR="90488" marT="44450" marB="44450" anchor="ctr" horzOverflow="overflow">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47000" name="Group 152"/>
          <p:cNvGraphicFramePr>
            <a:graphicFrameLocks noGrp="1"/>
          </p:cNvGraphicFramePr>
          <p:nvPr/>
        </p:nvGraphicFramePr>
        <p:xfrm>
          <a:off x="4876800" y="1981200"/>
          <a:ext cx="3733800" cy="1564640"/>
        </p:xfrm>
        <a:graphic>
          <a:graphicData uri="http://schemas.openxmlformats.org/drawingml/2006/table">
            <a:tbl>
              <a:tblPr/>
              <a:tblGrid>
                <a:gridCol w="1000125"/>
                <a:gridCol w="1125538"/>
                <a:gridCol w="1608137"/>
              </a:tblGrid>
              <a:tr h="533400">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endParaRPr kumimoji="0" lang="en-US" sz="2800" b="1" i="0" u="none" strike="noStrike" cap="none" normalizeH="0" baseline="0" dirty="0" smtClean="0">
                        <a:ln>
                          <a:noFill/>
                        </a:ln>
                        <a:solidFill>
                          <a:schemeClr val="tx1">
                            <a:lumMod val="75000"/>
                            <a:lumOff val="25000"/>
                          </a:schemeClr>
                        </a:solidFill>
                        <a:effectLst/>
                        <a:latin typeface="+mj-lt"/>
                      </a:endParaRPr>
                    </a:p>
                  </a:txBody>
                  <a:tcPr marL="90488" marR="90488" marT="44450" marB="44450" anchor="ctr" horzOverflow="overflow">
                    <a:lnL w="762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smtClean="0">
                          <a:ln>
                            <a:noFill/>
                          </a:ln>
                          <a:solidFill>
                            <a:schemeClr val="tx1">
                              <a:lumMod val="75000"/>
                              <a:lumOff val="25000"/>
                            </a:schemeClr>
                          </a:solidFill>
                          <a:effectLst/>
                          <a:latin typeface="+mj-lt"/>
                        </a:rPr>
                        <a:t>Relief</a:t>
                      </a:r>
                    </a:p>
                  </a:txBody>
                  <a:tcPr marL="90488" marR="90488" marT="44450" marB="4445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smtClean="0">
                          <a:ln>
                            <a:noFill/>
                          </a:ln>
                          <a:solidFill>
                            <a:schemeClr val="tx1">
                              <a:lumMod val="75000"/>
                              <a:lumOff val="25000"/>
                            </a:schemeClr>
                          </a:solidFill>
                          <a:effectLst/>
                          <a:latin typeface="+mj-lt"/>
                        </a:rPr>
                        <a:t>No Relief</a:t>
                      </a:r>
                    </a:p>
                  </a:txBody>
                  <a:tcPr marL="90488" marR="90488" marT="44450" marB="44450" anchor="ctr" horzOverflow="overflow">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r h="327025">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err="1" smtClean="0">
                          <a:ln>
                            <a:noFill/>
                          </a:ln>
                          <a:solidFill>
                            <a:schemeClr val="tx1">
                              <a:lumMod val="75000"/>
                              <a:lumOff val="25000"/>
                            </a:schemeClr>
                          </a:solidFill>
                          <a:effectLst/>
                          <a:latin typeface="+mj-lt"/>
                        </a:rPr>
                        <a:t>Trt</a:t>
                      </a:r>
                      <a:endParaRPr kumimoji="0" lang="en-US" sz="2800" b="1" i="0" u="none" strike="noStrike" cap="none" normalizeH="0" baseline="0" dirty="0" smtClean="0">
                        <a:ln>
                          <a:noFill/>
                        </a:ln>
                        <a:solidFill>
                          <a:schemeClr val="tx1">
                            <a:lumMod val="75000"/>
                            <a:lumOff val="25000"/>
                          </a:schemeClr>
                        </a:solidFill>
                        <a:effectLst/>
                        <a:latin typeface="+mj-lt"/>
                      </a:endParaRPr>
                    </a:p>
                  </a:txBody>
                  <a:tcPr marL="90488" marR="90488" marT="44450" marB="44450" anchor="ctr" horzOverflow="overflow">
                    <a:lnL w="762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smtClean="0">
                          <a:ln>
                            <a:noFill/>
                          </a:ln>
                          <a:solidFill>
                            <a:schemeClr val="tx1">
                              <a:lumMod val="75000"/>
                              <a:lumOff val="25000"/>
                            </a:schemeClr>
                          </a:solidFill>
                          <a:effectLst/>
                          <a:latin typeface="+mj-lt"/>
                        </a:rPr>
                        <a:t>64.3</a:t>
                      </a:r>
                    </a:p>
                  </a:txBody>
                  <a:tcPr marL="90488" marR="90488" marT="44450" marB="4445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endParaRPr kumimoji="0" lang="en-US" sz="2800" b="1" i="0" u="none" strike="noStrike" cap="none" normalizeH="0" baseline="0" dirty="0" smtClean="0">
                        <a:ln>
                          <a:noFill/>
                        </a:ln>
                        <a:solidFill>
                          <a:schemeClr val="tx1">
                            <a:lumMod val="75000"/>
                            <a:lumOff val="25000"/>
                          </a:schemeClr>
                        </a:solidFill>
                        <a:effectLst/>
                        <a:latin typeface="+mj-lt"/>
                      </a:endParaRPr>
                    </a:p>
                  </a:txBody>
                  <a:tcPr marL="90488" marR="90488" marT="44450" marB="44450" anchor="ctr" horzOverflow="overflow">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9900">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smtClean="0">
                          <a:ln>
                            <a:noFill/>
                          </a:ln>
                          <a:solidFill>
                            <a:schemeClr val="tx1">
                              <a:lumMod val="75000"/>
                              <a:lumOff val="25000"/>
                            </a:schemeClr>
                          </a:solidFill>
                          <a:effectLst/>
                          <a:latin typeface="+mj-lt"/>
                        </a:rPr>
                        <a:t>Plb</a:t>
                      </a:r>
                    </a:p>
                  </a:txBody>
                  <a:tcPr marL="90488" marR="90488" marT="44450" marB="44450" anchor="ctr" horzOverflow="overflow">
                    <a:lnL w="762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endParaRPr kumimoji="0" lang="en-US" sz="2800" b="1" i="0" u="none" strike="noStrike" cap="none" normalizeH="0" baseline="0" dirty="0" smtClean="0">
                        <a:ln>
                          <a:noFill/>
                        </a:ln>
                        <a:solidFill>
                          <a:schemeClr val="tx1">
                            <a:lumMod val="75000"/>
                            <a:lumOff val="25000"/>
                          </a:schemeClr>
                        </a:solidFill>
                        <a:effectLst/>
                        <a:latin typeface="+mj-lt"/>
                      </a:endParaRPr>
                    </a:p>
                  </a:txBody>
                  <a:tcPr marL="90488" marR="90488" marT="44450" marB="4445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endParaRPr kumimoji="0" lang="en-US" sz="2800" b="1" i="0" u="none" strike="noStrike" cap="none" normalizeH="0" baseline="0" dirty="0" smtClean="0">
                        <a:ln>
                          <a:noFill/>
                        </a:ln>
                        <a:solidFill>
                          <a:schemeClr val="tx1">
                            <a:lumMod val="75000"/>
                            <a:lumOff val="25000"/>
                          </a:schemeClr>
                        </a:solidFill>
                        <a:effectLst/>
                        <a:latin typeface="+mj-lt"/>
                      </a:endParaRPr>
                    </a:p>
                  </a:txBody>
                  <a:tcPr marL="90488" marR="90488" marT="44450" marB="44450" anchor="ctr" horzOverflow="overflow">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46956" name="Text Box 108"/>
          <p:cNvSpPr txBox="1">
            <a:spLocks noChangeArrowheads="1"/>
          </p:cNvSpPr>
          <p:nvPr/>
        </p:nvSpPr>
        <p:spPr bwMode="auto">
          <a:xfrm>
            <a:off x="2881313" y="4106863"/>
            <a:ext cx="180975" cy="515937"/>
          </a:xfrm>
          <a:prstGeom prst="rect">
            <a:avLst/>
          </a:prstGeom>
          <a:noFill/>
          <a:ln w="12700" algn="ctr">
            <a:noFill/>
            <a:miter lim="800000"/>
            <a:headEnd/>
            <a:tailEnd/>
          </a:ln>
          <a:effectLst/>
        </p:spPr>
        <p:txBody>
          <a:bodyPr wrap="none" lIns="90488" tIns="44450" rIns="90488" bIns="44450">
            <a:spAutoFit/>
          </a:bodyPr>
          <a:lstStyle/>
          <a:p>
            <a:pPr marL="228600" indent="-228600"/>
            <a:endParaRPr lang="en-US" i="0">
              <a:effectLst>
                <a:outerShdw blurRad="38100" dist="38100" dir="2700000" algn="tl">
                  <a:srgbClr val="000000"/>
                </a:outerShdw>
              </a:effectLst>
            </a:endParaRPr>
          </a:p>
        </p:txBody>
      </p:sp>
      <p:graphicFrame>
        <p:nvGraphicFramePr>
          <p:cNvPr id="846957" name="Object 109"/>
          <p:cNvGraphicFramePr>
            <a:graphicFrameLocks noChangeAspect="1"/>
          </p:cNvGraphicFramePr>
          <p:nvPr/>
        </p:nvGraphicFramePr>
        <p:xfrm>
          <a:off x="1595438" y="3694113"/>
          <a:ext cx="6638925" cy="1527175"/>
        </p:xfrm>
        <a:graphic>
          <a:graphicData uri="http://schemas.openxmlformats.org/presentationml/2006/ole">
            <p:oleObj spid="_x0000_s43010" name="Equation" r:id="rId4" imgW="2679480" imgH="482400" progId="Equation.DSMT4">
              <p:embed/>
            </p:oleObj>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5"/>
          <p:cNvSpPr>
            <a:spLocks noGrp="1"/>
          </p:cNvSpPr>
          <p:nvPr>
            <p:ph type="sldNum" sz="quarter" idx="12"/>
          </p:nvPr>
        </p:nvSpPr>
        <p:spPr/>
        <p:txBody>
          <a:bodyPr/>
          <a:lstStyle/>
          <a:p>
            <a:fld id="{B3C11B2B-3C0B-4D79-B728-AF376EC38AB2}" type="slidenum">
              <a:rPr lang="en-US"/>
              <a:pPr/>
              <a:t>5</a:t>
            </a:fld>
            <a:endParaRPr lang="en-US"/>
          </a:p>
        </p:txBody>
      </p:sp>
      <p:sp>
        <p:nvSpPr>
          <p:cNvPr id="851970" name="Rectangle 2"/>
          <p:cNvSpPr>
            <a:spLocks noGrp="1" noChangeArrowheads="1"/>
          </p:cNvSpPr>
          <p:nvPr>
            <p:ph type="title"/>
          </p:nvPr>
        </p:nvSpPr>
        <p:spPr/>
        <p:txBody>
          <a:bodyPr/>
          <a:lstStyle/>
          <a:p>
            <a:r>
              <a:rPr lang="en-US" sz="3200" dirty="0" smtClean="0"/>
              <a:t>Review:  </a:t>
            </a:r>
            <a:r>
              <a:rPr lang="en-US" sz="3200" dirty="0"/>
              <a:t>Pain Medication Trial</a:t>
            </a:r>
          </a:p>
        </p:txBody>
      </p:sp>
      <p:sp>
        <p:nvSpPr>
          <p:cNvPr id="851971" name="Rectangle 3"/>
          <p:cNvSpPr>
            <a:spLocks noGrp="1" noChangeArrowheads="1"/>
          </p:cNvSpPr>
          <p:nvPr>
            <p:ph type="body" idx="1"/>
          </p:nvPr>
        </p:nvSpPr>
        <p:spPr/>
        <p:txBody>
          <a:bodyPr/>
          <a:lstStyle/>
          <a:p>
            <a:pPr>
              <a:buFontTx/>
              <a:buNone/>
            </a:pPr>
            <a:r>
              <a:rPr lang="en-US" sz="3200" i="1" dirty="0"/>
              <a:t>X</a:t>
            </a:r>
            <a:r>
              <a:rPr lang="en-US" sz="3200" i="1" baseline="30000" dirty="0"/>
              <a:t>2</a:t>
            </a:r>
            <a:r>
              <a:rPr lang="en-US" sz="3200" i="1" dirty="0"/>
              <a:t> </a:t>
            </a:r>
            <a:r>
              <a:rPr lang="en-US" sz="3200" dirty="0"/>
              <a:t>= 7.46,	</a:t>
            </a:r>
            <a:r>
              <a:rPr lang="en-US" dirty="0"/>
              <a:t>	</a:t>
            </a:r>
            <a:r>
              <a:rPr lang="en-US" i="1" dirty="0" err="1"/>
              <a:t>df</a:t>
            </a:r>
            <a:r>
              <a:rPr lang="en-US" i="1" dirty="0"/>
              <a:t> </a:t>
            </a:r>
            <a:r>
              <a:rPr lang="en-US" dirty="0"/>
              <a:t>= (</a:t>
            </a:r>
            <a:r>
              <a:rPr lang="en-US" i="1" dirty="0"/>
              <a:t>r</a:t>
            </a:r>
            <a:r>
              <a:rPr lang="en-US" dirty="0"/>
              <a:t>-1)(</a:t>
            </a:r>
            <a:r>
              <a:rPr lang="en-US" i="1" dirty="0"/>
              <a:t>c</a:t>
            </a:r>
            <a:r>
              <a:rPr lang="en-US" dirty="0"/>
              <a:t>-1) = </a:t>
            </a:r>
            <a:r>
              <a:rPr lang="en-US" dirty="0" smtClean="0"/>
              <a:t>______  </a:t>
            </a:r>
            <a:r>
              <a:rPr lang="en-US" dirty="0"/>
              <a:t>= 1</a:t>
            </a:r>
          </a:p>
          <a:p>
            <a:pPr>
              <a:buFontTx/>
              <a:buNone/>
            </a:pPr>
            <a:r>
              <a:rPr lang="en-US" dirty="0"/>
              <a:t>Chi-square table:</a:t>
            </a:r>
          </a:p>
          <a:p>
            <a:endParaRPr lang="en-US" dirty="0"/>
          </a:p>
          <a:p>
            <a:endParaRPr lang="en-US" dirty="0"/>
          </a:p>
          <a:p>
            <a:endParaRPr lang="en-US" dirty="0"/>
          </a:p>
          <a:p>
            <a:pPr>
              <a:buFontTx/>
              <a:buNone/>
            </a:pPr>
            <a:r>
              <a:rPr lang="en-US" dirty="0"/>
              <a:t>TABLES:  0.005 &lt; </a:t>
            </a:r>
            <a:r>
              <a:rPr lang="en-US" i="1" dirty="0"/>
              <a:t>p </a:t>
            </a:r>
            <a:r>
              <a:rPr lang="en-US" dirty="0"/>
              <a:t>&lt; 0.01</a:t>
            </a:r>
          </a:p>
          <a:p>
            <a:pPr>
              <a:buFontTx/>
              <a:buNone/>
            </a:pPr>
            <a:r>
              <a:rPr lang="en-US" dirty="0"/>
              <a:t>CALCULATOR:</a:t>
            </a:r>
            <a:r>
              <a:rPr lang="en-US" i="1" dirty="0"/>
              <a:t>  p</a:t>
            </a:r>
            <a:r>
              <a:rPr lang="en-US" dirty="0"/>
              <a:t>=0.0063 </a:t>
            </a:r>
          </a:p>
          <a:p>
            <a:endParaRPr lang="en-US" dirty="0"/>
          </a:p>
        </p:txBody>
      </p:sp>
      <p:pic>
        <p:nvPicPr>
          <p:cNvPr id="851972" name="Picture 4"/>
          <p:cNvPicPr>
            <a:picLocks noChangeAspect="1" noChangeArrowheads="1"/>
          </p:cNvPicPr>
          <p:nvPr/>
        </p:nvPicPr>
        <p:blipFill>
          <a:blip r:embed="rId3" cstate="print"/>
          <a:srcRect/>
          <a:stretch>
            <a:fillRect/>
          </a:stretch>
        </p:blipFill>
        <p:spPr bwMode="auto">
          <a:xfrm>
            <a:off x="5105400" y="2819400"/>
            <a:ext cx="2971800" cy="2219325"/>
          </a:xfrm>
          <a:prstGeom prst="rect">
            <a:avLst/>
          </a:prstGeom>
          <a:noFill/>
        </p:spPr>
      </p:pic>
      <p:graphicFrame>
        <p:nvGraphicFramePr>
          <p:cNvPr id="851999" name="Group 31"/>
          <p:cNvGraphicFramePr>
            <a:graphicFrameLocks noGrp="1"/>
          </p:cNvGraphicFramePr>
          <p:nvPr/>
        </p:nvGraphicFramePr>
        <p:xfrm>
          <a:off x="914400" y="2743200"/>
          <a:ext cx="3962400" cy="1336040"/>
        </p:xfrm>
        <a:graphic>
          <a:graphicData uri="http://schemas.openxmlformats.org/drawingml/2006/table">
            <a:tbl>
              <a:tblPr/>
              <a:tblGrid>
                <a:gridCol w="1320800"/>
                <a:gridCol w="1320800"/>
                <a:gridCol w="1320800"/>
              </a:tblGrid>
              <a:tr h="785017">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400" b="1" i="0" u="none" strike="noStrike" cap="none" normalizeH="0" baseline="0" dirty="0" smtClean="0">
                          <a:ln>
                            <a:noFill/>
                          </a:ln>
                          <a:solidFill>
                            <a:schemeClr val="tx1">
                              <a:lumMod val="75000"/>
                              <a:lumOff val="25000"/>
                            </a:schemeClr>
                          </a:solidFill>
                          <a:effectLst/>
                          <a:latin typeface="+mj-lt"/>
                        </a:rPr>
                        <a:t>Upper tail area</a:t>
                      </a:r>
                    </a:p>
                  </a:txBody>
                  <a:tcPr marL="90488" marR="90488" marT="44450" marB="4445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smtClean="0">
                          <a:ln>
                            <a:noFill/>
                          </a:ln>
                          <a:solidFill>
                            <a:schemeClr val="tx1">
                              <a:lumMod val="75000"/>
                              <a:lumOff val="25000"/>
                            </a:schemeClr>
                          </a:solidFill>
                          <a:effectLst/>
                          <a:latin typeface="+mj-lt"/>
                        </a:rPr>
                        <a:t>0.01</a:t>
                      </a:r>
                    </a:p>
                  </a:txBody>
                  <a:tcPr marL="90488" marR="90488" marT="44450" marB="444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smtClean="0">
                          <a:ln>
                            <a:noFill/>
                          </a:ln>
                          <a:solidFill>
                            <a:schemeClr val="tx1">
                              <a:lumMod val="75000"/>
                              <a:lumOff val="25000"/>
                            </a:schemeClr>
                          </a:solidFill>
                          <a:effectLst/>
                          <a:latin typeface="+mj-lt"/>
                        </a:rPr>
                        <a:t>0.005</a:t>
                      </a:r>
                    </a:p>
                  </a:txBody>
                  <a:tcPr marL="90488" marR="90488" marT="44450" marB="4445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0383">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1" u="none" strike="noStrike" cap="none" normalizeH="0" baseline="0" smtClean="0">
                          <a:ln>
                            <a:noFill/>
                          </a:ln>
                          <a:solidFill>
                            <a:schemeClr val="tx1">
                              <a:lumMod val="75000"/>
                              <a:lumOff val="25000"/>
                            </a:schemeClr>
                          </a:solidFill>
                          <a:effectLst/>
                          <a:latin typeface="+mj-lt"/>
                        </a:rPr>
                        <a:t>df</a:t>
                      </a:r>
                      <a:r>
                        <a:rPr kumimoji="0" lang="en-US" sz="2800" b="1" i="0" u="none" strike="noStrike" cap="none" normalizeH="0" baseline="0" smtClean="0">
                          <a:ln>
                            <a:noFill/>
                          </a:ln>
                          <a:solidFill>
                            <a:schemeClr val="tx1">
                              <a:lumMod val="75000"/>
                              <a:lumOff val="25000"/>
                            </a:schemeClr>
                          </a:solidFill>
                          <a:effectLst/>
                          <a:latin typeface="+mj-lt"/>
                        </a:rPr>
                        <a:t>=1</a:t>
                      </a:r>
                    </a:p>
                  </a:txBody>
                  <a:tcPr marL="90488" marR="90488" marT="44450" marB="4445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1" u="none" strike="noStrike" cap="none" normalizeH="0" baseline="0" smtClean="0">
                          <a:ln>
                            <a:noFill/>
                          </a:ln>
                          <a:solidFill>
                            <a:schemeClr val="tx1">
                              <a:lumMod val="75000"/>
                              <a:lumOff val="25000"/>
                            </a:schemeClr>
                          </a:solidFill>
                          <a:effectLst/>
                          <a:latin typeface="+mj-lt"/>
                        </a:rPr>
                        <a:t>6.63</a:t>
                      </a:r>
                    </a:p>
                  </a:txBody>
                  <a:tcPr marL="90488" marR="90488" marT="44450" marB="444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1" u="none" strike="noStrike" cap="none" normalizeH="0" baseline="0" dirty="0" smtClean="0">
                          <a:ln>
                            <a:noFill/>
                          </a:ln>
                          <a:solidFill>
                            <a:schemeClr val="tx1">
                              <a:lumMod val="75000"/>
                              <a:lumOff val="25000"/>
                            </a:schemeClr>
                          </a:solidFill>
                          <a:effectLst/>
                          <a:latin typeface="+mj-lt"/>
                        </a:rPr>
                        <a:t>7.88</a:t>
                      </a:r>
                    </a:p>
                  </a:txBody>
                  <a:tcPr marL="90488" marR="90488" marT="44450" marB="4445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52000" name="Text Box 32"/>
          <p:cNvSpPr txBox="1">
            <a:spLocks noChangeArrowheads="1"/>
          </p:cNvSpPr>
          <p:nvPr/>
        </p:nvSpPr>
        <p:spPr bwMode="auto">
          <a:xfrm>
            <a:off x="5943600" y="5181600"/>
            <a:ext cx="1828800" cy="459100"/>
          </a:xfrm>
          <a:prstGeom prst="rect">
            <a:avLst/>
          </a:prstGeom>
          <a:noFill/>
          <a:ln w="12700" algn="ctr">
            <a:noFill/>
            <a:miter lim="800000"/>
            <a:headEnd/>
            <a:tailEnd/>
          </a:ln>
          <a:effectLst/>
        </p:spPr>
        <p:txBody>
          <a:bodyPr wrap="square" lIns="90488" tIns="44450" rIns="90488" bIns="44450">
            <a:spAutoFit/>
          </a:bodyPr>
          <a:lstStyle/>
          <a:p>
            <a:pPr marL="228600" indent="-228600"/>
            <a:r>
              <a:rPr lang="en-US" sz="2400" dirty="0" smtClean="0">
                <a:solidFill>
                  <a:schemeClr val="tx2"/>
                </a:solidFill>
                <a:effectLst>
                  <a:outerShdw blurRad="38100" dist="38100" dir="2700000" algn="tl">
                    <a:srgbClr val="000000"/>
                  </a:outerShdw>
                </a:effectLst>
              </a:rPr>
              <a:t>X</a:t>
            </a:r>
            <a:r>
              <a:rPr lang="en-US" sz="2400" baseline="30000" dirty="0" smtClean="0">
                <a:solidFill>
                  <a:schemeClr val="tx2"/>
                </a:solidFill>
                <a:effectLst>
                  <a:outerShdw blurRad="38100" dist="38100" dir="2700000" algn="tl">
                    <a:srgbClr val="000000"/>
                  </a:outerShdw>
                </a:effectLst>
              </a:rPr>
              <a:t>2</a:t>
            </a:r>
            <a:r>
              <a:rPr lang="en-US" sz="2400" dirty="0" smtClean="0">
                <a:solidFill>
                  <a:schemeClr val="tx2"/>
                </a:solidFill>
                <a:effectLst>
                  <a:outerShdw blurRad="38100" dist="38100" dir="2700000" algn="tl">
                    <a:srgbClr val="000000"/>
                  </a:outerShdw>
                </a:effectLst>
              </a:rPr>
              <a:t>=</a:t>
            </a:r>
            <a:r>
              <a:rPr lang="en-US" sz="2400" i="0" dirty="0" smtClean="0">
                <a:solidFill>
                  <a:schemeClr val="tx2"/>
                </a:solidFill>
                <a:effectLst>
                  <a:outerShdw blurRad="38100" dist="38100" dir="2700000" algn="tl">
                    <a:srgbClr val="000000"/>
                  </a:outerShdw>
                </a:effectLst>
              </a:rPr>
              <a:t>7.46</a:t>
            </a:r>
            <a:endParaRPr lang="en-US" sz="2400" i="0" dirty="0">
              <a:solidFill>
                <a:schemeClr val="tx2"/>
              </a:solidFill>
              <a:effectLst>
                <a:outerShdw blurRad="38100" dist="38100" dir="2700000" algn="tl">
                  <a:srgbClr val="000000"/>
                </a:outerShdw>
              </a:effectLst>
            </a:endParaRPr>
          </a:p>
        </p:txBody>
      </p:sp>
      <p:sp>
        <p:nvSpPr>
          <p:cNvPr id="852002" name="Line 34"/>
          <p:cNvSpPr>
            <a:spLocks noChangeShapeType="1"/>
          </p:cNvSpPr>
          <p:nvPr/>
        </p:nvSpPr>
        <p:spPr bwMode="auto">
          <a:xfrm flipH="1" flipV="1">
            <a:off x="6553200" y="4572000"/>
            <a:ext cx="76200" cy="685800"/>
          </a:xfrm>
          <a:prstGeom prst="line">
            <a:avLst/>
          </a:prstGeom>
          <a:noFill/>
          <a:ln w="76200">
            <a:solidFill>
              <a:schemeClr val="tx1"/>
            </a:solidFill>
            <a:round/>
            <a:headEnd/>
            <a:tailEnd type="stealth" w="med" len="lg"/>
          </a:ln>
          <a:effectLst/>
        </p:spPr>
        <p:txBody>
          <a:bodyPr lIns="90488" tIns="44450" rIns="90488" bIns="44450"/>
          <a:lstStyle/>
          <a:p>
            <a:endParaRPr lang="en-US"/>
          </a:p>
        </p:txBody>
      </p:sp>
      <p:sp>
        <p:nvSpPr>
          <p:cNvPr id="852003" name="Text Box 35"/>
          <p:cNvSpPr txBox="1">
            <a:spLocks noChangeArrowheads="1"/>
          </p:cNvSpPr>
          <p:nvPr/>
        </p:nvSpPr>
        <p:spPr bwMode="auto">
          <a:xfrm>
            <a:off x="5867400" y="4495800"/>
            <a:ext cx="631584" cy="366767"/>
          </a:xfrm>
          <a:prstGeom prst="rect">
            <a:avLst/>
          </a:prstGeom>
          <a:noFill/>
          <a:ln w="12700" algn="ctr">
            <a:noFill/>
            <a:miter lim="800000"/>
            <a:headEnd/>
            <a:tailEnd/>
          </a:ln>
          <a:effectLst/>
        </p:spPr>
        <p:txBody>
          <a:bodyPr wrap="none" lIns="90488" tIns="44450" rIns="90488" bIns="44450">
            <a:spAutoFit/>
          </a:bodyPr>
          <a:lstStyle/>
          <a:p>
            <a:pPr marL="228600" indent="-228600"/>
            <a:r>
              <a:rPr lang="en-US" sz="1800" dirty="0">
                <a:effectLst>
                  <a:outerShdw blurRad="38100" dist="38100" dir="2700000" algn="tl">
                    <a:srgbClr val="FFFFFF"/>
                  </a:outerShdw>
                </a:effectLst>
              </a:rPr>
              <a:t>6.63</a:t>
            </a:r>
          </a:p>
        </p:txBody>
      </p:sp>
      <p:sp>
        <p:nvSpPr>
          <p:cNvPr id="852004" name="Text Box 36"/>
          <p:cNvSpPr txBox="1">
            <a:spLocks noChangeArrowheads="1"/>
          </p:cNvSpPr>
          <p:nvPr/>
        </p:nvSpPr>
        <p:spPr bwMode="auto">
          <a:xfrm>
            <a:off x="6553200" y="4495800"/>
            <a:ext cx="631584" cy="366767"/>
          </a:xfrm>
          <a:prstGeom prst="rect">
            <a:avLst/>
          </a:prstGeom>
          <a:noFill/>
          <a:ln w="12700" algn="ctr">
            <a:noFill/>
            <a:miter lim="800000"/>
            <a:headEnd/>
            <a:tailEnd/>
          </a:ln>
          <a:effectLst/>
        </p:spPr>
        <p:txBody>
          <a:bodyPr wrap="none" lIns="90488" tIns="44450" rIns="90488" bIns="44450">
            <a:spAutoFit/>
          </a:bodyPr>
          <a:lstStyle/>
          <a:p>
            <a:pPr marL="228600" indent="-228600"/>
            <a:r>
              <a:rPr lang="en-US" sz="1800" dirty="0">
                <a:effectLst>
                  <a:outerShdw blurRad="38100" dist="38100" dir="2700000" algn="tl">
                    <a:srgbClr val="FFFFFF"/>
                  </a:outerShdw>
                </a:effectLst>
              </a:rPr>
              <a:t>7.88</a:t>
            </a:r>
          </a:p>
        </p:txBody>
      </p:sp>
      <p:sp>
        <p:nvSpPr>
          <p:cNvPr id="852005" name="Line 37"/>
          <p:cNvSpPr>
            <a:spLocks noChangeShapeType="1"/>
          </p:cNvSpPr>
          <p:nvPr/>
        </p:nvSpPr>
        <p:spPr bwMode="auto">
          <a:xfrm flipV="1">
            <a:off x="6248400" y="3962400"/>
            <a:ext cx="0" cy="609600"/>
          </a:xfrm>
          <a:prstGeom prst="line">
            <a:avLst/>
          </a:prstGeom>
          <a:noFill/>
          <a:ln w="28575">
            <a:solidFill>
              <a:schemeClr val="tx1"/>
            </a:solidFill>
            <a:round/>
            <a:headEnd/>
            <a:tailEnd/>
          </a:ln>
          <a:effectLst/>
        </p:spPr>
        <p:txBody>
          <a:bodyPr lIns="90488" tIns="44450" rIns="90488" bIns="44450"/>
          <a:lstStyle/>
          <a:p>
            <a:endParaRPr lang="en-US"/>
          </a:p>
        </p:txBody>
      </p:sp>
      <p:sp>
        <p:nvSpPr>
          <p:cNvPr id="852006" name="Line 38"/>
          <p:cNvSpPr>
            <a:spLocks noChangeShapeType="1"/>
          </p:cNvSpPr>
          <p:nvPr/>
        </p:nvSpPr>
        <p:spPr bwMode="auto">
          <a:xfrm flipV="1">
            <a:off x="6781800" y="4343400"/>
            <a:ext cx="0" cy="304800"/>
          </a:xfrm>
          <a:prstGeom prst="line">
            <a:avLst/>
          </a:prstGeom>
          <a:noFill/>
          <a:ln w="28575">
            <a:solidFill>
              <a:schemeClr val="tx1"/>
            </a:solidFill>
            <a:round/>
            <a:headEnd/>
            <a:tailEnd/>
          </a:ln>
          <a:effectLst/>
        </p:spPr>
        <p:txBody>
          <a:bodyPr lIns="90488" tIns="44450" rIns="90488" bIns="44450"/>
          <a:lstStyle/>
          <a:p>
            <a:endParaRPr lang="en-US"/>
          </a:p>
        </p:txBody>
      </p:sp>
      <p:sp>
        <p:nvSpPr>
          <p:cNvPr id="852007" name="Line 39"/>
          <p:cNvSpPr>
            <a:spLocks noChangeShapeType="1"/>
          </p:cNvSpPr>
          <p:nvPr/>
        </p:nvSpPr>
        <p:spPr bwMode="auto">
          <a:xfrm flipV="1">
            <a:off x="6553200" y="4191000"/>
            <a:ext cx="0" cy="381000"/>
          </a:xfrm>
          <a:prstGeom prst="line">
            <a:avLst/>
          </a:prstGeom>
          <a:noFill/>
          <a:ln w="57150">
            <a:solidFill>
              <a:srgbClr val="000080"/>
            </a:solidFill>
            <a:round/>
            <a:headEnd/>
            <a:tailEnd/>
          </a:ln>
          <a:effectLst/>
        </p:spPr>
        <p:txBody>
          <a:bodyPr lIns="90488" tIns="44450" rIns="90488" bIns="44450"/>
          <a:lstStyle/>
          <a:p>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1797EEA6-4954-42F7-9CE2-749D233CCD14}" type="slidenum">
              <a:rPr lang="en-US"/>
              <a:pPr/>
              <a:t>6</a:t>
            </a:fld>
            <a:endParaRPr lang="en-US"/>
          </a:p>
        </p:txBody>
      </p:sp>
      <p:sp>
        <p:nvSpPr>
          <p:cNvPr id="871426" name="Rectangle 2"/>
          <p:cNvSpPr>
            <a:spLocks noGrp="1" noChangeArrowheads="1"/>
          </p:cNvSpPr>
          <p:nvPr>
            <p:ph type="title"/>
          </p:nvPr>
        </p:nvSpPr>
        <p:spPr/>
        <p:txBody>
          <a:bodyPr/>
          <a:lstStyle/>
          <a:p>
            <a:r>
              <a:rPr lang="en-US" sz="3200" dirty="0" smtClean="0"/>
              <a:t>But Remember: Sample </a:t>
            </a:r>
            <a:r>
              <a:rPr lang="en-US" sz="3200" dirty="0"/>
              <a:t>Size Requirements</a:t>
            </a:r>
          </a:p>
        </p:txBody>
      </p:sp>
      <p:sp>
        <p:nvSpPr>
          <p:cNvPr id="871427" name="Rectangle 3"/>
          <p:cNvSpPr>
            <a:spLocks noGrp="1" noChangeArrowheads="1"/>
          </p:cNvSpPr>
          <p:nvPr>
            <p:ph type="body" idx="1"/>
          </p:nvPr>
        </p:nvSpPr>
        <p:spPr/>
        <p:txBody>
          <a:bodyPr/>
          <a:lstStyle/>
          <a:p>
            <a:r>
              <a:rPr lang="en-US" sz="2800" dirty="0"/>
              <a:t>2 </a:t>
            </a:r>
            <a:r>
              <a:rPr lang="en-US" sz="2800" dirty="0">
                <a:cs typeface="Times New Roman" pitchFamily="18" charset="0"/>
              </a:rPr>
              <a:t>×</a:t>
            </a:r>
            <a:r>
              <a:rPr lang="en-US" sz="2800" dirty="0"/>
              <a:t> 2 table:  all four expected cell counts  must be </a:t>
            </a:r>
            <a:r>
              <a:rPr lang="en-US" sz="2800" dirty="0" smtClean="0"/>
              <a:t>_____________ </a:t>
            </a:r>
            <a:endParaRPr lang="en-US" sz="2800" dirty="0"/>
          </a:p>
          <a:p>
            <a:r>
              <a:rPr lang="en-US" sz="2800" dirty="0"/>
              <a:t>Bigger tables: average of the expected counts is </a:t>
            </a:r>
            <a:r>
              <a:rPr lang="en-US" sz="2800" dirty="0" smtClean="0"/>
              <a:t>________, </a:t>
            </a:r>
            <a:r>
              <a:rPr lang="en-US" sz="2800" dirty="0"/>
              <a:t>and the </a:t>
            </a:r>
            <a:r>
              <a:rPr lang="en-US" sz="2800" dirty="0" smtClean="0"/>
              <a:t>_________expected </a:t>
            </a:r>
            <a:r>
              <a:rPr lang="en-US" sz="2800" dirty="0"/>
              <a:t>count is 1 or more</a:t>
            </a:r>
          </a:p>
          <a:p>
            <a:r>
              <a:rPr lang="en-US" sz="2800" dirty="0"/>
              <a:t>Better approximations when cell sizes are bigger and for bigger tables</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Example</a:t>
            </a:r>
            <a:endParaRPr lang="en-US" dirty="0"/>
          </a:p>
        </p:txBody>
      </p:sp>
      <p:sp>
        <p:nvSpPr>
          <p:cNvPr id="3" name="Content Placeholder 2"/>
          <p:cNvSpPr>
            <a:spLocks noGrp="1"/>
          </p:cNvSpPr>
          <p:nvPr>
            <p:ph idx="1"/>
          </p:nvPr>
        </p:nvSpPr>
        <p:spPr>
          <a:xfrm>
            <a:off x="381000" y="1219200"/>
            <a:ext cx="8229600" cy="4525963"/>
          </a:xfrm>
        </p:spPr>
        <p:txBody>
          <a:bodyPr/>
          <a:lstStyle/>
          <a:p>
            <a:r>
              <a:rPr lang="en-US" dirty="0" smtClean="0"/>
              <a:t>How is resistance to </a:t>
            </a:r>
            <a:r>
              <a:rPr lang="en-US" dirty="0" err="1" smtClean="0"/>
              <a:t>antituberculosis</a:t>
            </a:r>
            <a:r>
              <a:rPr lang="en-US" dirty="0" smtClean="0"/>
              <a:t> drugs changing within different countries?</a:t>
            </a:r>
          </a:p>
          <a:p>
            <a:r>
              <a:rPr lang="en-US" dirty="0" smtClean="0"/>
              <a:t>New Zealand, 1996-1997, Numbers of TB Patients by Drug Resistance Category</a:t>
            </a:r>
            <a:endParaRPr lang="en-US" dirty="0"/>
          </a:p>
        </p:txBody>
      </p:sp>
      <p:graphicFrame>
        <p:nvGraphicFramePr>
          <p:cNvPr id="5" name="Table 4"/>
          <p:cNvGraphicFramePr>
            <a:graphicFrameLocks noGrp="1"/>
          </p:cNvGraphicFramePr>
          <p:nvPr/>
        </p:nvGraphicFramePr>
        <p:xfrm>
          <a:off x="1447800" y="3429000"/>
          <a:ext cx="6096000" cy="2438399"/>
        </p:xfrm>
        <a:graphic>
          <a:graphicData uri="http://schemas.openxmlformats.org/drawingml/2006/table">
            <a:tbl>
              <a:tblPr firstRow="1" bandRow="1">
                <a:tableStyleId>{5C22544A-7EE6-4342-B048-85BDC9FD1C3A}</a:tableStyleId>
              </a:tblPr>
              <a:tblGrid>
                <a:gridCol w="1524000"/>
                <a:gridCol w="1524000"/>
                <a:gridCol w="1524000"/>
                <a:gridCol w="1524000"/>
              </a:tblGrid>
              <a:tr h="751115">
                <a:tc>
                  <a:txBody>
                    <a:bodyPr/>
                    <a:lstStyle/>
                    <a:p>
                      <a:endParaRPr lang="en-US" sz="2000" dirty="0"/>
                    </a:p>
                  </a:txBody>
                  <a:tcPr/>
                </a:tc>
                <a:tc>
                  <a:txBody>
                    <a:bodyPr/>
                    <a:lstStyle/>
                    <a:p>
                      <a:r>
                        <a:rPr lang="en-US" sz="2000" u="sng" dirty="0" smtClean="0"/>
                        <a:t>ANY</a:t>
                      </a:r>
                      <a:r>
                        <a:rPr lang="en-US" sz="2000" u="sng" baseline="0" dirty="0" smtClean="0"/>
                        <a:t> </a:t>
                      </a:r>
                      <a:r>
                        <a:rPr lang="en-US" sz="2000" baseline="0" dirty="0" smtClean="0"/>
                        <a:t>DRUG RESISTANCE</a:t>
                      </a:r>
                      <a:endParaRPr lang="en-US" sz="2000" dirty="0"/>
                    </a:p>
                  </a:txBody>
                  <a:tcPr/>
                </a:tc>
                <a:tc>
                  <a:txBody>
                    <a:bodyPr/>
                    <a:lstStyle/>
                    <a:p>
                      <a:r>
                        <a:rPr lang="en-US" sz="2000" dirty="0" smtClean="0"/>
                        <a:t>NO</a:t>
                      </a:r>
                      <a:r>
                        <a:rPr lang="en-US" sz="2000" baseline="0" dirty="0" smtClean="0"/>
                        <a:t> DRUG RESISTANCE</a:t>
                      </a:r>
                      <a:endParaRPr lang="en-US" sz="2000" dirty="0"/>
                    </a:p>
                  </a:txBody>
                  <a:tcPr/>
                </a:tc>
                <a:tc>
                  <a:txBody>
                    <a:bodyPr/>
                    <a:lstStyle/>
                    <a:p>
                      <a:r>
                        <a:rPr lang="en-US" sz="2000" dirty="0" smtClean="0"/>
                        <a:t>TOTAL</a:t>
                      </a:r>
                      <a:endParaRPr lang="en-US" sz="2000" dirty="0"/>
                    </a:p>
                  </a:txBody>
                  <a:tcPr/>
                </a:tc>
              </a:tr>
              <a:tr h="562428">
                <a:tc>
                  <a:txBody>
                    <a:bodyPr/>
                    <a:lstStyle/>
                    <a:p>
                      <a:r>
                        <a:rPr lang="en-US" sz="2000" dirty="0" smtClean="0"/>
                        <a:t>1996</a:t>
                      </a:r>
                      <a:endParaRPr lang="en-US" sz="2000" dirty="0"/>
                    </a:p>
                  </a:txBody>
                  <a:tcPr/>
                </a:tc>
                <a:tc>
                  <a:txBody>
                    <a:bodyPr/>
                    <a:lstStyle/>
                    <a:p>
                      <a:r>
                        <a:rPr lang="en-US" sz="2000" dirty="0" smtClean="0"/>
                        <a:t>20</a:t>
                      </a:r>
                      <a:endParaRPr lang="en-US" sz="2000" dirty="0"/>
                    </a:p>
                  </a:txBody>
                  <a:tcPr/>
                </a:tc>
                <a:tc>
                  <a:txBody>
                    <a:bodyPr/>
                    <a:lstStyle/>
                    <a:p>
                      <a:r>
                        <a:rPr lang="en-US" sz="2000" dirty="0" smtClean="0"/>
                        <a:t>398</a:t>
                      </a:r>
                      <a:endParaRPr lang="en-US" sz="2000" dirty="0"/>
                    </a:p>
                  </a:txBody>
                  <a:tcPr/>
                </a:tc>
                <a:tc>
                  <a:txBody>
                    <a:bodyPr/>
                    <a:lstStyle/>
                    <a:p>
                      <a:r>
                        <a:rPr lang="en-US" sz="2000" dirty="0" smtClean="0"/>
                        <a:t>418</a:t>
                      </a:r>
                      <a:endParaRPr lang="en-US" sz="2000" dirty="0"/>
                    </a:p>
                  </a:txBody>
                  <a:tcPr/>
                </a:tc>
              </a:tr>
              <a:tr h="562428">
                <a:tc>
                  <a:txBody>
                    <a:bodyPr/>
                    <a:lstStyle/>
                    <a:p>
                      <a:r>
                        <a:rPr lang="en-US" sz="2000" dirty="0" smtClean="0"/>
                        <a:t>1997</a:t>
                      </a:r>
                      <a:endParaRPr lang="en-US" sz="2000" dirty="0"/>
                    </a:p>
                  </a:txBody>
                  <a:tcPr/>
                </a:tc>
                <a:tc>
                  <a:txBody>
                    <a:bodyPr/>
                    <a:lstStyle/>
                    <a:p>
                      <a:r>
                        <a:rPr lang="en-US" sz="2000" dirty="0" smtClean="0"/>
                        <a:t>20</a:t>
                      </a:r>
                      <a:endParaRPr lang="en-US" sz="2000" dirty="0"/>
                    </a:p>
                  </a:txBody>
                  <a:tcPr/>
                </a:tc>
                <a:tc>
                  <a:txBody>
                    <a:bodyPr/>
                    <a:lstStyle/>
                    <a:p>
                      <a:r>
                        <a:rPr lang="en-US" sz="2000" dirty="0" smtClean="0"/>
                        <a:t>159</a:t>
                      </a:r>
                      <a:endParaRPr lang="en-US" sz="2000" dirty="0"/>
                    </a:p>
                  </a:txBody>
                  <a:tcPr/>
                </a:tc>
                <a:tc>
                  <a:txBody>
                    <a:bodyPr/>
                    <a:lstStyle/>
                    <a:p>
                      <a:r>
                        <a:rPr lang="en-US" sz="2000" dirty="0" smtClean="0"/>
                        <a:t>179</a:t>
                      </a:r>
                      <a:endParaRPr lang="en-US" sz="2000" dirty="0"/>
                    </a:p>
                  </a:txBody>
                  <a:tcPr/>
                </a:tc>
              </a:tr>
              <a:tr h="562428">
                <a:tc>
                  <a:txBody>
                    <a:bodyPr/>
                    <a:lstStyle/>
                    <a:p>
                      <a:r>
                        <a:rPr lang="en-US" sz="2000" dirty="0" smtClean="0"/>
                        <a:t>Total</a:t>
                      </a:r>
                      <a:endParaRPr lang="en-US" sz="2000" dirty="0"/>
                    </a:p>
                  </a:txBody>
                  <a:tcPr/>
                </a:tc>
                <a:tc>
                  <a:txBody>
                    <a:bodyPr/>
                    <a:lstStyle/>
                    <a:p>
                      <a:r>
                        <a:rPr lang="en-US" sz="2000" dirty="0" smtClean="0"/>
                        <a:t>40</a:t>
                      </a:r>
                      <a:endParaRPr lang="en-US" sz="2000" dirty="0"/>
                    </a:p>
                  </a:txBody>
                  <a:tcPr/>
                </a:tc>
                <a:tc>
                  <a:txBody>
                    <a:bodyPr/>
                    <a:lstStyle/>
                    <a:p>
                      <a:r>
                        <a:rPr lang="en-US" sz="2000" dirty="0" smtClean="0"/>
                        <a:t>557</a:t>
                      </a:r>
                      <a:endParaRPr lang="en-US" sz="2000" dirty="0"/>
                    </a:p>
                  </a:txBody>
                  <a:tcPr/>
                </a:tc>
                <a:tc>
                  <a:txBody>
                    <a:bodyPr/>
                    <a:lstStyle/>
                    <a:p>
                      <a:r>
                        <a:rPr lang="en-US" sz="2000" dirty="0" smtClean="0"/>
                        <a:t>597</a:t>
                      </a:r>
                      <a:endParaRPr lang="en-US" sz="2000" dirty="0"/>
                    </a:p>
                  </a:txBody>
                  <a:tcPr/>
                </a:tc>
              </a:tr>
            </a:tbl>
          </a:graphicData>
        </a:graphic>
      </p:graphicFrame>
      <p:sp>
        <p:nvSpPr>
          <p:cNvPr id="6" name="TextBox 5"/>
          <p:cNvSpPr txBox="1"/>
          <p:nvPr/>
        </p:nvSpPr>
        <p:spPr>
          <a:xfrm>
            <a:off x="0" y="5842337"/>
            <a:ext cx="3581400" cy="1015663"/>
          </a:xfrm>
          <a:prstGeom prst="rect">
            <a:avLst/>
          </a:prstGeom>
          <a:noFill/>
        </p:spPr>
        <p:txBody>
          <a:bodyPr wrap="square" rtlCol="0">
            <a:spAutoFit/>
          </a:bodyPr>
          <a:lstStyle/>
          <a:p>
            <a:r>
              <a:rPr lang="en-US" sz="1400" dirty="0" smtClean="0"/>
              <a:t>“Global</a:t>
            </a:r>
            <a:r>
              <a:rPr lang="en-US" sz="1400" baseline="0" dirty="0" smtClean="0"/>
              <a:t> Trends in Resistance to </a:t>
            </a:r>
            <a:r>
              <a:rPr lang="en-US" sz="1400" baseline="0" dirty="0" err="1" smtClean="0"/>
              <a:t>Antituberculosis</a:t>
            </a:r>
            <a:r>
              <a:rPr lang="en-US" sz="1400" baseline="0" dirty="0" smtClean="0"/>
              <a:t> Drugs” </a:t>
            </a:r>
            <a:r>
              <a:rPr lang="en-US" sz="1400" baseline="0" dirty="0" err="1" smtClean="0"/>
              <a:t>Espinal</a:t>
            </a:r>
            <a:r>
              <a:rPr lang="en-US" sz="1400" baseline="0" dirty="0" smtClean="0"/>
              <a:t>, NEJM </a:t>
            </a:r>
            <a:r>
              <a:rPr lang="en-US" sz="1400" baseline="0" dirty="0" err="1" smtClean="0"/>
              <a:t>Vol</a:t>
            </a:r>
            <a:r>
              <a:rPr lang="en-US" sz="1400" baseline="0" dirty="0" smtClean="0"/>
              <a:t> 344 No 17, April 26 2001, 1294- 1303. </a:t>
            </a:r>
          </a:p>
          <a:p>
            <a:endParaRPr lang="en-US" dirty="0"/>
          </a:p>
        </p:txBody>
      </p:sp>
      <p:pic>
        <p:nvPicPr>
          <p:cNvPr id="80897" name="Picture 1" descr="MCj04380680000[1]"/>
          <p:cNvPicPr>
            <a:picLocks noChangeAspect="1" noChangeArrowheads="1"/>
          </p:cNvPicPr>
          <p:nvPr/>
        </p:nvPicPr>
        <p:blipFill>
          <a:blip r:embed="rId3" cstate="print"/>
          <a:srcRect/>
          <a:stretch>
            <a:fillRect/>
          </a:stretch>
        </p:blipFill>
        <p:spPr bwMode="auto">
          <a:xfrm>
            <a:off x="7839075" y="5553075"/>
            <a:ext cx="1304925" cy="1304925"/>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pPr>
              <a:defRPr/>
            </a:pPr>
            <a:fld id="{E6DE200D-D627-41E5-8D01-F6719520DC70}"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Example</a:t>
            </a:r>
            <a:endParaRPr lang="en-US" dirty="0"/>
          </a:p>
        </p:txBody>
      </p:sp>
      <p:sp>
        <p:nvSpPr>
          <p:cNvPr id="3" name="Content Placeholder 2"/>
          <p:cNvSpPr>
            <a:spLocks noGrp="1"/>
          </p:cNvSpPr>
          <p:nvPr>
            <p:ph idx="1"/>
          </p:nvPr>
        </p:nvSpPr>
        <p:spPr>
          <a:xfrm>
            <a:off x="381000" y="1219200"/>
            <a:ext cx="8229600" cy="4525963"/>
          </a:xfrm>
        </p:spPr>
        <p:txBody>
          <a:bodyPr/>
          <a:lstStyle/>
          <a:p>
            <a:r>
              <a:rPr lang="en-US" dirty="0" smtClean="0"/>
              <a:t>In New Zealand, is there an association between </a:t>
            </a:r>
            <a:r>
              <a:rPr lang="en-US" dirty="0" smtClean="0"/>
              <a:t>_____ </a:t>
            </a:r>
            <a:r>
              <a:rPr lang="en-US" dirty="0" smtClean="0"/>
              <a:t>and </a:t>
            </a:r>
            <a:r>
              <a:rPr lang="en-US" dirty="0" smtClean="0"/>
              <a:t>_________________?</a:t>
            </a:r>
            <a:endParaRPr lang="en-US" dirty="0"/>
          </a:p>
        </p:txBody>
      </p:sp>
      <p:sp>
        <p:nvSpPr>
          <p:cNvPr id="6" name="TextBox 5"/>
          <p:cNvSpPr txBox="1"/>
          <p:nvPr/>
        </p:nvSpPr>
        <p:spPr>
          <a:xfrm>
            <a:off x="0" y="5842337"/>
            <a:ext cx="3581400" cy="1015663"/>
          </a:xfrm>
          <a:prstGeom prst="rect">
            <a:avLst/>
          </a:prstGeom>
          <a:noFill/>
        </p:spPr>
        <p:txBody>
          <a:bodyPr wrap="square" rtlCol="0">
            <a:spAutoFit/>
          </a:bodyPr>
          <a:lstStyle/>
          <a:p>
            <a:r>
              <a:rPr lang="en-US" sz="1400" dirty="0" smtClean="0"/>
              <a:t>“Global</a:t>
            </a:r>
            <a:r>
              <a:rPr lang="en-US" sz="1400" baseline="0" dirty="0" smtClean="0"/>
              <a:t> Trends in Resistance to </a:t>
            </a:r>
            <a:r>
              <a:rPr lang="en-US" sz="1400" baseline="0" dirty="0" err="1" smtClean="0"/>
              <a:t>Antituberculosis</a:t>
            </a:r>
            <a:r>
              <a:rPr lang="en-US" sz="1400" baseline="0" dirty="0" smtClean="0"/>
              <a:t> Drugs” </a:t>
            </a:r>
            <a:r>
              <a:rPr lang="en-US" sz="1400" baseline="0" dirty="0" err="1" smtClean="0"/>
              <a:t>Espinal</a:t>
            </a:r>
            <a:r>
              <a:rPr lang="en-US" sz="1400" baseline="0" dirty="0" smtClean="0"/>
              <a:t>, NEJM </a:t>
            </a:r>
            <a:r>
              <a:rPr lang="en-US" sz="1400" baseline="0" dirty="0" err="1" smtClean="0"/>
              <a:t>Vol</a:t>
            </a:r>
            <a:r>
              <a:rPr lang="en-US" sz="1400" baseline="0" dirty="0" smtClean="0"/>
              <a:t> 344 No 17, April 26 2001, 1294- 1303. </a:t>
            </a:r>
          </a:p>
          <a:p>
            <a:endParaRPr lang="en-US" dirty="0"/>
          </a:p>
        </p:txBody>
      </p:sp>
      <p:pic>
        <p:nvPicPr>
          <p:cNvPr id="45058" name="Picture 2"/>
          <p:cNvPicPr>
            <a:picLocks noChangeAspect="1" noChangeArrowheads="1"/>
          </p:cNvPicPr>
          <p:nvPr/>
        </p:nvPicPr>
        <p:blipFill>
          <a:blip r:embed="rId3" cstate="print"/>
          <a:srcRect/>
          <a:stretch>
            <a:fillRect/>
          </a:stretch>
        </p:blipFill>
        <p:spPr bwMode="auto">
          <a:xfrm>
            <a:off x="2899392" y="2438400"/>
            <a:ext cx="6244608" cy="4419600"/>
          </a:xfrm>
          <a:prstGeom prst="rect">
            <a:avLst/>
          </a:prstGeom>
          <a:noFill/>
          <a:ln w="9525">
            <a:noFill/>
            <a:miter lim="800000"/>
            <a:headEnd/>
            <a:tailEnd/>
          </a:ln>
        </p:spPr>
      </p:pic>
      <p:sp>
        <p:nvSpPr>
          <p:cNvPr id="7" name="TextBox 6"/>
          <p:cNvSpPr txBox="1"/>
          <p:nvPr/>
        </p:nvSpPr>
        <p:spPr>
          <a:xfrm>
            <a:off x="457200" y="4800600"/>
            <a:ext cx="3429000" cy="646331"/>
          </a:xfrm>
          <a:prstGeom prst="rect">
            <a:avLst/>
          </a:prstGeom>
          <a:noFill/>
        </p:spPr>
        <p:txBody>
          <a:bodyPr wrap="square" rtlCol="0">
            <a:spAutoFit/>
          </a:bodyPr>
          <a:lstStyle/>
          <a:p>
            <a:r>
              <a:rPr lang="en-US" dirty="0" smtClean="0"/>
              <a:t>Expected: </a:t>
            </a:r>
          </a:p>
          <a:p>
            <a:r>
              <a:rPr lang="en-US" dirty="0" smtClean="0"/>
              <a:t>(_____x ___)/_____ </a:t>
            </a:r>
            <a:r>
              <a:rPr lang="en-US" dirty="0" smtClean="0"/>
              <a:t>= 28.007</a:t>
            </a:r>
            <a:endParaRPr lang="en-US" dirty="0"/>
          </a:p>
        </p:txBody>
      </p:sp>
      <p:cxnSp>
        <p:nvCxnSpPr>
          <p:cNvPr id="9" name="Straight Arrow Connector 8"/>
          <p:cNvCxnSpPr/>
          <p:nvPr/>
        </p:nvCxnSpPr>
        <p:spPr>
          <a:xfrm flipV="1">
            <a:off x="2743200" y="4953000"/>
            <a:ext cx="2743200" cy="7620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p:cNvSpPr>
            <a:spLocks noGrp="1"/>
          </p:cNvSpPr>
          <p:nvPr>
            <p:ph type="sldNum" sz="quarter" idx="12"/>
          </p:nvPr>
        </p:nvSpPr>
        <p:spPr/>
        <p:txBody>
          <a:bodyPr/>
          <a:lstStyle/>
          <a:p>
            <a:pPr>
              <a:defRPr/>
            </a:pPr>
            <a:fld id="{E6DE200D-D627-41E5-8D01-F6719520DC70}"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4" cstate="print"/>
          <a:srcRect l="29596" t="16363" r="13784"/>
          <a:stretch>
            <a:fillRect/>
          </a:stretch>
        </p:blipFill>
        <p:spPr bwMode="auto">
          <a:xfrm>
            <a:off x="5943600" y="1143000"/>
            <a:ext cx="3429000" cy="3668233"/>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Global Example</a:t>
            </a:r>
            <a:endParaRPr lang="en-US" dirty="0"/>
          </a:p>
        </p:txBody>
      </p:sp>
      <p:sp>
        <p:nvSpPr>
          <p:cNvPr id="3" name="Content Placeholder 2"/>
          <p:cNvSpPr>
            <a:spLocks noGrp="1"/>
          </p:cNvSpPr>
          <p:nvPr>
            <p:ph idx="1"/>
          </p:nvPr>
        </p:nvSpPr>
        <p:spPr>
          <a:xfrm>
            <a:off x="304800" y="4572000"/>
            <a:ext cx="8305800" cy="1173163"/>
          </a:xfrm>
        </p:spPr>
        <p:txBody>
          <a:bodyPr/>
          <a:lstStyle/>
          <a:p>
            <a:pPr>
              <a:buNone/>
            </a:pPr>
            <a:r>
              <a:rPr lang="en-US" sz="2400" dirty="0" smtClean="0"/>
              <a:t>If there were </a:t>
            </a:r>
            <a:r>
              <a:rPr lang="en-US" sz="2400" dirty="0" smtClean="0"/>
              <a:t>_________between </a:t>
            </a:r>
            <a:r>
              <a:rPr lang="en-US" sz="2400" dirty="0" smtClean="0"/>
              <a:t>year and “any drug resistance” in this </a:t>
            </a:r>
            <a:r>
              <a:rPr lang="en-US" sz="2400" dirty="0" smtClean="0"/>
              <a:t>________ </a:t>
            </a:r>
            <a:r>
              <a:rPr lang="en-US" sz="2400" dirty="0" smtClean="0"/>
              <a:t>in New Zealand, the probability of selecting a sample </a:t>
            </a:r>
            <a:r>
              <a:rPr lang="en-US" sz="2400" dirty="0" smtClean="0"/>
              <a:t>__________ours </a:t>
            </a:r>
            <a:r>
              <a:rPr lang="en-US" sz="2400" dirty="0" smtClean="0"/>
              <a:t>is 0.004.  We </a:t>
            </a:r>
            <a:r>
              <a:rPr lang="en-US" sz="2400" dirty="0" smtClean="0"/>
              <a:t>___________of </a:t>
            </a:r>
            <a:r>
              <a:rPr lang="en-US" sz="2400" dirty="0" smtClean="0"/>
              <a:t>an association.</a:t>
            </a:r>
            <a:endParaRPr lang="en-US" sz="2400" dirty="0"/>
          </a:p>
        </p:txBody>
      </p:sp>
      <p:pic>
        <p:nvPicPr>
          <p:cNvPr id="76801" name="Picture 1"/>
          <p:cNvPicPr>
            <a:picLocks noChangeAspect="1" noChangeArrowheads="1"/>
          </p:cNvPicPr>
          <p:nvPr/>
        </p:nvPicPr>
        <p:blipFill>
          <a:blip r:embed="rId5" cstate="print"/>
          <a:srcRect l="3973" t="13686" r="4636"/>
          <a:stretch>
            <a:fillRect/>
          </a:stretch>
        </p:blipFill>
        <p:spPr bwMode="auto">
          <a:xfrm>
            <a:off x="0" y="2971800"/>
            <a:ext cx="5257800" cy="961103"/>
          </a:xfrm>
          <a:prstGeom prst="rect">
            <a:avLst/>
          </a:prstGeom>
          <a:noFill/>
          <a:ln w="9525">
            <a:noFill/>
            <a:miter lim="800000"/>
            <a:headEnd/>
            <a:tailEnd/>
          </a:ln>
        </p:spPr>
      </p:pic>
      <p:pic>
        <p:nvPicPr>
          <p:cNvPr id="76803" name="Picture 3" descr="MCj04380680000[1]"/>
          <p:cNvPicPr>
            <a:picLocks noChangeAspect="1" noChangeArrowheads="1"/>
          </p:cNvPicPr>
          <p:nvPr/>
        </p:nvPicPr>
        <p:blipFill>
          <a:blip r:embed="rId6" cstate="print"/>
          <a:srcRect/>
          <a:stretch>
            <a:fillRect/>
          </a:stretch>
        </p:blipFill>
        <p:spPr bwMode="auto">
          <a:xfrm>
            <a:off x="7839075" y="5553075"/>
            <a:ext cx="1304925" cy="1304925"/>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pPr>
              <a:defRPr/>
            </a:pPr>
            <a:fld id="{E6DE200D-D627-41E5-8D01-F6719520DC70}" type="slidenum">
              <a:rPr lang="en-US" smtClean="0"/>
              <a:pPr>
                <a:defRPr/>
              </a:pPr>
              <a:t>9</a:t>
            </a:fld>
            <a:endParaRPr lang="en-US"/>
          </a:p>
        </p:txBody>
      </p:sp>
      <p:graphicFrame>
        <p:nvGraphicFramePr>
          <p:cNvPr id="10" name="Object 9"/>
          <p:cNvGraphicFramePr>
            <a:graphicFrameLocks noChangeAspect="1"/>
          </p:cNvGraphicFramePr>
          <p:nvPr/>
        </p:nvGraphicFramePr>
        <p:xfrm>
          <a:off x="1" y="1447800"/>
          <a:ext cx="5867400" cy="1352550"/>
        </p:xfrm>
        <a:graphic>
          <a:graphicData uri="http://schemas.openxmlformats.org/presentationml/2006/ole">
            <p:oleObj spid="_x0000_s76802" name="Equation" r:id="rId7" imgW="2438280" imgH="507960" progId="Equation.3">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2145</TotalTime>
  <Words>5980</Words>
  <Application>Microsoft Office PowerPoint</Application>
  <PresentationFormat>On-screen Show (4:3)</PresentationFormat>
  <Paragraphs>1356</Paragraphs>
  <Slides>31</Slides>
  <Notes>30</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31</vt:i4>
      </vt:variant>
    </vt:vector>
  </HeadingPairs>
  <TitlesOfParts>
    <vt:vector size="35" baseType="lpstr">
      <vt:lpstr>Office Theme</vt:lpstr>
      <vt:lpstr>MathType 6.0 Equation</vt:lpstr>
      <vt:lpstr>Microsoft Equation 3.0</vt:lpstr>
      <vt:lpstr>Equation</vt:lpstr>
      <vt:lpstr>Unit 7 Lesson 4</vt:lpstr>
      <vt:lpstr>Objectives</vt:lpstr>
      <vt:lpstr>Review</vt:lpstr>
      <vt:lpstr>Review: Pain Medication Trial</vt:lpstr>
      <vt:lpstr>Review:  Pain Medication Trial</vt:lpstr>
      <vt:lpstr>But Remember: Sample Size Requirements</vt:lpstr>
      <vt:lpstr>Global Example</vt:lpstr>
      <vt:lpstr>Global Example</vt:lpstr>
      <vt:lpstr>Global Example</vt:lpstr>
      <vt:lpstr>Global Example</vt:lpstr>
      <vt:lpstr>Global Example</vt:lpstr>
      <vt:lpstr>Fisher’s Exact Test</vt:lpstr>
      <vt:lpstr>Fisher’s Exact Test</vt:lpstr>
      <vt:lpstr>Fisher’s Exact Test</vt:lpstr>
      <vt:lpstr>Slide 15</vt:lpstr>
      <vt:lpstr>Slide 16</vt:lpstr>
      <vt:lpstr>Slide 17</vt:lpstr>
      <vt:lpstr>Slide 18</vt:lpstr>
      <vt:lpstr>Probability Distribution</vt:lpstr>
      <vt:lpstr>Slide 20</vt:lpstr>
      <vt:lpstr>Computer Output </vt:lpstr>
      <vt:lpstr>Return to Global Example</vt:lpstr>
      <vt:lpstr>Global Example- Using Fisher’s Exact</vt:lpstr>
      <vt:lpstr>Global Example- Using Fisher’s Exact</vt:lpstr>
      <vt:lpstr>Global Example- Using Fisher’s Exact</vt:lpstr>
      <vt:lpstr>Global Example- Using Fisher’s Exact</vt:lpstr>
      <vt:lpstr>Global Example Computer Output</vt:lpstr>
      <vt:lpstr>More about Drug Resistant TB Worldwide</vt:lpstr>
      <vt:lpstr>World Health Organization Facts:</vt:lpstr>
      <vt:lpstr>Objectives</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BIOSTATISTICS</cp:lastModifiedBy>
  <cp:revision>142</cp:revision>
  <dcterms:created xsi:type="dcterms:W3CDTF">2006-08-16T00:00:00Z</dcterms:created>
  <dcterms:modified xsi:type="dcterms:W3CDTF">2010-06-14T14:24:22Z</dcterms:modified>
</cp:coreProperties>
</file>