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311" r:id="rId3"/>
    <p:sldId id="272" r:id="rId4"/>
    <p:sldId id="313" r:id="rId5"/>
    <p:sldId id="276" r:id="rId6"/>
    <p:sldId id="314" r:id="rId7"/>
    <p:sldId id="315" r:id="rId8"/>
    <p:sldId id="318" r:id="rId9"/>
    <p:sldId id="319" r:id="rId10"/>
    <p:sldId id="316" r:id="rId11"/>
    <p:sldId id="320" r:id="rId12"/>
    <p:sldId id="321" r:id="rId13"/>
    <p:sldId id="322" r:id="rId14"/>
    <p:sldId id="317" r:id="rId15"/>
    <p:sldId id="327" r:id="rId16"/>
    <p:sldId id="323" r:id="rId17"/>
    <p:sldId id="328" r:id="rId18"/>
    <p:sldId id="329" r:id="rId19"/>
    <p:sldId id="326" r:id="rId20"/>
    <p:sldId id="325" r:id="rId21"/>
    <p:sldId id="331" r:id="rId22"/>
    <p:sldId id="335" r:id="rId23"/>
    <p:sldId id="336" r:id="rId24"/>
    <p:sldId id="334" r:id="rId25"/>
    <p:sldId id="324" r:id="rId26"/>
    <p:sldId id="338" r:id="rId27"/>
    <p:sldId id="337" r:id="rId28"/>
    <p:sldId id="330" r:id="rId29"/>
    <p:sldId id="341" r:id="rId30"/>
    <p:sldId id="342" r:id="rId31"/>
    <p:sldId id="343" r:id="rId32"/>
    <p:sldId id="344" r:id="rId33"/>
    <p:sldId id="345" r:id="rId34"/>
    <p:sldId id="346" r:id="rId35"/>
    <p:sldId id="347" r:id="rId36"/>
    <p:sldId id="339" r:id="rId37"/>
    <p:sldId id="340" r:id="rId38"/>
  </p:sldIdLst>
  <p:sldSz cx="9144000" cy="6858000" type="screen4x3"/>
  <p:notesSz cx="6997700" cy="92837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60133" autoAdjust="0"/>
  </p:normalViewPr>
  <p:slideViewPr>
    <p:cSldViewPr>
      <p:cViewPr varScale="1">
        <p:scale>
          <a:sx n="42" d="100"/>
          <a:sy n="42" d="100"/>
        </p:scale>
        <p:origin x="-190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BIOSCLUSTER\USERS_G-L\JMONACO\BSPH\Bios%20500\Lectures\wilcoxon.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BIOSCLUSTER\USERS_G-L\JMONACO\BSPH\Bios%20500\Lectures\wilcoxo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BIOSCLUSTER\USERS_G-L\JMONACO\BSPH\Bios%20500\Lectures\wilcoxon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BIOSCLUSTER\USERS_G-L\JMONACO\BSPH\Bios%20500\Lectures\wilcoxon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nchor="t" anchorCtr="0"/>
          <a:lstStyle/>
          <a:p>
            <a:pPr>
              <a:defRPr/>
            </a:pPr>
            <a:r>
              <a:rPr lang="en-US" sz="1200"/>
              <a:t>Distribution of W (Sum of Ranks in Group with Smaller Sample Size) with n= 7 observations and n</a:t>
            </a:r>
            <a:r>
              <a:rPr lang="en-US" sz="1200" baseline="-25000"/>
              <a:t>1</a:t>
            </a:r>
            <a:r>
              <a:rPr lang="en-US" sz="1200"/>
              <a:t>=3.</a:t>
            </a:r>
          </a:p>
        </c:rich>
      </c:tx>
      <c:layout>
        <c:manualLayout>
          <c:xMode val="edge"/>
          <c:yMode val="edge"/>
          <c:x val="0.13702777777777778"/>
          <c:y val="0"/>
        </c:manualLayout>
      </c:layout>
      <c:overlay val="1"/>
    </c:title>
    <c:plotArea>
      <c:layout>
        <c:manualLayout>
          <c:layoutTarget val="inner"/>
          <c:xMode val="edge"/>
          <c:yMode val="edge"/>
          <c:x val="0.14782195975503071"/>
          <c:y val="0.13010425780110821"/>
          <c:w val="0.80495581802274763"/>
          <c:h val="0.70005358705161858"/>
        </c:manualLayout>
      </c:layout>
      <c:barChart>
        <c:barDir val="col"/>
        <c:grouping val="clustered"/>
        <c:ser>
          <c:idx val="0"/>
          <c:order val="0"/>
          <c:cat>
            <c:numRef>
              <c:f>Sheet1!$B$2:$B$14</c:f>
              <c:numCache>
                <c:formatCode>General</c:formatCode>
                <c:ptCount val="13"/>
                <c:pt idx="0">
                  <c:v>6</c:v>
                </c:pt>
                <c:pt idx="1">
                  <c:v>7</c:v>
                </c:pt>
                <c:pt idx="2">
                  <c:v>8</c:v>
                </c:pt>
                <c:pt idx="3">
                  <c:v>9</c:v>
                </c:pt>
                <c:pt idx="4">
                  <c:v>10</c:v>
                </c:pt>
                <c:pt idx="5">
                  <c:v>11</c:v>
                </c:pt>
                <c:pt idx="6">
                  <c:v>12</c:v>
                </c:pt>
                <c:pt idx="7">
                  <c:v>13</c:v>
                </c:pt>
                <c:pt idx="8">
                  <c:v>14</c:v>
                </c:pt>
                <c:pt idx="9">
                  <c:v>15</c:v>
                </c:pt>
                <c:pt idx="10">
                  <c:v>16</c:v>
                </c:pt>
                <c:pt idx="11">
                  <c:v>17</c:v>
                </c:pt>
                <c:pt idx="12">
                  <c:v>18</c:v>
                </c:pt>
              </c:numCache>
            </c:numRef>
          </c:cat>
          <c:val>
            <c:numRef>
              <c:f>Sheet1!$D$2:$D$14</c:f>
              <c:numCache>
                <c:formatCode>General</c:formatCode>
                <c:ptCount val="13"/>
                <c:pt idx="0">
                  <c:v>2.8571428571428598E-2</c:v>
                </c:pt>
                <c:pt idx="1">
                  <c:v>2.8571428571428598E-2</c:v>
                </c:pt>
                <c:pt idx="2">
                  <c:v>5.7142857142857148E-2</c:v>
                </c:pt>
                <c:pt idx="3">
                  <c:v>8.5714285714285743E-2</c:v>
                </c:pt>
                <c:pt idx="4">
                  <c:v>0.11428571428571448</c:v>
                </c:pt>
                <c:pt idx="5">
                  <c:v>0.11428571428571448</c:v>
                </c:pt>
                <c:pt idx="6">
                  <c:v>0.14285714285714318</c:v>
                </c:pt>
                <c:pt idx="7">
                  <c:v>0.11428571428571448</c:v>
                </c:pt>
                <c:pt idx="8">
                  <c:v>0.11428571428571448</c:v>
                </c:pt>
                <c:pt idx="9">
                  <c:v>8.5714285714285743E-2</c:v>
                </c:pt>
                <c:pt idx="10">
                  <c:v>5.7142857142857148E-2</c:v>
                </c:pt>
                <c:pt idx="11">
                  <c:v>2.8571428571428598E-2</c:v>
                </c:pt>
                <c:pt idx="12">
                  <c:v>2.8571428571428598E-2</c:v>
                </c:pt>
              </c:numCache>
            </c:numRef>
          </c:val>
        </c:ser>
        <c:gapWidth val="0"/>
        <c:axId val="220429696"/>
        <c:axId val="221419008"/>
      </c:barChart>
      <c:catAx>
        <c:axId val="220429696"/>
        <c:scaling>
          <c:orientation val="minMax"/>
        </c:scaling>
        <c:axPos val="b"/>
        <c:title>
          <c:tx>
            <c:rich>
              <a:bodyPr/>
              <a:lstStyle/>
              <a:p>
                <a:pPr>
                  <a:defRPr/>
                </a:pPr>
                <a:r>
                  <a:rPr lang="en-US"/>
                  <a:t>W=Sum of Rank in Group of Size 3</a:t>
                </a:r>
              </a:p>
            </c:rich>
          </c:tx>
          <c:layout/>
        </c:title>
        <c:numFmt formatCode="General" sourceLinked="1"/>
        <c:tickLblPos val="nextTo"/>
        <c:crossAx val="221419008"/>
        <c:crosses val="autoZero"/>
        <c:auto val="1"/>
        <c:lblAlgn val="ctr"/>
        <c:lblOffset val="100"/>
      </c:catAx>
      <c:valAx>
        <c:axId val="221419008"/>
        <c:scaling>
          <c:orientation val="minMax"/>
        </c:scaling>
        <c:axPos val="l"/>
        <c:majorGridlines/>
        <c:title>
          <c:tx>
            <c:rich>
              <a:bodyPr rot="-5400000" vert="horz"/>
              <a:lstStyle/>
              <a:p>
                <a:pPr>
                  <a:defRPr/>
                </a:pPr>
                <a:r>
                  <a:rPr lang="en-US"/>
                  <a:t>Probability</a:t>
                </a:r>
              </a:p>
            </c:rich>
          </c:tx>
          <c:layout/>
        </c:title>
        <c:numFmt formatCode="General" sourceLinked="1"/>
        <c:tickLblPos val="nextTo"/>
        <c:crossAx val="220429696"/>
        <c:crosses val="autoZero"/>
        <c:crossBetween val="between"/>
      </c:valAx>
    </c:plotArea>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nchor="t" anchorCtr="0"/>
          <a:lstStyle/>
          <a:p>
            <a:pPr>
              <a:defRPr/>
            </a:pPr>
            <a:r>
              <a:rPr lang="en-US" sz="1200"/>
              <a:t>Distribution of W (Sum of Ranks in Group with Smaller Sample Size) with n= 7 observations and n</a:t>
            </a:r>
            <a:r>
              <a:rPr lang="en-US" sz="1200" baseline="-25000"/>
              <a:t>1</a:t>
            </a:r>
            <a:r>
              <a:rPr lang="en-US" sz="1200"/>
              <a:t>=3.</a:t>
            </a:r>
          </a:p>
        </c:rich>
      </c:tx>
      <c:layout>
        <c:manualLayout>
          <c:xMode val="edge"/>
          <c:yMode val="edge"/>
          <c:x val="0.13702777777777778"/>
          <c:y val="0"/>
        </c:manualLayout>
      </c:layout>
      <c:overlay val="1"/>
    </c:title>
    <c:plotArea>
      <c:layout>
        <c:manualLayout>
          <c:layoutTarget val="inner"/>
          <c:xMode val="edge"/>
          <c:yMode val="edge"/>
          <c:x val="0.13562688048140345"/>
          <c:y val="0.1329291783442324"/>
          <c:w val="0.80495581802274763"/>
          <c:h val="0.70005358705161858"/>
        </c:manualLayout>
      </c:layout>
      <c:barChart>
        <c:barDir val="col"/>
        <c:grouping val="clustered"/>
        <c:ser>
          <c:idx val="0"/>
          <c:order val="0"/>
          <c:cat>
            <c:numRef>
              <c:f>Sheet1!$B$2:$B$14</c:f>
              <c:numCache>
                <c:formatCode>General</c:formatCode>
                <c:ptCount val="13"/>
                <c:pt idx="0">
                  <c:v>6</c:v>
                </c:pt>
                <c:pt idx="1">
                  <c:v>7</c:v>
                </c:pt>
                <c:pt idx="2">
                  <c:v>8</c:v>
                </c:pt>
                <c:pt idx="3">
                  <c:v>9</c:v>
                </c:pt>
                <c:pt idx="4">
                  <c:v>10</c:v>
                </c:pt>
                <c:pt idx="5">
                  <c:v>11</c:v>
                </c:pt>
                <c:pt idx="6">
                  <c:v>12</c:v>
                </c:pt>
                <c:pt idx="7">
                  <c:v>13</c:v>
                </c:pt>
                <c:pt idx="8">
                  <c:v>14</c:v>
                </c:pt>
                <c:pt idx="9">
                  <c:v>15</c:v>
                </c:pt>
                <c:pt idx="10">
                  <c:v>16</c:v>
                </c:pt>
                <c:pt idx="11">
                  <c:v>17</c:v>
                </c:pt>
                <c:pt idx="12">
                  <c:v>18</c:v>
                </c:pt>
              </c:numCache>
            </c:numRef>
          </c:cat>
          <c:val>
            <c:numRef>
              <c:f>Sheet1!$D$2:$D$14</c:f>
              <c:numCache>
                <c:formatCode>General</c:formatCode>
                <c:ptCount val="13"/>
                <c:pt idx="0">
                  <c:v>2.8571428571428591E-2</c:v>
                </c:pt>
                <c:pt idx="1">
                  <c:v>2.8571428571428591E-2</c:v>
                </c:pt>
                <c:pt idx="2">
                  <c:v>5.7142857142857141E-2</c:v>
                </c:pt>
                <c:pt idx="3">
                  <c:v>8.5714285714285715E-2</c:v>
                </c:pt>
                <c:pt idx="4">
                  <c:v>0.11428571428571445</c:v>
                </c:pt>
                <c:pt idx="5">
                  <c:v>0.11428571428571445</c:v>
                </c:pt>
                <c:pt idx="6">
                  <c:v>0.14285714285714318</c:v>
                </c:pt>
                <c:pt idx="7">
                  <c:v>0.11428571428571445</c:v>
                </c:pt>
                <c:pt idx="8">
                  <c:v>0.11428571428571445</c:v>
                </c:pt>
                <c:pt idx="9">
                  <c:v>8.5714285714285715E-2</c:v>
                </c:pt>
                <c:pt idx="10">
                  <c:v>5.7142857142857141E-2</c:v>
                </c:pt>
                <c:pt idx="11">
                  <c:v>2.8571428571428591E-2</c:v>
                </c:pt>
                <c:pt idx="12">
                  <c:v>2.8571428571428591E-2</c:v>
                </c:pt>
              </c:numCache>
            </c:numRef>
          </c:val>
        </c:ser>
        <c:gapWidth val="0"/>
        <c:axId val="222349568"/>
        <c:axId val="222355840"/>
      </c:barChart>
      <c:catAx>
        <c:axId val="222349568"/>
        <c:scaling>
          <c:orientation val="minMax"/>
        </c:scaling>
        <c:axPos val="b"/>
        <c:title>
          <c:tx>
            <c:rich>
              <a:bodyPr/>
              <a:lstStyle/>
              <a:p>
                <a:pPr>
                  <a:defRPr/>
                </a:pPr>
                <a:r>
                  <a:rPr lang="en-US"/>
                  <a:t>W=Sum of Rank in Group of Size 3</a:t>
                </a:r>
              </a:p>
            </c:rich>
          </c:tx>
          <c:layout/>
        </c:title>
        <c:numFmt formatCode="General" sourceLinked="1"/>
        <c:tickLblPos val="nextTo"/>
        <c:crossAx val="222355840"/>
        <c:crosses val="autoZero"/>
        <c:auto val="1"/>
        <c:lblAlgn val="ctr"/>
        <c:lblOffset val="100"/>
      </c:catAx>
      <c:valAx>
        <c:axId val="222355840"/>
        <c:scaling>
          <c:orientation val="minMax"/>
        </c:scaling>
        <c:axPos val="l"/>
        <c:majorGridlines/>
        <c:title>
          <c:tx>
            <c:rich>
              <a:bodyPr rot="-5400000" vert="horz"/>
              <a:lstStyle/>
              <a:p>
                <a:pPr>
                  <a:defRPr/>
                </a:pPr>
                <a:r>
                  <a:rPr lang="en-US"/>
                  <a:t>Probability</a:t>
                </a:r>
              </a:p>
            </c:rich>
          </c:tx>
          <c:layout/>
        </c:title>
        <c:numFmt formatCode="General" sourceLinked="1"/>
        <c:tickLblPos val="nextTo"/>
        <c:crossAx val="222349568"/>
        <c:crosses val="autoZero"/>
        <c:crossBetween val="between"/>
      </c:valAx>
    </c:plotArea>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200"/>
              <a:t>Sodium Chloride Intake for  12 Normal BP Participants</a:t>
            </a:r>
          </a:p>
        </c:rich>
      </c:tx>
      <c:layout/>
    </c:title>
    <c:plotArea>
      <c:layout>
        <c:manualLayout>
          <c:layoutTarget val="inner"/>
          <c:xMode val="edge"/>
          <c:yMode val="edge"/>
          <c:x val="0.1389376109167974"/>
          <c:y val="0.1910893421786844"/>
          <c:w val="0.80854597770464687"/>
          <c:h val="0.41108892884452464"/>
        </c:manualLayout>
      </c:layout>
      <c:barChart>
        <c:barDir val="col"/>
        <c:grouping val="clustered"/>
        <c:ser>
          <c:idx val="0"/>
          <c:order val="0"/>
          <c:cat>
            <c:strRef>
              <c:f>Sheet1!$P$20:$P$32</c:f>
              <c:strCache>
                <c:ptCount val="13"/>
                <c:pt idx="0">
                  <c:v>0-20</c:v>
                </c:pt>
                <c:pt idx="1">
                  <c:v>20-40</c:v>
                </c:pt>
                <c:pt idx="2">
                  <c:v>40-60</c:v>
                </c:pt>
                <c:pt idx="3">
                  <c:v>60-80</c:v>
                </c:pt>
                <c:pt idx="4">
                  <c:v>80-100</c:v>
                </c:pt>
                <c:pt idx="5">
                  <c:v>100-120</c:v>
                </c:pt>
                <c:pt idx="6">
                  <c:v>120-140</c:v>
                </c:pt>
                <c:pt idx="7">
                  <c:v>140-160</c:v>
                </c:pt>
                <c:pt idx="8">
                  <c:v>160-180</c:v>
                </c:pt>
                <c:pt idx="9">
                  <c:v>180-200</c:v>
                </c:pt>
                <c:pt idx="10">
                  <c:v>200-220</c:v>
                </c:pt>
                <c:pt idx="11">
                  <c:v>220-240</c:v>
                </c:pt>
                <c:pt idx="12">
                  <c:v>240-260</c:v>
                </c:pt>
              </c:strCache>
            </c:strRef>
          </c:cat>
          <c:val>
            <c:numRef>
              <c:f>Sheet1!$Q$20:$Q$32</c:f>
              <c:numCache>
                <c:formatCode>General</c:formatCode>
                <c:ptCount val="13"/>
                <c:pt idx="0">
                  <c:v>9</c:v>
                </c:pt>
                <c:pt idx="1">
                  <c:v>0</c:v>
                </c:pt>
                <c:pt idx="2">
                  <c:v>2</c:v>
                </c:pt>
                <c:pt idx="3">
                  <c:v>1</c:v>
                </c:pt>
                <c:pt idx="4">
                  <c:v>0</c:v>
                </c:pt>
                <c:pt idx="5">
                  <c:v>0</c:v>
                </c:pt>
                <c:pt idx="6">
                  <c:v>0</c:v>
                </c:pt>
                <c:pt idx="7">
                  <c:v>0</c:v>
                </c:pt>
                <c:pt idx="8">
                  <c:v>0</c:v>
                </c:pt>
                <c:pt idx="9">
                  <c:v>0</c:v>
                </c:pt>
                <c:pt idx="10">
                  <c:v>0</c:v>
                </c:pt>
                <c:pt idx="11">
                  <c:v>0</c:v>
                </c:pt>
                <c:pt idx="12">
                  <c:v>0</c:v>
                </c:pt>
              </c:numCache>
            </c:numRef>
          </c:val>
        </c:ser>
        <c:gapWidth val="0"/>
        <c:axId val="222606080"/>
        <c:axId val="222608000"/>
      </c:barChart>
      <c:catAx>
        <c:axId val="222606080"/>
        <c:scaling>
          <c:orientation val="minMax"/>
        </c:scaling>
        <c:axPos val="b"/>
        <c:title>
          <c:tx>
            <c:rich>
              <a:bodyPr/>
              <a:lstStyle/>
              <a:p>
                <a:pPr>
                  <a:defRPr/>
                </a:pPr>
                <a:r>
                  <a:rPr lang="en-US"/>
                  <a:t>Sodium Chloride Intake (mEq)</a:t>
                </a:r>
              </a:p>
            </c:rich>
          </c:tx>
          <c:layout/>
        </c:title>
        <c:tickLblPos val="nextTo"/>
        <c:crossAx val="222608000"/>
        <c:crosses val="autoZero"/>
        <c:auto val="1"/>
        <c:lblAlgn val="ctr"/>
        <c:lblOffset val="100"/>
      </c:catAx>
      <c:valAx>
        <c:axId val="222608000"/>
        <c:scaling>
          <c:orientation val="minMax"/>
        </c:scaling>
        <c:axPos val="l"/>
        <c:majorGridlines/>
        <c:title>
          <c:tx>
            <c:rich>
              <a:bodyPr rot="-5400000" vert="horz"/>
              <a:lstStyle/>
              <a:p>
                <a:pPr>
                  <a:defRPr/>
                </a:pPr>
                <a:r>
                  <a:rPr lang="en-US"/>
                  <a:t>Number of Participants</a:t>
                </a:r>
              </a:p>
            </c:rich>
          </c:tx>
          <c:layout/>
        </c:title>
        <c:numFmt formatCode="General" sourceLinked="1"/>
        <c:tickLblPos val="nextTo"/>
        <c:crossAx val="222606080"/>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200"/>
              <a:t>Sodium Chloride Intake for  10 Hypertensive</a:t>
            </a:r>
            <a:r>
              <a:rPr lang="en-US" sz="1200" baseline="0"/>
              <a:t> </a:t>
            </a:r>
            <a:r>
              <a:rPr lang="en-US" sz="1200"/>
              <a:t>Participants</a:t>
            </a:r>
          </a:p>
        </c:rich>
      </c:tx>
      <c:layout/>
    </c:title>
    <c:plotArea>
      <c:layout>
        <c:manualLayout>
          <c:layoutTarget val="inner"/>
          <c:xMode val="edge"/>
          <c:yMode val="edge"/>
          <c:x val="0.14908921641205125"/>
          <c:y val="0.20937628251014101"/>
          <c:w val="0.78702178253359512"/>
          <c:h val="0.44902658076831331"/>
        </c:manualLayout>
      </c:layout>
      <c:barChart>
        <c:barDir val="col"/>
        <c:grouping val="clustered"/>
        <c:ser>
          <c:idx val="1"/>
          <c:order val="0"/>
          <c:cat>
            <c:strRef>
              <c:f>Sheet1!$P$20:$P$32</c:f>
              <c:strCache>
                <c:ptCount val="13"/>
                <c:pt idx="0">
                  <c:v>0-20</c:v>
                </c:pt>
                <c:pt idx="1">
                  <c:v>20-40</c:v>
                </c:pt>
                <c:pt idx="2">
                  <c:v>40-60</c:v>
                </c:pt>
                <c:pt idx="3">
                  <c:v>60-80</c:v>
                </c:pt>
                <c:pt idx="4">
                  <c:v>80-100</c:v>
                </c:pt>
                <c:pt idx="5">
                  <c:v>100-120</c:v>
                </c:pt>
                <c:pt idx="6">
                  <c:v>120-140</c:v>
                </c:pt>
                <c:pt idx="7">
                  <c:v>140-160</c:v>
                </c:pt>
                <c:pt idx="8">
                  <c:v>160-180</c:v>
                </c:pt>
                <c:pt idx="9">
                  <c:v>180-200</c:v>
                </c:pt>
                <c:pt idx="10">
                  <c:v>200-220</c:v>
                </c:pt>
                <c:pt idx="11">
                  <c:v>220-240</c:v>
                </c:pt>
                <c:pt idx="12">
                  <c:v>240-260</c:v>
                </c:pt>
              </c:strCache>
            </c:strRef>
          </c:cat>
          <c:val>
            <c:numRef>
              <c:f>Sheet1!$R$20:$R$32</c:f>
              <c:numCache>
                <c:formatCode>General</c:formatCode>
                <c:ptCount val="13"/>
                <c:pt idx="0">
                  <c:v>1</c:v>
                </c:pt>
                <c:pt idx="1">
                  <c:v>2</c:v>
                </c:pt>
                <c:pt idx="2">
                  <c:v>2</c:v>
                </c:pt>
                <c:pt idx="3">
                  <c:v>2</c:v>
                </c:pt>
                <c:pt idx="4">
                  <c:v>2</c:v>
                </c:pt>
                <c:pt idx="5">
                  <c:v>0</c:v>
                </c:pt>
                <c:pt idx="6">
                  <c:v>0</c:v>
                </c:pt>
                <c:pt idx="7">
                  <c:v>0</c:v>
                </c:pt>
                <c:pt idx="8">
                  <c:v>0</c:v>
                </c:pt>
                <c:pt idx="9">
                  <c:v>0</c:v>
                </c:pt>
                <c:pt idx="10">
                  <c:v>0</c:v>
                </c:pt>
                <c:pt idx="11">
                  <c:v>0</c:v>
                </c:pt>
                <c:pt idx="12">
                  <c:v>1</c:v>
                </c:pt>
              </c:numCache>
            </c:numRef>
          </c:val>
        </c:ser>
        <c:gapWidth val="0"/>
        <c:axId val="222615808"/>
        <c:axId val="222630272"/>
      </c:barChart>
      <c:catAx>
        <c:axId val="222615808"/>
        <c:scaling>
          <c:orientation val="minMax"/>
        </c:scaling>
        <c:axPos val="b"/>
        <c:title>
          <c:tx>
            <c:rich>
              <a:bodyPr/>
              <a:lstStyle/>
              <a:p>
                <a:pPr>
                  <a:defRPr/>
                </a:pPr>
                <a:r>
                  <a:rPr lang="en-US"/>
                  <a:t>Sodium Chloride Intake (mEq)</a:t>
                </a:r>
              </a:p>
            </c:rich>
          </c:tx>
          <c:layout/>
        </c:title>
        <c:tickLblPos val="nextTo"/>
        <c:crossAx val="222630272"/>
        <c:crosses val="autoZero"/>
        <c:auto val="1"/>
        <c:lblAlgn val="ctr"/>
        <c:lblOffset val="100"/>
      </c:catAx>
      <c:valAx>
        <c:axId val="222630272"/>
        <c:scaling>
          <c:orientation val="minMax"/>
          <c:max val="10"/>
        </c:scaling>
        <c:axPos val="l"/>
        <c:majorGridlines/>
        <c:title>
          <c:tx>
            <c:rich>
              <a:bodyPr rot="-5400000" vert="horz"/>
              <a:lstStyle/>
              <a:p>
                <a:pPr>
                  <a:defRPr/>
                </a:pPr>
                <a:r>
                  <a:rPr lang="en-US"/>
                  <a:t>Number of Participants</a:t>
                </a:r>
              </a:p>
            </c:rich>
          </c:tx>
          <c:layout/>
        </c:title>
        <c:numFmt formatCode="General" sourceLinked="1"/>
        <c:tickLblPos val="nextTo"/>
        <c:crossAx val="222615808"/>
        <c:crosses val="autoZero"/>
        <c:crossBetween val="between"/>
        <c:majorUnit val="2"/>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drawing1.xml><?xml version="1.0" encoding="utf-8"?>
<c:userShapes xmlns:c="http://schemas.openxmlformats.org/drawingml/2006/chart">
  <cdr:relSizeAnchor xmlns:cdr="http://schemas.openxmlformats.org/drawingml/2006/chartDrawing">
    <cdr:from>
      <cdr:x>0.14167</cdr:x>
      <cdr:y>0.70486</cdr:y>
    </cdr:from>
    <cdr:to>
      <cdr:x>0.2625</cdr:x>
      <cdr:y>0.83333</cdr:y>
    </cdr:to>
    <cdr:sp macro="" textlink="">
      <cdr:nvSpPr>
        <cdr:cNvPr id="2" name="Rectangle 1"/>
        <cdr:cNvSpPr/>
      </cdr:nvSpPr>
      <cdr:spPr>
        <a:xfrm xmlns:a="http://schemas.openxmlformats.org/drawingml/2006/main">
          <a:off x="647701" y="1933575"/>
          <a:ext cx="552450" cy="352425"/>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0.83125</cdr:x>
      <cdr:y>0.70833</cdr:y>
    </cdr:from>
    <cdr:to>
      <cdr:x>0.95833</cdr:x>
      <cdr:y>0.83333</cdr:y>
    </cdr:to>
    <cdr:sp macro="" textlink="">
      <cdr:nvSpPr>
        <cdr:cNvPr id="3" name="Rectangle 2"/>
        <cdr:cNvSpPr/>
      </cdr:nvSpPr>
      <cdr:spPr>
        <a:xfrm xmlns:a="http://schemas.openxmlformats.org/drawingml/2006/main">
          <a:off x="3800475" y="1943101"/>
          <a:ext cx="581025"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0.26875</cdr:x>
      <cdr:y>0.57986</cdr:y>
    </cdr:from>
    <cdr:to>
      <cdr:x>0.33542</cdr:x>
      <cdr:y>0.70486</cdr:y>
    </cdr:to>
    <cdr:sp macro="" textlink="">
      <cdr:nvSpPr>
        <cdr:cNvPr id="4" name="Rectangle 3"/>
        <cdr:cNvSpPr/>
      </cdr:nvSpPr>
      <cdr:spPr>
        <a:xfrm xmlns:a="http://schemas.openxmlformats.org/drawingml/2006/main">
          <a:off x="1228726" y="1590675"/>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0.7625</cdr:x>
      <cdr:y>0.58333</cdr:y>
    </cdr:from>
    <cdr:to>
      <cdr:x>0.82917</cdr:x>
      <cdr:y>0.70833</cdr:y>
    </cdr:to>
    <cdr:sp macro="" textlink="">
      <cdr:nvSpPr>
        <cdr:cNvPr id="5" name="Rectangle 4"/>
        <cdr:cNvSpPr/>
      </cdr:nvSpPr>
      <cdr:spPr>
        <a:xfrm xmlns:a="http://schemas.openxmlformats.org/drawingml/2006/main">
          <a:off x="3486150" y="1600200"/>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0.27083</cdr:x>
      <cdr:y>0.70833</cdr:y>
    </cdr:from>
    <cdr:to>
      <cdr:x>0.3375</cdr:x>
      <cdr:y>0.83333</cdr:y>
    </cdr:to>
    <cdr:sp macro="" textlink="">
      <cdr:nvSpPr>
        <cdr:cNvPr id="6" name="Rectangle 5"/>
        <cdr:cNvSpPr/>
      </cdr:nvSpPr>
      <cdr:spPr>
        <a:xfrm xmlns:a="http://schemas.openxmlformats.org/drawingml/2006/main">
          <a:off x="1238250" y="1943100"/>
          <a:ext cx="304800" cy="342900"/>
        </a:xfrm>
        <a:prstGeom xmlns:a="http://schemas.openxmlformats.org/drawingml/2006/main" prst="rect">
          <a:avLst/>
        </a:prstGeom>
        <a:solidFill xmlns:a="http://schemas.openxmlformats.org/drawingml/2006/main">
          <a:schemeClr val="accent2">
            <a:lumMod val="60000"/>
            <a:lumOff val="40000"/>
          </a:schemeClr>
        </a:solidFill>
        <a:ln xmlns:a="http://schemas.openxmlformats.org/drawingml/2006/main">
          <a:solidFill>
            <a:schemeClr val="accent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0.14167</cdr:x>
      <cdr:y>0.70486</cdr:y>
    </cdr:from>
    <cdr:to>
      <cdr:x>0.2625</cdr:x>
      <cdr:y>0.83333</cdr:y>
    </cdr:to>
    <cdr:sp macro="" textlink="">
      <cdr:nvSpPr>
        <cdr:cNvPr id="7" name="Rectangle 1"/>
        <cdr:cNvSpPr/>
      </cdr:nvSpPr>
      <cdr:spPr>
        <a:xfrm xmlns:a="http://schemas.openxmlformats.org/drawingml/2006/main">
          <a:off x="647701" y="1933575"/>
          <a:ext cx="552450" cy="352425"/>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0.83125</cdr:x>
      <cdr:y>0.70833</cdr:y>
    </cdr:from>
    <cdr:to>
      <cdr:x>0.95833</cdr:x>
      <cdr:y>0.83333</cdr:y>
    </cdr:to>
    <cdr:sp macro="" textlink="">
      <cdr:nvSpPr>
        <cdr:cNvPr id="8" name="Rectangle 2"/>
        <cdr:cNvSpPr/>
      </cdr:nvSpPr>
      <cdr:spPr>
        <a:xfrm xmlns:a="http://schemas.openxmlformats.org/drawingml/2006/main">
          <a:off x="3800475" y="1943101"/>
          <a:ext cx="581025"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0.26875</cdr:x>
      <cdr:y>0.57986</cdr:y>
    </cdr:from>
    <cdr:to>
      <cdr:x>0.33542</cdr:x>
      <cdr:y>0.70486</cdr:y>
    </cdr:to>
    <cdr:sp macro="" textlink="">
      <cdr:nvSpPr>
        <cdr:cNvPr id="9" name="Rectangle 3"/>
        <cdr:cNvSpPr/>
      </cdr:nvSpPr>
      <cdr:spPr>
        <a:xfrm xmlns:a="http://schemas.openxmlformats.org/drawingml/2006/main">
          <a:off x="1228726" y="1590675"/>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0.7625</cdr:x>
      <cdr:y>0.58333</cdr:y>
    </cdr:from>
    <cdr:to>
      <cdr:x>0.82917</cdr:x>
      <cdr:y>0.70833</cdr:y>
    </cdr:to>
    <cdr:sp macro="" textlink="">
      <cdr:nvSpPr>
        <cdr:cNvPr id="10" name="Rectangle 4"/>
        <cdr:cNvSpPr/>
      </cdr:nvSpPr>
      <cdr:spPr>
        <a:xfrm xmlns:a="http://schemas.openxmlformats.org/drawingml/2006/main">
          <a:off x="3486150" y="1600200"/>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0.27083</cdr:x>
      <cdr:y>0.70833</cdr:y>
    </cdr:from>
    <cdr:to>
      <cdr:x>0.3375</cdr:x>
      <cdr:y>0.83333</cdr:y>
    </cdr:to>
    <cdr:sp macro="" textlink="">
      <cdr:nvSpPr>
        <cdr:cNvPr id="11" name="Rectangle 5"/>
        <cdr:cNvSpPr/>
      </cdr:nvSpPr>
      <cdr:spPr>
        <a:xfrm xmlns:a="http://schemas.openxmlformats.org/drawingml/2006/main">
          <a:off x="1238250" y="1943100"/>
          <a:ext cx="304800" cy="342900"/>
        </a:xfrm>
        <a:prstGeom xmlns:a="http://schemas.openxmlformats.org/drawingml/2006/main" prst="rect">
          <a:avLst/>
        </a:prstGeom>
        <a:solidFill xmlns:a="http://schemas.openxmlformats.org/drawingml/2006/main">
          <a:schemeClr val="accent2">
            <a:lumMod val="60000"/>
            <a:lumOff val="40000"/>
          </a:schemeClr>
        </a:solidFill>
        <a:ln xmlns:a="http://schemas.openxmlformats.org/drawingml/2006/main">
          <a:solidFill>
            <a:schemeClr val="accent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0.14167</cdr:x>
      <cdr:y>0.70486</cdr:y>
    </cdr:from>
    <cdr:to>
      <cdr:x>0.2625</cdr:x>
      <cdr:y>0.83333</cdr:y>
    </cdr:to>
    <cdr:sp macro="" textlink="">
      <cdr:nvSpPr>
        <cdr:cNvPr id="12" name="Rectangle 1"/>
        <cdr:cNvSpPr/>
      </cdr:nvSpPr>
      <cdr:spPr>
        <a:xfrm xmlns:a="http://schemas.openxmlformats.org/drawingml/2006/main">
          <a:off x="647701" y="1933575"/>
          <a:ext cx="552450" cy="352425"/>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0.83125</cdr:x>
      <cdr:y>0.70833</cdr:y>
    </cdr:from>
    <cdr:to>
      <cdr:x>0.95833</cdr:x>
      <cdr:y>0.83333</cdr:y>
    </cdr:to>
    <cdr:sp macro="" textlink="">
      <cdr:nvSpPr>
        <cdr:cNvPr id="13" name="Rectangle 2"/>
        <cdr:cNvSpPr/>
      </cdr:nvSpPr>
      <cdr:spPr>
        <a:xfrm xmlns:a="http://schemas.openxmlformats.org/drawingml/2006/main">
          <a:off x="3800475" y="1943101"/>
          <a:ext cx="581025"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0.26875</cdr:x>
      <cdr:y>0.57986</cdr:y>
    </cdr:from>
    <cdr:to>
      <cdr:x>0.33542</cdr:x>
      <cdr:y>0.70486</cdr:y>
    </cdr:to>
    <cdr:sp macro="" textlink="">
      <cdr:nvSpPr>
        <cdr:cNvPr id="14" name="Rectangle 3"/>
        <cdr:cNvSpPr/>
      </cdr:nvSpPr>
      <cdr:spPr>
        <a:xfrm xmlns:a="http://schemas.openxmlformats.org/drawingml/2006/main">
          <a:off x="1228726" y="1590675"/>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0.76458</cdr:x>
      <cdr:y>0.58333</cdr:y>
    </cdr:from>
    <cdr:to>
      <cdr:x>0.82917</cdr:x>
      <cdr:y>0.70833</cdr:y>
    </cdr:to>
    <cdr:sp macro="" textlink="">
      <cdr:nvSpPr>
        <cdr:cNvPr id="15" name="Rectangle 4"/>
        <cdr:cNvSpPr/>
      </cdr:nvSpPr>
      <cdr:spPr>
        <a:xfrm xmlns:a="http://schemas.openxmlformats.org/drawingml/2006/main">
          <a:off x="3495675" y="1600191"/>
          <a:ext cx="29529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0.2625</cdr:x>
      <cdr:y>0.70833</cdr:y>
    </cdr:from>
    <cdr:to>
      <cdr:x>0.32917</cdr:x>
      <cdr:y>0.83333</cdr:y>
    </cdr:to>
    <cdr:sp macro="" textlink="">
      <cdr:nvSpPr>
        <cdr:cNvPr id="16" name="Rectangle 5"/>
        <cdr:cNvSpPr/>
      </cdr:nvSpPr>
      <cdr:spPr>
        <a:xfrm xmlns:a="http://schemas.openxmlformats.org/drawingml/2006/main">
          <a:off x="1200135" y="1943091"/>
          <a:ext cx="304815" cy="342900"/>
        </a:xfrm>
        <a:prstGeom xmlns:a="http://schemas.openxmlformats.org/drawingml/2006/main" prst="rect">
          <a:avLst/>
        </a:prstGeom>
        <a:solidFill xmlns:a="http://schemas.openxmlformats.org/drawingml/2006/main">
          <a:schemeClr val="accent2">
            <a:lumMod val="60000"/>
            <a:lumOff val="40000"/>
          </a:schemeClr>
        </a:solidFill>
        <a:ln xmlns:a="http://schemas.openxmlformats.org/drawingml/2006/main">
          <a:solidFill>
            <a:schemeClr val="accent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0.76042</cdr:x>
      <cdr:y>0.70833</cdr:y>
    </cdr:from>
    <cdr:to>
      <cdr:x>0.82709</cdr:x>
      <cdr:y>0.83333</cdr:y>
    </cdr:to>
    <cdr:sp macro="" textlink="">
      <cdr:nvSpPr>
        <cdr:cNvPr id="17" name="Rectangle 16"/>
        <cdr:cNvSpPr/>
      </cdr:nvSpPr>
      <cdr:spPr>
        <a:xfrm xmlns:a="http://schemas.openxmlformats.org/drawingml/2006/main">
          <a:off x="3476626" y="1943091"/>
          <a:ext cx="304830" cy="342900"/>
        </a:xfrm>
        <a:prstGeom xmlns:a="http://schemas.openxmlformats.org/drawingml/2006/main" prst="rect">
          <a:avLst/>
        </a:prstGeom>
        <a:solidFill xmlns:a="http://schemas.openxmlformats.org/drawingml/2006/main">
          <a:schemeClr val="accent2">
            <a:lumMod val="60000"/>
            <a:lumOff val="40000"/>
          </a:schemeClr>
        </a:solidFill>
        <a:ln xmlns:a="http://schemas.openxmlformats.org/drawingml/2006/main">
          <a:solidFill>
            <a:schemeClr val="accent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0.14167</cdr:x>
      <cdr:y>0.70486</cdr:y>
    </cdr:from>
    <cdr:to>
      <cdr:x>0.2625</cdr:x>
      <cdr:y>0.83333</cdr:y>
    </cdr:to>
    <cdr:sp macro="" textlink="">
      <cdr:nvSpPr>
        <cdr:cNvPr id="2" name="Rectangle 1"/>
        <cdr:cNvSpPr/>
      </cdr:nvSpPr>
      <cdr:spPr>
        <a:xfrm xmlns:a="http://schemas.openxmlformats.org/drawingml/2006/main">
          <a:off x="647701" y="1933575"/>
          <a:ext cx="552450" cy="352425"/>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0.83125</cdr:x>
      <cdr:y>0.70833</cdr:y>
    </cdr:from>
    <cdr:to>
      <cdr:x>0.95833</cdr:x>
      <cdr:y>0.83333</cdr:y>
    </cdr:to>
    <cdr:sp macro="" textlink="">
      <cdr:nvSpPr>
        <cdr:cNvPr id="3" name="Rectangle 2"/>
        <cdr:cNvSpPr/>
      </cdr:nvSpPr>
      <cdr:spPr>
        <a:xfrm xmlns:a="http://schemas.openxmlformats.org/drawingml/2006/main">
          <a:off x="3800475" y="1943101"/>
          <a:ext cx="581025"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0.26875</cdr:x>
      <cdr:y>0.57986</cdr:y>
    </cdr:from>
    <cdr:to>
      <cdr:x>0.33542</cdr:x>
      <cdr:y>0.70486</cdr:y>
    </cdr:to>
    <cdr:sp macro="" textlink="">
      <cdr:nvSpPr>
        <cdr:cNvPr id="4" name="Rectangle 3"/>
        <cdr:cNvSpPr/>
      </cdr:nvSpPr>
      <cdr:spPr>
        <a:xfrm xmlns:a="http://schemas.openxmlformats.org/drawingml/2006/main">
          <a:off x="1228726" y="1590675"/>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0.7625</cdr:x>
      <cdr:y>0.58333</cdr:y>
    </cdr:from>
    <cdr:to>
      <cdr:x>0.82917</cdr:x>
      <cdr:y>0.70833</cdr:y>
    </cdr:to>
    <cdr:sp macro="" textlink="">
      <cdr:nvSpPr>
        <cdr:cNvPr id="5" name="Rectangle 4"/>
        <cdr:cNvSpPr/>
      </cdr:nvSpPr>
      <cdr:spPr>
        <a:xfrm xmlns:a="http://schemas.openxmlformats.org/drawingml/2006/main">
          <a:off x="3486150" y="1600200"/>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0.27083</cdr:x>
      <cdr:y>0.70833</cdr:y>
    </cdr:from>
    <cdr:to>
      <cdr:x>0.3375</cdr:x>
      <cdr:y>0.83333</cdr:y>
    </cdr:to>
    <cdr:sp macro="" textlink="">
      <cdr:nvSpPr>
        <cdr:cNvPr id="6" name="Rectangle 5"/>
        <cdr:cNvSpPr/>
      </cdr:nvSpPr>
      <cdr:spPr>
        <a:xfrm xmlns:a="http://schemas.openxmlformats.org/drawingml/2006/main">
          <a:off x="1238250" y="1943100"/>
          <a:ext cx="304800" cy="342900"/>
        </a:xfrm>
        <a:prstGeom xmlns:a="http://schemas.openxmlformats.org/drawingml/2006/main" prst="rect">
          <a:avLst/>
        </a:prstGeom>
        <a:solidFill xmlns:a="http://schemas.openxmlformats.org/drawingml/2006/main">
          <a:schemeClr val="accent2">
            <a:lumMod val="60000"/>
            <a:lumOff val="40000"/>
          </a:schemeClr>
        </a:solidFill>
        <a:ln xmlns:a="http://schemas.openxmlformats.org/drawingml/2006/main">
          <a:solidFill>
            <a:schemeClr val="accent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0.14167</cdr:x>
      <cdr:y>0.70486</cdr:y>
    </cdr:from>
    <cdr:to>
      <cdr:x>0.2625</cdr:x>
      <cdr:y>0.83333</cdr:y>
    </cdr:to>
    <cdr:sp macro="" textlink="">
      <cdr:nvSpPr>
        <cdr:cNvPr id="7" name="Rectangle 1"/>
        <cdr:cNvSpPr/>
      </cdr:nvSpPr>
      <cdr:spPr>
        <a:xfrm xmlns:a="http://schemas.openxmlformats.org/drawingml/2006/main">
          <a:off x="647701" y="1933575"/>
          <a:ext cx="552450" cy="352425"/>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0.83125</cdr:x>
      <cdr:y>0.70833</cdr:y>
    </cdr:from>
    <cdr:to>
      <cdr:x>0.95833</cdr:x>
      <cdr:y>0.83333</cdr:y>
    </cdr:to>
    <cdr:sp macro="" textlink="">
      <cdr:nvSpPr>
        <cdr:cNvPr id="8" name="Rectangle 2"/>
        <cdr:cNvSpPr/>
      </cdr:nvSpPr>
      <cdr:spPr>
        <a:xfrm xmlns:a="http://schemas.openxmlformats.org/drawingml/2006/main">
          <a:off x="3800475" y="1943101"/>
          <a:ext cx="581025"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0.26875</cdr:x>
      <cdr:y>0.57986</cdr:y>
    </cdr:from>
    <cdr:to>
      <cdr:x>0.33542</cdr:x>
      <cdr:y>0.70486</cdr:y>
    </cdr:to>
    <cdr:sp macro="" textlink="">
      <cdr:nvSpPr>
        <cdr:cNvPr id="9" name="Rectangle 3"/>
        <cdr:cNvSpPr/>
      </cdr:nvSpPr>
      <cdr:spPr>
        <a:xfrm xmlns:a="http://schemas.openxmlformats.org/drawingml/2006/main">
          <a:off x="1228726" y="1590675"/>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0.7625</cdr:x>
      <cdr:y>0.58333</cdr:y>
    </cdr:from>
    <cdr:to>
      <cdr:x>0.82917</cdr:x>
      <cdr:y>0.70833</cdr:y>
    </cdr:to>
    <cdr:sp macro="" textlink="">
      <cdr:nvSpPr>
        <cdr:cNvPr id="10" name="Rectangle 4"/>
        <cdr:cNvSpPr/>
      </cdr:nvSpPr>
      <cdr:spPr>
        <a:xfrm xmlns:a="http://schemas.openxmlformats.org/drawingml/2006/main">
          <a:off x="3486150" y="1600200"/>
          <a:ext cx="30480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0.27083</cdr:x>
      <cdr:y>0.70833</cdr:y>
    </cdr:from>
    <cdr:to>
      <cdr:x>0.3375</cdr:x>
      <cdr:y>0.83333</cdr:y>
    </cdr:to>
    <cdr:sp macro="" textlink="">
      <cdr:nvSpPr>
        <cdr:cNvPr id="11" name="Rectangle 5"/>
        <cdr:cNvSpPr/>
      </cdr:nvSpPr>
      <cdr:spPr>
        <a:xfrm xmlns:a="http://schemas.openxmlformats.org/drawingml/2006/main">
          <a:off x="1238250" y="1943100"/>
          <a:ext cx="304800" cy="342900"/>
        </a:xfrm>
        <a:prstGeom xmlns:a="http://schemas.openxmlformats.org/drawingml/2006/main" prst="rect">
          <a:avLst/>
        </a:prstGeom>
        <a:solidFill xmlns:a="http://schemas.openxmlformats.org/drawingml/2006/main">
          <a:schemeClr val="accent2">
            <a:lumMod val="60000"/>
            <a:lumOff val="40000"/>
          </a:schemeClr>
        </a:solidFill>
        <a:ln xmlns:a="http://schemas.openxmlformats.org/drawingml/2006/main">
          <a:solidFill>
            <a:schemeClr val="accent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0.125</cdr:x>
      <cdr:y>0.70175</cdr:y>
    </cdr:from>
    <cdr:to>
      <cdr:x>0.24583</cdr:x>
      <cdr:y>0.83022</cdr:y>
    </cdr:to>
    <cdr:sp macro="" textlink="">
      <cdr:nvSpPr>
        <cdr:cNvPr id="12" name="Rectangle 1"/>
        <cdr:cNvSpPr/>
      </cdr:nvSpPr>
      <cdr:spPr>
        <a:xfrm xmlns:a="http://schemas.openxmlformats.org/drawingml/2006/main">
          <a:off x="762000" y="3048000"/>
          <a:ext cx="736580" cy="557996"/>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0.83125</cdr:x>
      <cdr:y>0.70833</cdr:y>
    </cdr:from>
    <cdr:to>
      <cdr:x>0.95833</cdr:x>
      <cdr:y>0.83333</cdr:y>
    </cdr:to>
    <cdr:sp macro="" textlink="">
      <cdr:nvSpPr>
        <cdr:cNvPr id="13" name="Rectangle 2"/>
        <cdr:cNvSpPr/>
      </cdr:nvSpPr>
      <cdr:spPr>
        <a:xfrm xmlns:a="http://schemas.openxmlformats.org/drawingml/2006/main">
          <a:off x="3800475" y="1943101"/>
          <a:ext cx="581025"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0.25</cdr:x>
      <cdr:y>0.57895</cdr:y>
    </cdr:from>
    <cdr:to>
      <cdr:x>0.31667</cdr:x>
      <cdr:y>0.70395</cdr:y>
    </cdr:to>
    <cdr:sp macro="" textlink="">
      <cdr:nvSpPr>
        <cdr:cNvPr id="14" name="Rectangle 3"/>
        <cdr:cNvSpPr/>
      </cdr:nvSpPr>
      <cdr:spPr>
        <a:xfrm xmlns:a="http://schemas.openxmlformats.org/drawingml/2006/main">
          <a:off x="1524000" y="2514600"/>
          <a:ext cx="406420" cy="542925"/>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0.76458</cdr:x>
      <cdr:y>0.58333</cdr:y>
    </cdr:from>
    <cdr:to>
      <cdr:x>0.82917</cdr:x>
      <cdr:y>0.70833</cdr:y>
    </cdr:to>
    <cdr:sp macro="" textlink="">
      <cdr:nvSpPr>
        <cdr:cNvPr id="15" name="Rectangle 4"/>
        <cdr:cNvSpPr/>
      </cdr:nvSpPr>
      <cdr:spPr>
        <a:xfrm xmlns:a="http://schemas.openxmlformats.org/drawingml/2006/main">
          <a:off x="3495675" y="1600191"/>
          <a:ext cx="295290" cy="342900"/>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a:solidFill>
            <a:schemeClr val="accent2">
              <a:lumMod val="40000"/>
              <a:lumOff val="6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0.25</cdr:x>
      <cdr:y>0.70175</cdr:y>
    </cdr:from>
    <cdr:to>
      <cdr:x>0.31667</cdr:x>
      <cdr:y>0.82675</cdr:y>
    </cdr:to>
    <cdr:sp macro="" textlink="">
      <cdr:nvSpPr>
        <cdr:cNvPr id="16" name="Rectangle 5"/>
        <cdr:cNvSpPr/>
      </cdr:nvSpPr>
      <cdr:spPr>
        <a:xfrm xmlns:a="http://schemas.openxmlformats.org/drawingml/2006/main">
          <a:off x="1524000" y="3048000"/>
          <a:ext cx="406420" cy="542925"/>
        </a:xfrm>
        <a:prstGeom xmlns:a="http://schemas.openxmlformats.org/drawingml/2006/main" prst="rect">
          <a:avLst/>
        </a:prstGeom>
        <a:solidFill xmlns:a="http://schemas.openxmlformats.org/drawingml/2006/main">
          <a:schemeClr val="accent2">
            <a:lumMod val="60000"/>
            <a:lumOff val="40000"/>
          </a:schemeClr>
        </a:solidFill>
        <a:ln xmlns:a="http://schemas.openxmlformats.org/drawingml/2006/main">
          <a:solidFill>
            <a:schemeClr val="accent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0.76042</cdr:x>
      <cdr:y>0.70833</cdr:y>
    </cdr:from>
    <cdr:to>
      <cdr:x>0.82709</cdr:x>
      <cdr:y>0.83333</cdr:y>
    </cdr:to>
    <cdr:sp macro="" textlink="">
      <cdr:nvSpPr>
        <cdr:cNvPr id="17" name="Rectangle 16"/>
        <cdr:cNvSpPr/>
      </cdr:nvSpPr>
      <cdr:spPr>
        <a:xfrm xmlns:a="http://schemas.openxmlformats.org/drawingml/2006/main">
          <a:off x="3476626" y="1943091"/>
          <a:ext cx="304830" cy="342900"/>
        </a:xfrm>
        <a:prstGeom xmlns:a="http://schemas.openxmlformats.org/drawingml/2006/main" prst="rect">
          <a:avLst/>
        </a:prstGeom>
        <a:solidFill xmlns:a="http://schemas.openxmlformats.org/drawingml/2006/main">
          <a:schemeClr val="accent2">
            <a:lumMod val="60000"/>
            <a:lumOff val="40000"/>
          </a:schemeClr>
        </a:solidFill>
        <a:ln xmlns:a="http://schemas.openxmlformats.org/drawingml/2006/main">
          <a:solidFill>
            <a:schemeClr val="accent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pPr>
              <a:defRPr/>
            </a:pPr>
            <a:endParaRPr lang="en-US"/>
          </a:p>
        </p:txBody>
      </p:sp>
      <p:sp>
        <p:nvSpPr>
          <p:cNvPr id="3" name="Date Placeholder 2"/>
          <p:cNvSpPr>
            <a:spLocks noGrp="1"/>
          </p:cNvSpPr>
          <p:nvPr>
            <p:ph type="dt" idx="1"/>
          </p:nvPr>
        </p:nvSpPr>
        <p:spPr>
          <a:xfrm>
            <a:off x="3963744" y="0"/>
            <a:ext cx="3032337" cy="464185"/>
          </a:xfrm>
          <a:prstGeom prst="rect">
            <a:avLst/>
          </a:prstGeom>
        </p:spPr>
        <p:txBody>
          <a:bodyPr vert="horz" lIns="93031" tIns="46516" rIns="93031" bIns="46516" rtlCol="0"/>
          <a:lstStyle>
            <a:lvl1pPr algn="r">
              <a:defRPr sz="1200" smtClean="0"/>
            </a:lvl1pPr>
          </a:lstStyle>
          <a:p>
            <a:pPr>
              <a:defRPr/>
            </a:pPr>
            <a:fld id="{A99C5525-7D6D-40DF-91B4-C9EEA51592FE}" type="datetimeFigureOut">
              <a:rPr lang="en-US"/>
              <a:pPr>
                <a:defRPr/>
              </a:pPr>
              <a:t>7/6/2010</a:t>
            </a:fld>
            <a:endParaRPr lang="en-US"/>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pPr lvl="0"/>
            <a:endParaRPr lang="en-US" noProof="0"/>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3031" tIns="46516" rIns="93031" bIns="4651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17904"/>
            <a:ext cx="3032337" cy="464185"/>
          </a:xfrm>
          <a:prstGeom prst="rect">
            <a:avLst/>
          </a:prstGeom>
        </p:spPr>
        <p:txBody>
          <a:bodyPr vert="horz" lIns="93031" tIns="46516" rIns="93031" bIns="46516"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63744" y="8817904"/>
            <a:ext cx="3032337" cy="464185"/>
          </a:xfrm>
          <a:prstGeom prst="rect">
            <a:avLst/>
          </a:prstGeom>
        </p:spPr>
        <p:txBody>
          <a:bodyPr vert="horz" lIns="93031" tIns="46516" rIns="93031" bIns="46516" rtlCol="0" anchor="b"/>
          <a:lstStyle>
            <a:lvl1pPr algn="r">
              <a:defRPr sz="1200" smtClean="0"/>
            </a:lvl1pPr>
          </a:lstStyle>
          <a:p>
            <a:pPr>
              <a:defRPr/>
            </a:pPr>
            <a:fld id="{4F6AEE8F-FD6A-4C8E-B31D-8AC4C541F8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Our statistical</a:t>
            </a:r>
            <a:r>
              <a:rPr lang="en-US" baseline="0" dirty="0" smtClean="0"/>
              <a:t> software will calculate “How unusual is W=8?” assuming the distributions for sodium are the same for Normal BP and Hypertensive patients for us --- </a:t>
            </a:r>
          </a:p>
          <a:p>
            <a:pPr>
              <a:spcBef>
                <a:spcPct val="0"/>
              </a:spcBef>
            </a:pPr>
            <a:r>
              <a:rPr lang="en-US" sz="1100" dirty="0" smtClean="0">
                <a:solidFill>
                  <a:schemeClr val="tx1">
                    <a:lumMod val="75000"/>
                    <a:lumOff val="25000"/>
                  </a:schemeClr>
                </a:solidFill>
              </a:rPr>
              <a:t>But here is the idea behind the calculations….you won’t be asked to compute these by hand, but it is helpful to see where these values come from.</a:t>
            </a:r>
          </a:p>
          <a:p>
            <a:pPr>
              <a:spcBef>
                <a:spcPct val="0"/>
              </a:spcBef>
            </a:pPr>
            <a:r>
              <a:rPr lang="en-US" sz="1100" dirty="0" smtClean="0">
                <a:solidFill>
                  <a:schemeClr val="tx1">
                    <a:lumMod val="75000"/>
                    <a:lumOff val="25000"/>
                  </a:schemeClr>
                </a:solidFill>
              </a:rPr>
              <a:t>If we selected 7 observations and separated the observations into two groups of sizes 3 and 4, how many different ways could we do this?</a:t>
            </a:r>
          </a:p>
          <a:p>
            <a:pPr>
              <a:spcBef>
                <a:spcPct val="0"/>
              </a:spcBef>
            </a:pPr>
            <a:r>
              <a:rPr lang="en-US" sz="1100" dirty="0" smtClean="0">
                <a:solidFill>
                  <a:schemeClr val="tx1">
                    <a:lumMod val="75000"/>
                    <a:lumOff val="25000"/>
                  </a:schemeClr>
                </a:solidFill>
              </a:rPr>
              <a:t>The answer is 7 factorial/ (4 factorial times 3 factorial).  </a:t>
            </a:r>
          </a:p>
          <a:p>
            <a:pPr>
              <a:spcBef>
                <a:spcPct val="0"/>
              </a:spcBef>
            </a:pPr>
            <a:r>
              <a:rPr lang="en-US" sz="1100" dirty="0" smtClean="0">
                <a:solidFill>
                  <a:schemeClr val="tx1">
                    <a:lumMod val="75000"/>
                    <a:lumOff val="25000"/>
                  </a:schemeClr>
                </a:solidFill>
              </a:rPr>
              <a:t>There are 35 ways to separate 7 observations into two groups (I show you all the 35 possibilities on the next slide). </a:t>
            </a:r>
          </a:p>
          <a:p>
            <a:pPr>
              <a:spcBef>
                <a:spcPct val="0"/>
              </a:spcBef>
            </a:pPr>
            <a:r>
              <a:rPr lang="en-US" sz="1100" dirty="0" smtClean="0">
                <a:solidFill>
                  <a:schemeClr val="tx1">
                    <a:lumMod val="75000"/>
                    <a:lumOff val="25000"/>
                  </a:schemeClr>
                </a:solidFill>
              </a:rPr>
              <a:t>This value is going to be the denominator of our probabilities – it is all the possibilities that could happen.  </a:t>
            </a:r>
          </a:p>
          <a:p>
            <a:pPr>
              <a:spcBef>
                <a:spcPct val="0"/>
              </a:spcBef>
            </a:pPr>
            <a:endParaRPr lang="en-US" sz="1100" dirty="0" smtClean="0">
              <a:solidFill>
                <a:schemeClr val="tx1">
                  <a:lumMod val="75000"/>
                  <a:lumOff val="25000"/>
                </a:schemeClr>
              </a:solidFill>
            </a:endParaRPr>
          </a:p>
          <a:p>
            <a:pPr>
              <a:spcBef>
                <a:spcPct val="0"/>
              </a:spcBef>
            </a:pPr>
            <a:r>
              <a:rPr lang="en-US" sz="1100" dirty="0" smtClean="0">
                <a:solidFill>
                  <a:schemeClr val="tx1">
                    <a:lumMod val="75000"/>
                    <a:lumOff val="25000"/>
                  </a:schemeClr>
                </a:solidFill>
              </a:rPr>
              <a:t>[Again, where we are headed with this is to then, calculate number of these combinations that are ‘more extreme’ than in our example (W=8) and find probability of observed data, our particular value of W,  (or something more extreme).  ]</a:t>
            </a:r>
          </a:p>
          <a:p>
            <a:pPr>
              <a:spcBef>
                <a:spcPct val="0"/>
              </a:spcBef>
            </a:pPr>
            <a:endParaRPr lang="en-US" sz="1100" dirty="0" smtClean="0">
              <a:solidFill>
                <a:schemeClr val="tx1">
                  <a:lumMod val="75000"/>
                  <a:lumOff val="25000"/>
                </a:schemeClr>
              </a:solidFill>
            </a:endParaRPr>
          </a:p>
          <a:p>
            <a:pPr>
              <a:spcBef>
                <a:spcPct val="0"/>
              </a:spcBef>
            </a:pPr>
            <a:endParaRPr lang="en-US" sz="110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Now you know why I selected a very small data set</a:t>
            </a:r>
            <a:r>
              <a:rPr lang="en-US" baseline="0" dirty="0" smtClean="0"/>
              <a:t> (7 observations) to start with – just s</a:t>
            </a:r>
            <a:r>
              <a:rPr lang="en-US" sz="1100" dirty="0" smtClean="0">
                <a:solidFill>
                  <a:schemeClr val="tx1">
                    <a:lumMod val="75000"/>
                    <a:lumOff val="25000"/>
                  </a:schemeClr>
                </a:solidFill>
              </a:rPr>
              <a:t>o I can show you how this works – not that you have to do this! (You won’t have to list the possibilities.. Calculate probabilities for each by hand for every problem!)  This is just so show you what the computer is doing when it calculates the </a:t>
            </a:r>
            <a:r>
              <a:rPr lang="en-US" sz="1100" dirty="0" err="1" smtClean="0">
                <a:solidFill>
                  <a:schemeClr val="tx1">
                    <a:lumMod val="75000"/>
                    <a:lumOff val="25000"/>
                  </a:schemeClr>
                </a:solidFill>
              </a:rPr>
              <a:t>Wilcoxon</a:t>
            </a:r>
            <a:r>
              <a:rPr lang="en-US" sz="1100" dirty="0" smtClean="0">
                <a:solidFill>
                  <a:schemeClr val="tx1">
                    <a:lumMod val="75000"/>
                    <a:lumOff val="25000"/>
                  </a:schemeClr>
                </a:solidFill>
              </a:rPr>
              <a:t> Rank Sum test.</a:t>
            </a:r>
          </a:p>
          <a:p>
            <a:pPr>
              <a:spcBef>
                <a:spcPct val="0"/>
              </a:spcBef>
            </a:pPr>
            <a:endParaRPr lang="en-US" sz="1100" dirty="0" smtClean="0">
              <a:solidFill>
                <a:schemeClr val="tx1">
                  <a:lumMod val="75000"/>
                  <a:lumOff val="25000"/>
                </a:schemeClr>
              </a:solidFill>
            </a:endParaRPr>
          </a:p>
          <a:p>
            <a:pPr>
              <a:spcBef>
                <a:spcPct val="0"/>
              </a:spcBef>
            </a:pPr>
            <a:r>
              <a:rPr lang="en-US" sz="1100" dirty="0" smtClean="0">
                <a:solidFill>
                  <a:schemeClr val="tx1">
                    <a:lumMod val="75000"/>
                    <a:lumOff val="25000"/>
                  </a:schemeClr>
                </a:solidFill>
              </a:rPr>
              <a:t>So I calculated there are 35 ways to split 7 observations into two groups of size 3 and 4.  </a:t>
            </a:r>
          </a:p>
          <a:p>
            <a:pPr>
              <a:spcBef>
                <a:spcPct val="0"/>
              </a:spcBef>
            </a:pPr>
            <a:r>
              <a:rPr lang="en-US" sz="1100" dirty="0" smtClean="0">
                <a:solidFill>
                  <a:schemeClr val="tx1">
                    <a:lumMod val="75000"/>
                    <a:lumOff val="25000"/>
                  </a:schemeClr>
                </a:solidFill>
              </a:rPr>
              <a:t>Here are the 35 ways to have 3 observations in the smaller group – I’ve listed all possible groups, for group1, of RANKS that occur in our scenario.</a:t>
            </a:r>
          </a:p>
          <a:p>
            <a:pPr>
              <a:spcBef>
                <a:spcPct val="0"/>
              </a:spcBef>
            </a:pPr>
            <a:r>
              <a:rPr lang="en-US" sz="1100" dirty="0" smtClean="0">
                <a:solidFill>
                  <a:schemeClr val="tx1">
                    <a:lumMod val="75000"/>
                    <a:lumOff val="25000"/>
                  </a:schemeClr>
                </a:solidFill>
              </a:rPr>
              <a:t>[It is only necessary to consider the Group 1, because once Group 1 is determined, Group 2 also determined- it will be the observations left over.]</a:t>
            </a:r>
          </a:p>
          <a:p>
            <a:pPr>
              <a:spcBef>
                <a:spcPct val="0"/>
              </a:spcBef>
            </a:pPr>
            <a:endParaRPr lang="en-US" sz="1100" dirty="0" smtClean="0">
              <a:solidFill>
                <a:schemeClr val="tx1">
                  <a:lumMod val="75000"/>
                  <a:lumOff val="25000"/>
                </a:schemeClr>
              </a:solidFill>
            </a:endParaRPr>
          </a:p>
          <a:p>
            <a:pPr>
              <a:spcBef>
                <a:spcPct val="0"/>
              </a:spcBef>
            </a:pPr>
            <a:r>
              <a:rPr lang="en-US" sz="1100" dirty="0" smtClean="0">
                <a:solidFill>
                  <a:schemeClr val="tx1">
                    <a:lumMod val="75000"/>
                    <a:lumOff val="25000"/>
                  </a:schemeClr>
                </a:solidFill>
              </a:rPr>
              <a:t>So for example looking at the left hand upper corner, we could have had the “Normal BP Group” have Ranks = (1,2,3) --- all the smallest observations.    But what we actually observed for the smaller group, Group 1, the “Normal BP Group”,  was the ranks (1,2,5) –which I’ve put in dark pink. Here are the 35 ways to have a group of 3 from 7 observations.- the 35 possibilities for “Normal BP Group”. </a:t>
            </a:r>
          </a:p>
          <a:p>
            <a:pPr>
              <a:spcBef>
                <a:spcPct val="0"/>
              </a:spcBef>
            </a:pPr>
            <a:endParaRPr lang="en-US" sz="1100" dirty="0" smtClean="0">
              <a:solidFill>
                <a:schemeClr val="tx1">
                  <a:lumMod val="75000"/>
                  <a:lumOff val="25000"/>
                </a:schemeClr>
              </a:solidFill>
            </a:endParaRPr>
          </a:p>
          <a:p>
            <a:pPr>
              <a:spcBef>
                <a:spcPct val="0"/>
              </a:spcBef>
            </a:pPr>
            <a:r>
              <a:rPr lang="en-US" sz="1100" dirty="0" smtClean="0">
                <a:solidFill>
                  <a:schemeClr val="tx1">
                    <a:lumMod val="75000"/>
                    <a:lumOff val="25000"/>
                  </a:schemeClr>
                </a:solidFill>
              </a:rPr>
              <a:t>Now, if the two groups are drawn from the same population, then each of these 35 groups is equally likely…..so the probability of each of these is possibilities is 1/35.   </a:t>
            </a:r>
          </a:p>
          <a:p>
            <a:pPr>
              <a:spcBef>
                <a:spcPct val="0"/>
              </a:spcBef>
            </a:pPr>
            <a:endParaRPr lang="en-US" sz="1100" dirty="0" smtClean="0">
              <a:solidFill>
                <a:schemeClr val="tx1">
                  <a:lumMod val="75000"/>
                  <a:lumOff val="25000"/>
                </a:schemeClr>
              </a:solidFill>
            </a:endParaRPr>
          </a:p>
          <a:p>
            <a:pPr>
              <a:spcBef>
                <a:spcPct val="0"/>
              </a:spcBef>
            </a:pPr>
            <a:endParaRPr lang="en-US" sz="1100" dirty="0" smtClean="0">
              <a:solidFill>
                <a:schemeClr val="tx1">
                  <a:lumMod val="75000"/>
                  <a:lumOff val="25000"/>
                </a:schemeClr>
              </a:solidFill>
            </a:endParaRPr>
          </a:p>
          <a:p>
            <a:pPr>
              <a:spcBef>
                <a:spcPct val="0"/>
              </a:spcBef>
            </a:pPr>
            <a:endParaRPr lang="en-US" sz="110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100" dirty="0" smtClean="0">
                <a:solidFill>
                  <a:schemeClr val="tx1">
                    <a:lumMod val="75000"/>
                    <a:lumOff val="25000"/>
                  </a:schemeClr>
                </a:solidFill>
              </a:rPr>
              <a:t>For each of these 35 possible groups, I calculated the sum of the ranks, W.  </a:t>
            </a:r>
          </a:p>
          <a:p>
            <a:pPr>
              <a:spcBef>
                <a:spcPct val="0"/>
              </a:spcBef>
            </a:pPr>
            <a:r>
              <a:rPr lang="en-US" sz="1100" dirty="0" smtClean="0">
                <a:solidFill>
                  <a:schemeClr val="tx1">
                    <a:lumMod val="75000"/>
                    <a:lumOff val="25000"/>
                  </a:schemeClr>
                </a:solidFill>
              </a:rPr>
              <a:t>As we know for our particular data, our W=1+2+5=8.   The smallest possible value for W is in the upper left hand corner when all the smallest observations (Ranks =1,2,3)  are in the “Normal BP Group”  and when W=1+2+3=6. </a:t>
            </a:r>
          </a:p>
          <a:p>
            <a:pPr>
              <a:spcBef>
                <a:spcPct val="0"/>
              </a:spcBef>
            </a:pPr>
            <a:endParaRPr lang="en-US" sz="1100" dirty="0" smtClean="0">
              <a:solidFill>
                <a:schemeClr val="tx1">
                  <a:lumMod val="75000"/>
                  <a:lumOff val="25000"/>
                </a:schemeClr>
              </a:solidFill>
            </a:endParaRPr>
          </a:p>
          <a:p>
            <a:pPr>
              <a:spcBef>
                <a:spcPct val="0"/>
              </a:spcBef>
            </a:pPr>
            <a:r>
              <a:rPr lang="en-US" sz="1100" dirty="0" smtClean="0">
                <a:solidFill>
                  <a:schemeClr val="tx1">
                    <a:lumMod val="75000"/>
                    <a:lumOff val="25000"/>
                  </a:schemeClr>
                </a:solidFill>
              </a:rPr>
              <a:t>Assuming that the distributions for the </a:t>
            </a:r>
            <a:r>
              <a:rPr lang="en-US" sz="1100" dirty="0" err="1" smtClean="0">
                <a:solidFill>
                  <a:schemeClr val="tx1">
                    <a:lumMod val="75000"/>
                    <a:lumOff val="25000"/>
                  </a:schemeClr>
                </a:solidFill>
              </a:rPr>
              <a:t>Normals</a:t>
            </a:r>
            <a:r>
              <a:rPr lang="en-US" sz="1100" dirty="0" smtClean="0">
                <a:solidFill>
                  <a:schemeClr val="tx1">
                    <a:lumMod val="75000"/>
                    <a:lumOff val="25000"/>
                  </a:schemeClr>
                </a:solidFill>
              </a:rPr>
              <a:t> and Hypertensive are the same (in fact there is only one distribution) then each of these possible configurations is equally likely…. That is, each has probability =  1/35. </a:t>
            </a:r>
          </a:p>
          <a:p>
            <a:pPr>
              <a:spcBef>
                <a:spcPct val="0"/>
              </a:spcBef>
            </a:pPr>
            <a:endParaRPr lang="en-US" sz="1100" dirty="0" smtClean="0">
              <a:solidFill>
                <a:schemeClr val="tx1">
                  <a:lumMod val="75000"/>
                  <a:lumOff val="25000"/>
                </a:schemeClr>
              </a:solidFill>
            </a:endParaRPr>
          </a:p>
          <a:p>
            <a:pPr>
              <a:spcBef>
                <a:spcPct val="0"/>
              </a:spcBef>
            </a:pPr>
            <a:r>
              <a:rPr lang="en-US" sz="1100" dirty="0" smtClean="0">
                <a:solidFill>
                  <a:schemeClr val="tx1">
                    <a:lumMod val="75000"/>
                    <a:lumOff val="25000"/>
                  </a:schemeClr>
                </a:solidFill>
              </a:rPr>
              <a:t>We can see that there are 4 cases with W values that are equal or less than our observed W=8.  I’ve highlighted them in  light pink and dark pink.</a:t>
            </a:r>
          </a:p>
          <a:p>
            <a:pPr>
              <a:spcBef>
                <a:spcPct val="0"/>
              </a:spcBef>
            </a:pPr>
            <a:r>
              <a:rPr lang="en-US" sz="1100" dirty="0" smtClean="0">
                <a:solidFill>
                  <a:schemeClr val="tx1">
                    <a:lumMod val="75000"/>
                    <a:lumOff val="25000"/>
                  </a:schemeClr>
                </a:solidFill>
              </a:rPr>
              <a:t>The four pink blocks are the cases where W is equal to or less than our W=8.  </a:t>
            </a:r>
          </a:p>
          <a:p>
            <a:pPr>
              <a:spcBef>
                <a:spcPct val="0"/>
              </a:spcBef>
            </a:pPr>
            <a:endParaRPr lang="en-US" sz="1100" dirty="0" smtClean="0">
              <a:solidFill>
                <a:schemeClr val="tx1">
                  <a:lumMod val="75000"/>
                  <a:lumOff val="25000"/>
                </a:schemeClr>
              </a:solidFill>
            </a:endParaRPr>
          </a:p>
          <a:p>
            <a:pPr>
              <a:spcBef>
                <a:spcPct val="0"/>
              </a:spcBef>
            </a:pPr>
            <a:r>
              <a:rPr lang="en-US" sz="1100" dirty="0" smtClean="0">
                <a:solidFill>
                  <a:schemeClr val="tx1">
                    <a:lumMod val="75000"/>
                    <a:lumOff val="25000"/>
                  </a:schemeClr>
                </a:solidFill>
              </a:rPr>
              <a:t>W=6 occurs once</a:t>
            </a:r>
          </a:p>
          <a:p>
            <a:pPr>
              <a:spcBef>
                <a:spcPct val="0"/>
              </a:spcBef>
            </a:pPr>
            <a:r>
              <a:rPr lang="en-US" sz="1100" dirty="0" smtClean="0">
                <a:solidFill>
                  <a:schemeClr val="tx1">
                    <a:lumMod val="75000"/>
                    <a:lumOff val="25000"/>
                  </a:schemeClr>
                </a:solidFill>
              </a:rPr>
              <a:t>W=7 occurs once </a:t>
            </a:r>
          </a:p>
          <a:p>
            <a:pPr>
              <a:spcBef>
                <a:spcPct val="0"/>
              </a:spcBef>
            </a:pPr>
            <a:r>
              <a:rPr lang="en-US" sz="1100" dirty="0" smtClean="0">
                <a:solidFill>
                  <a:schemeClr val="tx1">
                    <a:lumMod val="75000"/>
                    <a:lumOff val="25000"/>
                  </a:schemeClr>
                </a:solidFill>
              </a:rPr>
              <a:t>And W=8 occurs twice.</a:t>
            </a:r>
          </a:p>
          <a:p>
            <a:pPr>
              <a:spcBef>
                <a:spcPct val="0"/>
              </a:spcBef>
            </a:pPr>
            <a:endParaRPr lang="en-US" sz="1100" dirty="0" smtClean="0">
              <a:solidFill>
                <a:schemeClr val="tx1">
                  <a:lumMod val="75000"/>
                  <a:lumOff val="25000"/>
                </a:schemeClr>
              </a:solidFill>
            </a:endParaRPr>
          </a:p>
          <a:p>
            <a:pPr>
              <a:spcBef>
                <a:spcPct val="0"/>
              </a:spcBef>
            </a:pPr>
            <a:r>
              <a:rPr lang="en-US" sz="1100" dirty="0" smtClean="0">
                <a:solidFill>
                  <a:schemeClr val="tx1">
                    <a:lumMod val="75000"/>
                    <a:lumOff val="25000"/>
                  </a:schemeClr>
                </a:solidFill>
              </a:rPr>
              <a:t>[Here’s another possible place for confusion… some books call “W” (Sum of the Ranks from the group with the smaller sample size) other letters – </a:t>
            </a:r>
            <a:r>
              <a:rPr lang="en-US" sz="1100" dirty="0" err="1" smtClean="0">
                <a:solidFill>
                  <a:schemeClr val="tx1">
                    <a:lumMod val="75000"/>
                    <a:lumOff val="25000"/>
                  </a:schemeClr>
                </a:solidFill>
              </a:rPr>
              <a:t>Sas</a:t>
            </a:r>
            <a:r>
              <a:rPr lang="en-US" sz="1100" dirty="0" smtClean="0">
                <a:solidFill>
                  <a:schemeClr val="tx1">
                    <a:lumMod val="75000"/>
                    <a:lumOff val="25000"/>
                  </a:schemeClr>
                </a:solidFill>
              </a:rPr>
              <a:t> uses “S” for this test statistic, and some books use T= sum of ranks for a </a:t>
            </a:r>
            <a:r>
              <a:rPr lang="en-US" sz="1100" dirty="0" err="1" smtClean="0">
                <a:solidFill>
                  <a:schemeClr val="tx1">
                    <a:lumMod val="75000"/>
                    <a:lumOff val="25000"/>
                  </a:schemeClr>
                </a:solidFill>
              </a:rPr>
              <a:t>Wilcoxon</a:t>
            </a:r>
            <a:r>
              <a:rPr lang="en-US" sz="1100" dirty="0" smtClean="0">
                <a:solidFill>
                  <a:schemeClr val="tx1">
                    <a:lumMod val="75000"/>
                    <a:lumOff val="25000"/>
                  </a:schemeClr>
                </a:solidFill>
              </a:rPr>
              <a:t> Rank Test which should not be confused with t for a t-test… </a:t>
            </a:r>
            <a:r>
              <a:rPr lang="en-US" sz="1100" dirty="0" err="1" smtClean="0">
                <a:solidFill>
                  <a:schemeClr val="tx1">
                    <a:lumMod val="75000"/>
                    <a:lumOff val="25000"/>
                  </a:schemeClr>
                </a:solidFill>
              </a:rPr>
              <a:t>ahh</a:t>
            </a:r>
            <a:r>
              <a:rPr lang="en-US" sz="1100" dirty="0" smtClean="0">
                <a:solidFill>
                  <a:schemeClr val="tx1">
                    <a:lumMod val="75000"/>
                    <a:lumOff val="25000"/>
                  </a:schemeClr>
                </a:solidFill>
              </a:rPr>
              <a:t>, the joys of notation…]</a:t>
            </a:r>
          </a:p>
          <a:p>
            <a:pPr>
              <a:spcBef>
                <a:spcPct val="0"/>
              </a:spcBef>
            </a:pPr>
            <a:endParaRPr lang="en-US" sz="1100" dirty="0" smtClean="0">
              <a:solidFill>
                <a:schemeClr val="tx1">
                  <a:lumMod val="75000"/>
                  <a:lumOff val="25000"/>
                </a:schemeClr>
              </a:solidFill>
            </a:endParaRPr>
          </a:p>
          <a:p>
            <a:pPr>
              <a:spcBef>
                <a:spcPct val="0"/>
              </a:spcBef>
            </a:pPr>
            <a:endParaRPr lang="en-US" sz="110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100" dirty="0" smtClean="0">
              <a:solidFill>
                <a:schemeClr val="tx1">
                  <a:lumMod val="75000"/>
                  <a:lumOff val="25000"/>
                </a:schemeClr>
              </a:solidFill>
            </a:endParaRPr>
          </a:p>
          <a:p>
            <a:pPr fontAlgn="auto">
              <a:spcAft>
                <a:spcPts val="0"/>
              </a:spcAft>
              <a:buClr>
                <a:srgbClr val="569FD3"/>
              </a:buClr>
              <a:defRPr/>
            </a:pPr>
            <a:r>
              <a:rPr lang="en-US" dirty="0" smtClean="0">
                <a:solidFill>
                  <a:schemeClr val="tx1">
                    <a:lumMod val="75000"/>
                    <a:lumOff val="25000"/>
                  </a:schemeClr>
                </a:solidFill>
              </a:rPr>
              <a:t>Now</a:t>
            </a:r>
            <a:r>
              <a:rPr lang="en-US" baseline="0" dirty="0" smtClean="0">
                <a:solidFill>
                  <a:schemeClr val="tx1">
                    <a:lumMod val="75000"/>
                    <a:lumOff val="25000"/>
                  </a:schemeClr>
                </a:solidFill>
              </a:rPr>
              <a:t> all we need to do is the last step – find the probability of our W or any W equally or more extreme.  </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dirty="0" smtClean="0">
                <a:solidFill>
                  <a:schemeClr val="tx1">
                    <a:lumMod val="75000"/>
                    <a:lumOff val="25000"/>
                  </a:schemeClr>
                </a:solidFill>
              </a:rPr>
              <a:t>Looking at the possibilities</a:t>
            </a:r>
            <a:r>
              <a:rPr lang="en-US" baseline="0" dirty="0" smtClean="0">
                <a:solidFill>
                  <a:schemeClr val="tx1">
                    <a:lumMod val="75000"/>
                    <a:lumOff val="25000"/>
                  </a:schemeClr>
                </a:solidFill>
              </a:rPr>
              <a:t> for W (sum of ranks) for all possible groups, and assuming each group is equally likely (e</a:t>
            </a:r>
            <a:r>
              <a:rPr lang="en-US" dirty="0" smtClean="0">
                <a:solidFill>
                  <a:schemeClr val="tx1">
                    <a:lumMod val="75000"/>
                    <a:lumOff val="25000"/>
                  </a:schemeClr>
                </a:solidFill>
              </a:rPr>
              <a:t>ach</a:t>
            </a:r>
            <a:r>
              <a:rPr lang="en-US" baseline="0" dirty="0" smtClean="0">
                <a:solidFill>
                  <a:schemeClr val="tx1">
                    <a:lumMod val="75000"/>
                    <a:lumOff val="25000"/>
                  </a:schemeClr>
                </a:solidFill>
              </a:rPr>
              <a:t> arrangement has a probability of 1/35), we can find the probability distribution ( or probability mass function) for W</a:t>
            </a:r>
          </a:p>
          <a:p>
            <a:pPr fontAlgn="auto">
              <a:spcAft>
                <a:spcPts val="0"/>
              </a:spcAft>
              <a:buClr>
                <a:srgbClr val="569FD3"/>
              </a:buClr>
              <a:defRPr/>
            </a:pPr>
            <a:r>
              <a:rPr lang="en-US" baseline="0" dirty="0" smtClean="0">
                <a:solidFill>
                  <a:schemeClr val="tx1">
                    <a:lumMod val="75000"/>
                    <a:lumOff val="25000"/>
                  </a:schemeClr>
                </a:solidFill>
              </a:rPr>
              <a:t>So </a:t>
            </a: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 (W=6) = 1/35 = 0.029</a:t>
            </a:r>
          </a:p>
          <a:p>
            <a:pPr fontAlgn="auto">
              <a:spcAft>
                <a:spcPts val="0"/>
              </a:spcAft>
              <a:buClr>
                <a:srgbClr val="569FD3"/>
              </a:buClr>
              <a:defRPr/>
            </a:pP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(W=8)=2/35 = 0.57, etc.  [ There are 2 ways to get W=8]</a:t>
            </a:r>
          </a:p>
          <a:p>
            <a:pPr fontAlgn="auto">
              <a:spcAft>
                <a:spcPts val="0"/>
              </a:spcAft>
              <a:buClr>
                <a:srgbClr val="569FD3"/>
              </a:buClr>
              <a:defRPr/>
            </a:pP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(W=12)=5/35= 0.14, if we needed that value…  [there are 5 ways to get W=5]</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Finally we answer the question, if the two distributions were the same (Normal BP and Hypertension), what is the probability we’d see a W=8 (or something more extreme)? How unusual is our sample if there two groups are the same (with respect to Sodium Chloride intake) in the population?</a:t>
            </a:r>
          </a:p>
          <a:p>
            <a:pPr fontAlgn="auto">
              <a:spcAft>
                <a:spcPts val="0"/>
              </a:spcAft>
              <a:buClr>
                <a:srgbClr val="569FD3"/>
              </a:buClr>
              <a:defRPr/>
            </a:pPr>
            <a:r>
              <a:rPr lang="en-US" baseline="0" dirty="0" smtClean="0">
                <a:solidFill>
                  <a:schemeClr val="tx1">
                    <a:lumMod val="75000"/>
                    <a:lumOff val="25000"/>
                  </a:schemeClr>
                </a:solidFill>
              </a:rPr>
              <a:t>We find p= </a:t>
            </a: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(W=6)+</a:t>
            </a: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(W=7)+ </a:t>
            </a: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(W=8)+</a:t>
            </a: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(W=16)+</a:t>
            </a: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 (W=17)+</a:t>
            </a:r>
            <a:r>
              <a:rPr lang="en-US" baseline="0" dirty="0" err="1" smtClean="0">
                <a:solidFill>
                  <a:schemeClr val="tx1">
                    <a:lumMod val="75000"/>
                    <a:lumOff val="25000"/>
                  </a:schemeClr>
                </a:solidFill>
              </a:rPr>
              <a:t>Prob</a:t>
            </a:r>
            <a:r>
              <a:rPr lang="en-US" baseline="0" dirty="0" smtClean="0">
                <a:solidFill>
                  <a:schemeClr val="tx1">
                    <a:lumMod val="75000"/>
                    <a:lumOff val="25000"/>
                  </a:schemeClr>
                </a:solidFill>
              </a:rPr>
              <a:t>(W=18)= 0.23  (Adding up the “pink probabilities”).  </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endParaRPr lang="en-US" baseline="0"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fontScale="70000" lnSpcReduction="20000"/>
          </a:bodyPr>
          <a:lstStyle/>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fontAlgn="auto">
              <a:spcAft>
                <a:spcPts val="0"/>
              </a:spcAft>
              <a:buClr>
                <a:srgbClr val="569FD3"/>
              </a:buClr>
              <a:defRPr/>
            </a:pPr>
            <a:r>
              <a:rPr lang="en-US" dirty="0" smtClean="0">
                <a:solidFill>
                  <a:schemeClr val="tx1">
                    <a:lumMod val="75000"/>
                    <a:lumOff val="25000"/>
                  </a:schemeClr>
                </a:solidFill>
              </a:rPr>
              <a:t>As</a:t>
            </a:r>
            <a:r>
              <a:rPr lang="en-US" baseline="0" dirty="0" smtClean="0">
                <a:solidFill>
                  <a:schemeClr val="tx1">
                    <a:lumMod val="75000"/>
                    <a:lumOff val="25000"/>
                  </a:schemeClr>
                </a:solidFill>
              </a:rPr>
              <a:t> I said, the calculations are best left to statistical software. To my knowledge, Excel doesn’t have a straightforward way to get results from this “exact version” of the </a:t>
            </a:r>
            <a:r>
              <a:rPr lang="en-US" baseline="0" dirty="0" err="1" smtClean="0">
                <a:solidFill>
                  <a:schemeClr val="tx1">
                    <a:lumMod val="75000"/>
                    <a:lumOff val="25000"/>
                  </a:schemeClr>
                </a:solidFill>
              </a:rPr>
              <a:t>Wilcoxon</a:t>
            </a:r>
            <a:r>
              <a:rPr lang="en-US" baseline="0" dirty="0" smtClean="0">
                <a:solidFill>
                  <a:schemeClr val="tx1">
                    <a:lumMod val="75000"/>
                    <a:lumOff val="25000"/>
                  </a:schemeClr>
                </a:solidFill>
              </a:rPr>
              <a:t> Rank Sum test.  I’ve shown the SAS output for our example, however.</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We can see for each group the sample sizes (4 and 3), the sum of the ranks (20 and 8), the test statistic = W ( also called “S” by </a:t>
            </a:r>
            <a:r>
              <a:rPr lang="en-US" baseline="0" dirty="0" err="1" smtClean="0">
                <a:solidFill>
                  <a:schemeClr val="tx1">
                    <a:lumMod val="75000"/>
                    <a:lumOff val="25000"/>
                  </a:schemeClr>
                </a:solidFill>
              </a:rPr>
              <a:t>Sas</a:t>
            </a:r>
            <a:r>
              <a:rPr lang="en-US" baseline="0" dirty="0" smtClean="0">
                <a:solidFill>
                  <a:schemeClr val="tx1">
                    <a:lumMod val="75000"/>
                    <a:lumOff val="25000"/>
                  </a:schemeClr>
                </a:solidFill>
              </a:rPr>
              <a:t> in the printout) = 8, and the one sided and two sided p-values that we computed by hand (0.11 and 0.23).</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Interpreting this p-value we can say that if the distribution of sodium chloride were the same for the two groups (Normal BP vs. Hypertension) the probability that we’d observe ranks as extreme as in our example is about 0.23.  We don’t have much evidence to suspect the distribution are not the same.  In other words, we have insufficient evidence to ‘reject the null hypothesis’ that the hypertensive and normal group have the same sodium distribution. </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[Notice with such a small sample size n=7, could we ever have gotten  a significant p=value? Looking back at the distribution of W on the last slide,….Even if all the smallest observations had been in  the normal group and all the biggest in the hypertension group, the </a:t>
            </a:r>
            <a:r>
              <a:rPr lang="en-US" baseline="0" dirty="0" err="1" smtClean="0">
                <a:solidFill>
                  <a:schemeClr val="tx1">
                    <a:lumMod val="75000"/>
                    <a:lumOff val="25000"/>
                  </a:schemeClr>
                </a:solidFill>
              </a:rPr>
              <a:t>Wilcoxon</a:t>
            </a:r>
            <a:r>
              <a:rPr lang="en-US" baseline="0" dirty="0" smtClean="0">
                <a:solidFill>
                  <a:schemeClr val="tx1">
                    <a:lumMod val="75000"/>
                    <a:lumOff val="25000"/>
                  </a:schemeClr>
                </a:solidFill>
              </a:rPr>
              <a:t> Rank Sum test would give us W  =6 and the two-sided p-value would be 0.029+0.029 = 0.06… in other words when the sample size is small the WRS is not very powerful to detect a difference. Would you want it to be?.... Hmmm…. Talk about that in a minute….]</a:t>
            </a: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r>
              <a:rPr lang="en-US" dirty="0" err="1" smtClean="0"/>
              <a:t>ods</a:t>
            </a:r>
            <a:r>
              <a:rPr lang="en-US" dirty="0" smtClean="0"/>
              <a:t> graphics on;</a:t>
            </a:r>
          </a:p>
          <a:p>
            <a:r>
              <a:rPr lang="en-US" dirty="0" smtClean="0"/>
              <a:t> </a:t>
            </a:r>
            <a:r>
              <a:rPr lang="en-US" dirty="0" err="1" smtClean="0"/>
              <a:t>ods</a:t>
            </a:r>
            <a:r>
              <a:rPr lang="en-US" dirty="0" smtClean="0"/>
              <a:t> </a:t>
            </a:r>
            <a:r>
              <a:rPr lang="en-US" dirty="0" err="1" smtClean="0"/>
              <a:t>pdf</a:t>
            </a:r>
            <a:r>
              <a:rPr lang="en-US" dirty="0" smtClean="0"/>
              <a:t> file='temp.pdf';</a:t>
            </a:r>
          </a:p>
          <a:p>
            <a:r>
              <a:rPr lang="en-US" b="1" dirty="0" smtClean="0"/>
              <a:t>Proc npar1way data=small </a:t>
            </a:r>
            <a:r>
              <a:rPr lang="en-US" b="1" dirty="0" err="1" smtClean="0"/>
              <a:t>wilcoxon</a:t>
            </a:r>
            <a:r>
              <a:rPr lang="en-US" b="1" dirty="0" smtClean="0"/>
              <a:t> plots=(</a:t>
            </a:r>
            <a:r>
              <a:rPr lang="en-US" b="1" dirty="0" err="1" smtClean="0"/>
              <a:t>wilcoxonboxplot</a:t>
            </a:r>
            <a:r>
              <a:rPr lang="en-US" b="1" dirty="0" smtClean="0"/>
              <a:t> </a:t>
            </a:r>
            <a:r>
              <a:rPr lang="en-US" b="1" dirty="0" err="1" smtClean="0"/>
              <a:t>anovaboxplot</a:t>
            </a:r>
            <a:r>
              <a:rPr lang="en-US" b="1" dirty="0" smtClean="0"/>
              <a:t>);</a:t>
            </a:r>
          </a:p>
          <a:p>
            <a:r>
              <a:rPr lang="en-US" dirty="0" smtClean="0"/>
              <a:t>		class group;</a:t>
            </a:r>
          </a:p>
          <a:p>
            <a:r>
              <a:rPr lang="en-US" dirty="0" smtClean="0"/>
              <a:t>		</a:t>
            </a:r>
            <a:r>
              <a:rPr lang="en-US" dirty="0" err="1" smtClean="0"/>
              <a:t>var</a:t>
            </a:r>
            <a:r>
              <a:rPr lang="en-US" dirty="0" smtClean="0"/>
              <a:t> intake;</a:t>
            </a:r>
          </a:p>
          <a:p>
            <a:r>
              <a:rPr lang="en-US" dirty="0" smtClean="0"/>
              <a:t>		exact </a:t>
            </a:r>
            <a:r>
              <a:rPr lang="en-US" dirty="0" err="1" smtClean="0"/>
              <a:t>wilcoxon</a:t>
            </a:r>
            <a:r>
              <a:rPr lang="en-US" dirty="0" smtClean="0"/>
              <a:t>;</a:t>
            </a:r>
          </a:p>
          <a:p>
            <a:r>
              <a:rPr lang="en-US" dirty="0" smtClean="0"/>
              <a:t>		</a:t>
            </a:r>
            <a:r>
              <a:rPr lang="en-US" b="1" dirty="0" smtClean="0"/>
              <a:t>run;</a:t>
            </a:r>
          </a:p>
          <a:p>
            <a:r>
              <a:rPr lang="en-US" dirty="0" smtClean="0"/>
              <a:t>		</a:t>
            </a:r>
            <a:r>
              <a:rPr lang="en-US" dirty="0" err="1" smtClean="0"/>
              <a:t>ods</a:t>
            </a:r>
            <a:r>
              <a:rPr lang="en-US" dirty="0" smtClean="0"/>
              <a:t> </a:t>
            </a:r>
            <a:r>
              <a:rPr lang="en-US" dirty="0" err="1" smtClean="0"/>
              <a:t>pdf</a:t>
            </a:r>
            <a:r>
              <a:rPr lang="en-US" dirty="0" smtClean="0"/>
              <a:t> close;</a:t>
            </a:r>
          </a:p>
          <a:p>
            <a:r>
              <a:rPr lang="en-US" dirty="0" smtClean="0"/>
              <a:t>		</a:t>
            </a:r>
            <a:r>
              <a:rPr lang="en-US" dirty="0" err="1" smtClean="0"/>
              <a:t>ods</a:t>
            </a:r>
            <a:r>
              <a:rPr lang="en-US" dirty="0" smtClean="0"/>
              <a:t> graphics off;</a:t>
            </a:r>
          </a:p>
          <a:p>
            <a:endParaRPr lang="en-US" dirty="0" smtClean="0"/>
          </a:p>
          <a:p>
            <a:r>
              <a:rPr lang="en-US" b="1" dirty="0" smtClean="0"/>
              <a:t>run;</a:t>
            </a: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defRPr/>
            </a:pPr>
            <a:r>
              <a:rPr lang="en-US" sz="1200" dirty="0" smtClean="0">
                <a:solidFill>
                  <a:schemeClr val="tx1">
                    <a:lumMod val="75000"/>
                    <a:lumOff val="25000"/>
                  </a:schemeClr>
                </a:solidFill>
              </a:rPr>
              <a:t>Let’s move to slightly bigger data set.  Call it Example 2…</a:t>
            </a:r>
          </a:p>
          <a:p>
            <a:pPr fontAlgn="auto">
              <a:spcAft>
                <a:spcPts val="0"/>
              </a:spcAft>
              <a:buClr>
                <a:srgbClr val="569FD3"/>
              </a:buClr>
              <a:defRPr/>
            </a:pPr>
            <a:r>
              <a:rPr lang="en-US" sz="1200" dirty="0" smtClean="0">
                <a:solidFill>
                  <a:schemeClr val="tx1">
                    <a:lumMod val="75000"/>
                    <a:lumOff val="25000"/>
                  </a:schemeClr>
                </a:solidFill>
              </a:rPr>
              <a:t>Investigators are still interested whether the distribution of sodium intake values are different in the two groups (normal </a:t>
            </a:r>
            <a:r>
              <a:rPr lang="en-US" sz="1200" dirty="0" err="1" smtClean="0">
                <a:solidFill>
                  <a:schemeClr val="tx1">
                    <a:lumMod val="75000"/>
                    <a:lumOff val="25000"/>
                  </a:schemeClr>
                </a:solidFill>
              </a:rPr>
              <a:t>bp</a:t>
            </a:r>
            <a:r>
              <a:rPr lang="en-US" sz="1200" dirty="0" smtClean="0">
                <a:solidFill>
                  <a:schemeClr val="tx1">
                    <a:lumMod val="75000"/>
                    <a:lumOff val="25000"/>
                  </a:schemeClr>
                </a:solidFill>
              </a:rPr>
              <a:t> vs. </a:t>
            </a:r>
            <a:r>
              <a:rPr lang="en-US" sz="1200" dirty="0" err="1" smtClean="0">
                <a:solidFill>
                  <a:schemeClr val="tx1">
                    <a:lumMod val="75000"/>
                    <a:lumOff val="25000"/>
                  </a:schemeClr>
                </a:solidFill>
              </a:rPr>
              <a:t>hypertensives</a:t>
            </a:r>
            <a:r>
              <a:rPr lang="en-US" sz="1200" dirty="0" smtClean="0">
                <a:solidFill>
                  <a:schemeClr val="tx1">
                    <a:lumMod val="75000"/>
                    <a:lumOff val="25000"/>
                  </a:schemeClr>
                </a:solidFill>
              </a:rPr>
              <a:t>).  The only difference here is that the sample size in each group is somewhat bigger.</a:t>
            </a:r>
          </a:p>
          <a:p>
            <a:pPr fontAlgn="auto">
              <a:spcAft>
                <a:spcPts val="0"/>
              </a:spcAft>
              <a:buClr>
                <a:srgbClr val="569FD3"/>
              </a:buClr>
              <a:defRPr/>
            </a:pPr>
            <a:endParaRPr lang="en-US" sz="1200" dirty="0" smtClean="0">
              <a:solidFill>
                <a:schemeClr val="tx1">
                  <a:lumMod val="75000"/>
                  <a:lumOff val="25000"/>
                </a:schemeClr>
              </a:solidFill>
            </a:endParaRPr>
          </a:p>
          <a:p>
            <a:pPr fontAlgn="auto">
              <a:spcAft>
                <a:spcPts val="0"/>
              </a:spcAft>
              <a:buClr>
                <a:srgbClr val="569FD3"/>
              </a:buClr>
              <a:defRPr/>
            </a:pPr>
            <a:r>
              <a:rPr lang="en-US" sz="1200" dirty="0" smtClean="0">
                <a:solidFill>
                  <a:schemeClr val="tx1">
                    <a:lumMod val="75000"/>
                    <a:lumOff val="25000"/>
                  </a:schemeClr>
                </a:solidFill>
              </a:rPr>
              <a:t>Here is the full data set from which I previously had just seven observations.  Now consider 12 observations in the Normal BP group and 10 observations in the Hypertensive BP group. From the data listing, these salt intake values appear strongly right skewed and with at least one outlier in the hypertensive group.  (250.8 </a:t>
            </a:r>
            <a:r>
              <a:rPr lang="en-US" sz="1200" dirty="0" err="1" smtClean="0">
                <a:solidFill>
                  <a:schemeClr val="tx1">
                    <a:lumMod val="75000"/>
                    <a:lumOff val="25000"/>
                  </a:schemeClr>
                </a:solidFill>
              </a:rPr>
              <a:t>mEq</a:t>
            </a:r>
            <a:r>
              <a:rPr lang="en-US" sz="1200" dirty="0" smtClean="0">
                <a:solidFill>
                  <a:schemeClr val="tx1">
                    <a:lumMod val="75000"/>
                    <a:lumOff val="25000"/>
                  </a:schemeClr>
                </a:solidFill>
              </a:rPr>
              <a:t>)</a:t>
            </a:r>
          </a:p>
          <a:p>
            <a:pPr fontAlgn="auto">
              <a:spcAft>
                <a:spcPts val="0"/>
              </a:spcAft>
              <a:buClr>
                <a:srgbClr val="569FD3"/>
              </a:buClr>
              <a:buFont typeface="Wingdings" pitchFamily="2" charset="2"/>
              <a:buChar char="§"/>
              <a:defRPr/>
            </a:pPr>
            <a:endParaRPr lang="en-US" sz="1200" dirty="0" smtClean="0">
              <a:solidFill>
                <a:schemeClr val="tx1">
                  <a:lumMod val="75000"/>
                  <a:lumOff val="25000"/>
                </a:schemeClr>
              </a:solidFill>
            </a:endParaRPr>
          </a:p>
          <a:p>
            <a:pPr fontAlgn="auto">
              <a:spcAft>
                <a:spcPts val="0"/>
              </a:spcAft>
              <a:buClr>
                <a:srgbClr val="569FD3"/>
              </a:buClr>
              <a:defRPr/>
            </a:pPr>
            <a:r>
              <a:rPr lang="en-US" sz="1200" dirty="0" smtClean="0">
                <a:solidFill>
                  <a:schemeClr val="tx1">
                    <a:lumMod val="75000"/>
                    <a:lumOff val="25000"/>
                  </a:schemeClr>
                </a:solidFill>
              </a:rPr>
              <a:t>These data do not appear to come from a normal distribution ( the </a:t>
            </a:r>
            <a:r>
              <a:rPr lang="en-US" sz="1200" dirty="0" err="1" smtClean="0">
                <a:solidFill>
                  <a:schemeClr val="tx1">
                    <a:lumMod val="75000"/>
                    <a:lumOff val="25000"/>
                  </a:schemeClr>
                </a:solidFill>
              </a:rPr>
              <a:t>boxplots</a:t>
            </a:r>
            <a:r>
              <a:rPr lang="en-US" sz="1200" dirty="0" smtClean="0">
                <a:solidFill>
                  <a:schemeClr val="tx1">
                    <a:lumMod val="75000"/>
                    <a:lumOff val="25000"/>
                  </a:schemeClr>
                </a:solidFill>
              </a:rPr>
              <a:t> are on the next slide and the histograms are on Slide 28 – but we can just look at the data values to see the distribution is not normal) and the sample size is not sufficient to appeal to the “Robustness” of the t-test.  So a non-parametric test is in order. </a:t>
            </a:r>
          </a:p>
          <a:p>
            <a:pPr fontAlgn="auto">
              <a:spcAft>
                <a:spcPts val="0"/>
              </a:spcAft>
              <a:buClr>
                <a:srgbClr val="569FD3"/>
              </a:buClr>
              <a:buFont typeface="Wingdings" pitchFamily="2" charset="2"/>
              <a:buChar char="§"/>
              <a:defRPr/>
            </a:pPr>
            <a:endParaRPr lang="en-US" sz="1200" dirty="0" smtClean="0">
              <a:solidFill>
                <a:schemeClr val="tx1">
                  <a:lumMod val="75000"/>
                  <a:lumOff val="25000"/>
                </a:schemeClr>
              </a:solidFill>
            </a:endParaRPr>
          </a:p>
          <a:p>
            <a:pPr marL="0" lvl="1"/>
            <a:r>
              <a:rPr lang="en-US" sz="1200" dirty="0" smtClean="0">
                <a:solidFill>
                  <a:schemeClr val="tx1">
                    <a:lumMod val="75000"/>
                    <a:lumOff val="25000"/>
                  </a:schemeClr>
                </a:solidFill>
              </a:rPr>
              <a:t>(Data from Stokes, Koch, Categorical Data Analysis</a:t>
            </a:r>
            <a:r>
              <a:rPr lang="en-US" sz="1200" dirty="0" smtClean="0"/>
              <a:t>, 2</a:t>
            </a:r>
            <a:r>
              <a:rPr lang="en-US" sz="1200" baseline="30000" dirty="0" smtClean="0"/>
              <a:t>nd</a:t>
            </a:r>
            <a:r>
              <a:rPr lang="en-US" sz="1200" dirty="0" smtClean="0"/>
              <a:t> editions, p. 163</a:t>
            </a:r>
          </a:p>
          <a:p>
            <a:pPr marL="0" lvl="1" defTabSz="930311">
              <a:defRPr/>
            </a:pPr>
            <a:r>
              <a:rPr lang="en-US" sz="1200" dirty="0" smtClean="0">
                <a:solidFill>
                  <a:schemeClr val="tx1">
                    <a:lumMod val="75000"/>
                    <a:lumOff val="25000"/>
                  </a:schemeClr>
                </a:solidFill>
              </a:rPr>
              <a:t>Schechter, </a:t>
            </a:r>
            <a:r>
              <a:rPr lang="en-US" sz="1200" dirty="0" err="1" smtClean="0">
                <a:solidFill>
                  <a:schemeClr val="tx1">
                    <a:lumMod val="75000"/>
                    <a:lumOff val="25000"/>
                  </a:schemeClr>
                </a:solidFill>
              </a:rPr>
              <a:t>Horwitz</a:t>
            </a:r>
            <a:r>
              <a:rPr lang="en-US" sz="1200" dirty="0" smtClean="0">
                <a:solidFill>
                  <a:schemeClr val="tx1">
                    <a:lumMod val="75000"/>
                    <a:lumOff val="25000"/>
                  </a:schemeClr>
                </a:solidFill>
              </a:rPr>
              <a:t>, 1973, JAMA “Sodium Chloride Preference in Essential Hypertension” pp 1311-1315)</a:t>
            </a: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defRPr/>
            </a:pPr>
            <a:r>
              <a:rPr lang="en-US" dirty="0" smtClean="0">
                <a:solidFill>
                  <a:schemeClr val="tx1">
                    <a:lumMod val="75000"/>
                    <a:lumOff val="25000"/>
                  </a:schemeClr>
                </a:solidFill>
              </a:rPr>
              <a:t>Looking at the </a:t>
            </a:r>
            <a:r>
              <a:rPr lang="en-US" baseline="0" dirty="0" smtClean="0">
                <a:solidFill>
                  <a:schemeClr val="tx1">
                    <a:lumMod val="75000"/>
                    <a:lumOff val="25000"/>
                  </a:schemeClr>
                </a:solidFill>
              </a:rPr>
              <a:t>side-by-side </a:t>
            </a:r>
            <a:r>
              <a:rPr lang="en-US" baseline="0" dirty="0" err="1" smtClean="0">
                <a:solidFill>
                  <a:schemeClr val="tx1">
                    <a:lumMod val="75000"/>
                    <a:lumOff val="25000"/>
                  </a:schemeClr>
                </a:solidFill>
              </a:rPr>
              <a:t>boxplots</a:t>
            </a:r>
            <a:r>
              <a:rPr lang="en-US" baseline="0" dirty="0" smtClean="0">
                <a:solidFill>
                  <a:schemeClr val="tx1">
                    <a:lumMod val="75000"/>
                    <a:lumOff val="25000"/>
                  </a:schemeClr>
                </a:solidFill>
              </a:rPr>
              <a:t> we see the large outlier  for the hypertension group and the sodium chloride values for  both groups are right skewed. </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These data do not meet the assumptions for  t-test – the sodium values do not appear to be from a normal distribution and the sample size is not sufficient for the “Central Limit Theorem” to applicable.  [Technically, the CLT is for a z distribution rather than a t –but the t-test uses similar argument as the CLT.]  So a non-parametric test will be used for this problem.  </a:t>
            </a: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fontAlgn="auto">
              <a:spcAft>
                <a:spcPts val="0"/>
              </a:spcAft>
              <a:buClr>
                <a:srgbClr val="569FD3"/>
              </a:buClr>
              <a:defRPr/>
            </a:pPr>
            <a:r>
              <a:rPr lang="en-US" sz="800" dirty="0" smtClean="0">
                <a:solidFill>
                  <a:schemeClr val="tx1">
                    <a:lumMod val="75000"/>
                    <a:lumOff val="25000"/>
                  </a:schemeClr>
                </a:solidFill>
              </a:rPr>
              <a:t>We’ll proceed with the steps for the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Test:</a:t>
            </a:r>
          </a:p>
          <a:p>
            <a:pPr fontAlgn="auto">
              <a:spcAft>
                <a:spcPts val="0"/>
              </a:spcAft>
              <a:buClr>
                <a:srgbClr val="569FD3"/>
              </a:buClr>
              <a:defRPr/>
            </a:pPr>
            <a:endParaRPr lang="en-US" sz="800" dirty="0" smtClean="0">
              <a:solidFill>
                <a:schemeClr val="tx1">
                  <a:lumMod val="75000"/>
                  <a:lumOff val="25000"/>
                </a:schemeClr>
              </a:solidFill>
            </a:endParaRPr>
          </a:p>
          <a:p>
            <a:pPr marL="232578" indent="-232578" fontAlgn="auto">
              <a:spcAft>
                <a:spcPts val="0"/>
              </a:spcAft>
              <a:buClr>
                <a:srgbClr val="569FD3"/>
              </a:buClr>
              <a:buFont typeface="Wingdings" pitchFamily="2" charset="2"/>
              <a:buAutoNum type="arabicParenBoth"/>
              <a:defRPr/>
            </a:pPr>
            <a:r>
              <a:rPr lang="en-US" sz="800" dirty="0" smtClean="0">
                <a:solidFill>
                  <a:schemeClr val="tx1">
                    <a:lumMod val="75000"/>
                    <a:lumOff val="25000"/>
                  </a:schemeClr>
                </a:solidFill>
              </a:rPr>
              <a:t>List values  1-N, without regard to group, and rank each observation from 1 –N.  So in our example we have 22 observations,  if we listed them 1-22 in order, smallest to largest sodium chloride intake ignoring the different groups, </a:t>
            </a:r>
          </a:p>
          <a:p>
            <a:pPr marL="232578" indent="-232578" fontAlgn="auto">
              <a:spcAft>
                <a:spcPts val="0"/>
              </a:spcAft>
              <a:buClr>
                <a:srgbClr val="569FD3"/>
              </a:buClr>
              <a:defRPr/>
            </a:pPr>
            <a:r>
              <a:rPr lang="en-US" sz="800" dirty="0" smtClean="0">
                <a:solidFill>
                  <a:schemeClr val="tx1">
                    <a:lumMod val="75000"/>
                    <a:lumOff val="25000"/>
                  </a:schemeClr>
                </a:solidFill>
              </a:rPr>
              <a:t>The largest observation is  250.8  so it gets a rank 22.      The next smallest observation is 92.8  it gets rank 21.  etc….</a:t>
            </a:r>
          </a:p>
          <a:p>
            <a:pPr marL="232578" indent="-232578" fontAlgn="auto">
              <a:spcAft>
                <a:spcPts val="0"/>
              </a:spcAft>
              <a:buClr>
                <a:srgbClr val="569FD3"/>
              </a:buClr>
              <a:defRPr/>
            </a:pPr>
            <a:r>
              <a:rPr lang="en-US" sz="800" dirty="0" smtClean="0">
                <a:solidFill>
                  <a:schemeClr val="tx1">
                    <a:lumMod val="75000"/>
                    <a:lumOff val="25000"/>
                  </a:schemeClr>
                </a:solidFill>
              </a:rPr>
              <a:t>There is a little twist to this example – in this example we have several data points that are tied.   We have several observations with data values 0.  In this case, we’ll give them the average rank….  Rank (1+2+3+4)/4=2.5.  (The computer will take care of the extra complexity involved in having tied data when it does the calculations. )</a:t>
            </a:r>
          </a:p>
          <a:p>
            <a:pPr marL="232578" indent="-232578" fontAlgn="auto">
              <a:spcAft>
                <a:spcPts val="0"/>
              </a:spcAft>
              <a:buClr>
                <a:srgbClr val="569FD3"/>
              </a:buClr>
              <a:defRPr/>
            </a:pPr>
            <a:r>
              <a:rPr lang="en-US" sz="800" dirty="0" smtClean="0">
                <a:solidFill>
                  <a:schemeClr val="tx1">
                    <a:lumMod val="75000"/>
                    <a:lumOff val="25000"/>
                  </a:schemeClr>
                </a:solidFill>
              </a:rPr>
              <a:t>Recall the sum of the ranks (=91+162=253)  will be n*(n+1)/2 = 22*23/2 = 253. </a:t>
            </a:r>
          </a:p>
          <a:p>
            <a:pPr fontAlgn="auto">
              <a:spcAft>
                <a:spcPts val="0"/>
              </a:spcAft>
              <a:buClr>
                <a:srgbClr val="569FD3"/>
              </a:buClr>
              <a:defRPr/>
            </a:pPr>
            <a:r>
              <a:rPr lang="en-US" sz="800" dirty="0" smtClean="0">
                <a:solidFill>
                  <a:schemeClr val="tx1">
                    <a:lumMod val="75000"/>
                    <a:lumOff val="25000"/>
                  </a:schemeClr>
                </a:solidFill>
              </a:rPr>
              <a:t>From here on out we can ignore the actual sodium values – and just rely on the Ranks.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(2) Sum ranks for each group. W=Sum ranks from sample with smaller sample size. In our example W= sum of ranks of with the smaller sample size, so W=162.</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(3) Calculate probability of observing a “W” as extreme as the one in the example, (or more extreme) if the distributions are the same.</a:t>
            </a:r>
          </a:p>
          <a:p>
            <a:pPr fontAlgn="auto">
              <a:spcAft>
                <a:spcPts val="0"/>
              </a:spcAft>
              <a:buClr>
                <a:srgbClr val="569FD3"/>
              </a:buClr>
              <a:defRPr/>
            </a:pPr>
            <a:r>
              <a:rPr lang="en-US" sz="800" dirty="0" smtClean="0">
                <a:solidFill>
                  <a:schemeClr val="tx1">
                    <a:lumMod val="75000"/>
                    <a:lumOff val="25000"/>
                  </a:schemeClr>
                </a:solidFill>
              </a:rPr>
              <a:t>If the distributions are the same then we’d expect some small ranks and some large ranks in each group –right?  That would make the sum of the ranks similar (although we need to take into account the sample sizes are different in the two groups) – if the populations have the same distribution, then we’d expect the sum of the ranks in the two groups (in our case 91 and 162) to be pretty similar (if the sample sizes were the same in the two groups we’d expect the sum of the ranks to be the same in the two groups).  How unusual is it to get a W as extreme as 162 if the two distributions (Normal BP and Hypertension) are the same? (As a convention, W is the rank sum of the group with the smaller sample size, now, in this example, the Hypertension group.)</a:t>
            </a:r>
          </a:p>
          <a:p>
            <a:pPr fontAlgn="auto">
              <a:spcAft>
                <a:spcPts val="0"/>
              </a:spcAft>
              <a:buClr>
                <a:srgbClr val="569FD3"/>
              </a:buClr>
              <a:defRPr/>
            </a:pPr>
            <a:r>
              <a:rPr lang="en-US" sz="800" dirty="0" smtClean="0">
                <a:solidFill>
                  <a:schemeClr val="tx1">
                    <a:lumMod val="75000"/>
                    <a:lumOff val="25000"/>
                  </a:schemeClr>
                </a:solidFill>
              </a:rPr>
              <a:t>Certainly if ALL the smallest ranks were in the normal BP group and ALL the largest ranks  were in the hypertension group, that would be highly unlikely to happen by chance – so how unusual is our example under the null hypothesis?  </a:t>
            </a:r>
          </a:p>
          <a:p>
            <a:pPr fontAlgn="auto">
              <a:spcAft>
                <a:spcPts val="0"/>
              </a:spcAft>
              <a:buClr>
                <a:srgbClr val="569FD3"/>
              </a:buClr>
              <a:defRPr/>
            </a:pPr>
            <a:r>
              <a:rPr lang="en-US" sz="800" dirty="0" smtClean="0">
                <a:solidFill>
                  <a:schemeClr val="tx1">
                    <a:lumMod val="75000"/>
                    <a:lumOff val="25000"/>
                  </a:schemeClr>
                </a:solidFill>
              </a:rPr>
              <a:t>[Just for those interested in the details…. If the distributions were identical, we’d expect the W, Sum of the Ranks, to be  close to  n1*(n+1)/2 = 10*(22+1)/2=115 =   [ …. since the sum of the ranks, in general is (n+1)*(n)/2  then  ((n+1)*(n)/2)/n = average rank in the hypertension group, so n1*(n+1)/2 is the expected value for W…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Our statistical software can calculate all the ways that 22 observations could be separated into two groups (sizes 12 and 10) and then all the values of W (sum of the ranks) and the probability for each value of W (just as we did when there were only 7 observations). </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defRPr/>
            </a:pPr>
            <a:r>
              <a:rPr lang="en-US" dirty="0" smtClean="0">
                <a:solidFill>
                  <a:schemeClr val="tx1">
                    <a:lumMod val="75000"/>
                    <a:lumOff val="25000"/>
                  </a:schemeClr>
                </a:solidFill>
              </a:rPr>
              <a:t>Here</a:t>
            </a:r>
            <a:r>
              <a:rPr lang="en-US" baseline="0" dirty="0" smtClean="0">
                <a:solidFill>
                  <a:schemeClr val="tx1">
                    <a:lumMod val="75000"/>
                    <a:lumOff val="25000"/>
                  </a:schemeClr>
                </a:solidFill>
              </a:rPr>
              <a:t> is the SAS output for this problem and confirms that the sum of the ranks, W, for the hypertensive group is 162 and the sum of the ranks for the normal  BP group is 91 (as we calculated by hand).  The test statistic is the sum from the group with the smaller sample size, W=162 and the two sided p-value is 0.001 – This is the probability of observing a W value as extreme as 162 under the null hypothesis. </a:t>
            </a: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So assuming that the distribution of Sodium Chloride is the same in the two groups (Normal BP and Hypertensive) the probability we’d see Sum of Ranks this extreme is very small.   If there is no difference in the distributions in the two groups we’d expect results this extreme very infrequently.  We have strong evidence against the null hypothesis and suspect that the two populations (normal and hypertensive), are indeed different with respect to salt intake.  </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[Recall, Excel won’t get you this exact test, but you should be able to understand the output if given the output….]</a:t>
            </a: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defTabSz="930311" fontAlgn="auto">
              <a:spcAft>
                <a:spcPts val="0"/>
              </a:spcAft>
              <a:buClr>
                <a:srgbClr val="569FD3"/>
              </a:buClr>
              <a:defRPr/>
            </a:pPr>
            <a:r>
              <a:rPr lang="en-US" sz="800" dirty="0" smtClean="0">
                <a:solidFill>
                  <a:schemeClr val="tx1">
                    <a:lumMod val="75000"/>
                    <a:lumOff val="25000"/>
                  </a:schemeClr>
                </a:solidFill>
              </a:rPr>
              <a:t>So far the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test we’ve discussed is referred as the “Exact”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test – we’ve computed or had the computer  compute an exact probability taking into consideration all possibilities – the probabilities of each value of W.</a:t>
            </a:r>
          </a:p>
          <a:p>
            <a:pPr defTabSz="930311" fontAlgn="auto">
              <a:spcAft>
                <a:spcPts val="0"/>
              </a:spcAft>
              <a:buClr>
                <a:srgbClr val="569FD3"/>
              </a:buClr>
              <a:defRPr/>
            </a:pPr>
            <a:endParaRPr lang="en-US" sz="800" dirty="0" smtClean="0">
              <a:solidFill>
                <a:schemeClr val="tx1">
                  <a:lumMod val="75000"/>
                  <a:lumOff val="25000"/>
                </a:schemeClr>
              </a:solidFill>
            </a:endParaRPr>
          </a:p>
          <a:p>
            <a:pPr defTabSz="930311" fontAlgn="auto">
              <a:spcAft>
                <a:spcPts val="0"/>
              </a:spcAft>
              <a:buClr>
                <a:srgbClr val="569FD3"/>
              </a:buClr>
              <a:defRPr/>
            </a:pPr>
            <a:r>
              <a:rPr lang="en-US" sz="800" dirty="0" smtClean="0">
                <a:solidFill>
                  <a:schemeClr val="tx1">
                    <a:lumMod val="75000"/>
                    <a:lumOff val="25000"/>
                  </a:schemeClr>
                </a:solidFill>
              </a:rPr>
              <a:t>When n</a:t>
            </a:r>
            <a:r>
              <a:rPr lang="en-US" sz="800" baseline="-25000" dirty="0" smtClean="0">
                <a:solidFill>
                  <a:schemeClr val="tx1">
                    <a:lumMod val="75000"/>
                    <a:lumOff val="25000"/>
                  </a:schemeClr>
                </a:solidFill>
              </a:rPr>
              <a:t>1</a:t>
            </a:r>
            <a:r>
              <a:rPr lang="en-US" sz="800" dirty="0" smtClean="0">
                <a:solidFill>
                  <a:schemeClr val="tx1">
                    <a:lumMod val="75000"/>
                    <a:lumOff val="25000"/>
                  </a:schemeClr>
                </a:solidFill>
              </a:rPr>
              <a:t>≤ 10 or n</a:t>
            </a:r>
            <a:r>
              <a:rPr lang="en-US" sz="800" baseline="-25000" dirty="0" smtClean="0">
                <a:solidFill>
                  <a:schemeClr val="tx1">
                    <a:lumMod val="75000"/>
                    <a:lumOff val="25000"/>
                  </a:schemeClr>
                </a:solidFill>
              </a:rPr>
              <a:t>2</a:t>
            </a:r>
            <a:r>
              <a:rPr lang="en-US" sz="800" dirty="0" smtClean="0">
                <a:solidFill>
                  <a:schemeClr val="tx1">
                    <a:lumMod val="75000"/>
                    <a:lumOff val="25000"/>
                  </a:schemeClr>
                </a:solidFill>
              </a:rPr>
              <a:t> ≤10 we should use these  “Exact” methods in computing the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test.  Some books/statisticians vary a bit on the ‘cutoff’ for when to use exact vs. normal approximation – but this one is reasonable. </a:t>
            </a:r>
          </a:p>
          <a:p>
            <a:pPr defTabSz="930311"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defTabSz="930311" fontAlgn="auto">
              <a:spcAft>
                <a:spcPts val="0"/>
              </a:spcAft>
              <a:buClr>
                <a:srgbClr val="569FD3"/>
              </a:buClr>
              <a:defRPr/>
            </a:pPr>
            <a:r>
              <a:rPr lang="en-US" sz="800" dirty="0" smtClean="0">
                <a:solidFill>
                  <a:schemeClr val="tx1">
                    <a:lumMod val="75000"/>
                    <a:lumOff val="25000"/>
                  </a:schemeClr>
                </a:solidFill>
              </a:rPr>
              <a:t>For larger sample sizes, these exact methods we’ve described are VALID, but are very computer intensive.    In our Example 2, when n=22, using the exact method for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was valid and I could get my computer to compute those many probabilities, but it required a lot of calculations (it took a while in computer time).    And in fact, for large sample sizes, the exact methods for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test (what we’ve covered so far) can pretty quickly get prohibitively cumbersome.  In other words, if you try to use the exact methods for the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test when the sample sizes are very large, you’ll get snippy comments from the software about “running out of memory” or the program may never finish. </a:t>
            </a:r>
          </a:p>
          <a:p>
            <a:pPr defTabSz="930311"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defTabSz="930311" fontAlgn="auto">
              <a:spcAft>
                <a:spcPts val="0"/>
              </a:spcAft>
              <a:buClr>
                <a:srgbClr val="569FD3"/>
              </a:buClr>
              <a:defRPr/>
            </a:pPr>
            <a:r>
              <a:rPr lang="en-US" sz="800" dirty="0" smtClean="0">
                <a:solidFill>
                  <a:schemeClr val="tx1">
                    <a:lumMod val="75000"/>
                    <a:lumOff val="25000"/>
                  </a:schemeClr>
                </a:solidFill>
              </a:rPr>
              <a:t>Fortunately, when n is large there is a nice approximation that we can use.  Statisticians have found that  when n</a:t>
            </a:r>
            <a:r>
              <a:rPr lang="en-US" sz="800" baseline="-25000" dirty="0" smtClean="0">
                <a:solidFill>
                  <a:schemeClr val="tx1">
                    <a:lumMod val="75000"/>
                    <a:lumOff val="25000"/>
                  </a:schemeClr>
                </a:solidFill>
              </a:rPr>
              <a:t>1</a:t>
            </a:r>
            <a:r>
              <a:rPr lang="en-US" sz="800" dirty="0" smtClean="0">
                <a:solidFill>
                  <a:schemeClr val="tx1">
                    <a:lumMod val="75000"/>
                    <a:lumOff val="25000"/>
                  </a:schemeClr>
                </a:solidFill>
              </a:rPr>
              <a:t>&gt; 10 and n</a:t>
            </a:r>
            <a:r>
              <a:rPr lang="en-US" sz="800" baseline="-25000" dirty="0" smtClean="0">
                <a:solidFill>
                  <a:schemeClr val="tx1">
                    <a:lumMod val="75000"/>
                    <a:lumOff val="25000"/>
                  </a:schemeClr>
                </a:solidFill>
              </a:rPr>
              <a:t>2</a:t>
            </a:r>
            <a:r>
              <a:rPr lang="en-US" sz="800" dirty="0" smtClean="0">
                <a:solidFill>
                  <a:schemeClr val="tx1">
                    <a:lumMod val="75000"/>
                    <a:lumOff val="25000"/>
                  </a:schemeClr>
                </a:solidFill>
              </a:rPr>
              <a:t> &gt;10, then W will be approximately normally distributed with mean = (n</a:t>
            </a:r>
            <a:r>
              <a:rPr lang="en-US" sz="800" baseline="-25000" dirty="0" smtClean="0">
                <a:solidFill>
                  <a:schemeClr val="tx1">
                    <a:lumMod val="75000"/>
                    <a:lumOff val="25000"/>
                  </a:schemeClr>
                </a:solidFill>
              </a:rPr>
              <a:t>1</a:t>
            </a:r>
            <a:r>
              <a:rPr lang="en-US" sz="800" dirty="0" smtClean="0">
                <a:solidFill>
                  <a:schemeClr val="tx1">
                    <a:lumMod val="75000"/>
                    <a:lumOff val="25000"/>
                  </a:schemeClr>
                </a:solidFill>
              </a:rPr>
              <a:t>(n</a:t>
            </a:r>
            <a:r>
              <a:rPr lang="en-US" sz="800" baseline="-25000" dirty="0" smtClean="0">
                <a:solidFill>
                  <a:schemeClr val="tx1">
                    <a:lumMod val="75000"/>
                    <a:lumOff val="25000"/>
                  </a:schemeClr>
                </a:solidFill>
              </a:rPr>
              <a:t>1</a:t>
            </a:r>
            <a:r>
              <a:rPr lang="en-US" sz="800" dirty="0" smtClean="0">
                <a:solidFill>
                  <a:schemeClr val="tx1">
                    <a:lumMod val="75000"/>
                    <a:lumOff val="25000"/>
                  </a:schemeClr>
                </a:solidFill>
              </a:rPr>
              <a:t> +n</a:t>
            </a:r>
            <a:r>
              <a:rPr lang="en-US" sz="800" baseline="-25000" dirty="0" smtClean="0">
                <a:solidFill>
                  <a:schemeClr val="tx1">
                    <a:lumMod val="75000"/>
                    <a:lumOff val="25000"/>
                  </a:schemeClr>
                </a:solidFill>
              </a:rPr>
              <a:t>2 </a:t>
            </a:r>
            <a:r>
              <a:rPr lang="en-US" sz="800" dirty="0" smtClean="0">
                <a:solidFill>
                  <a:schemeClr val="tx1">
                    <a:lumMod val="75000"/>
                    <a:lumOff val="25000"/>
                  </a:schemeClr>
                </a:solidFill>
              </a:rPr>
              <a:t>+ 1)/2) and standard deviation given above.  </a:t>
            </a:r>
          </a:p>
          <a:p>
            <a:pPr defTabSz="930311"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defTabSz="930311" fontAlgn="auto">
              <a:spcAft>
                <a:spcPts val="0"/>
              </a:spcAft>
              <a:buClr>
                <a:srgbClr val="569FD3"/>
              </a:buClr>
              <a:defRPr/>
            </a:pPr>
            <a:r>
              <a:rPr lang="en-US" sz="800" dirty="0" smtClean="0">
                <a:solidFill>
                  <a:schemeClr val="tx1">
                    <a:lumMod val="75000"/>
                    <a:lumOff val="25000"/>
                  </a:schemeClr>
                </a:solidFill>
              </a:rPr>
              <a:t>Now this can be a bit confusing because I’ve spend much of this lecture saying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can be used when the normality assumption is not met”, and now I suddenly start talking about normality…. But we must be careful to make the distinction between assumptions about the population values (not necessarily normal) and distribution of the test statistic (W) (which will be approximately normal for n1 and n2 &gt;10) ! )</a:t>
            </a:r>
          </a:p>
          <a:p>
            <a:pPr defTabSz="930311" fontAlgn="auto">
              <a:spcAft>
                <a:spcPts val="0"/>
              </a:spcAft>
              <a:buClr>
                <a:srgbClr val="569FD3"/>
              </a:buClr>
              <a:defRPr/>
            </a:pPr>
            <a:endParaRPr lang="en-US" sz="800" dirty="0" smtClean="0">
              <a:solidFill>
                <a:schemeClr val="tx1">
                  <a:lumMod val="75000"/>
                  <a:lumOff val="25000"/>
                </a:schemeClr>
              </a:solidFill>
            </a:endParaRPr>
          </a:p>
          <a:p>
            <a:pPr defTabSz="930311" fontAlgn="auto">
              <a:spcAft>
                <a:spcPts val="0"/>
              </a:spcAft>
              <a:buClr>
                <a:srgbClr val="569FD3"/>
              </a:buClr>
              <a:defRPr/>
            </a:pPr>
            <a:r>
              <a:rPr lang="en-US" sz="800" u="sng" dirty="0" smtClean="0">
                <a:solidFill>
                  <a:schemeClr val="tx1">
                    <a:lumMod val="75000"/>
                    <a:lumOff val="25000"/>
                  </a:schemeClr>
                </a:solidFill>
              </a:rPr>
              <a:t>It is still absolutely true that we are not making any assumptions about the underlying population being normally distributed. </a:t>
            </a:r>
            <a:r>
              <a:rPr lang="en-US" sz="800" dirty="0" smtClean="0">
                <a:solidFill>
                  <a:schemeClr val="tx1">
                    <a:lumMod val="75000"/>
                    <a:lumOff val="25000"/>
                  </a:schemeClr>
                </a:solidFill>
              </a:rPr>
              <a:t> This is still the non-</a:t>
            </a:r>
            <a:r>
              <a:rPr lang="en-US" sz="800" dirty="0" err="1" smtClean="0">
                <a:solidFill>
                  <a:schemeClr val="tx1">
                    <a:lumMod val="75000"/>
                    <a:lumOff val="25000"/>
                  </a:schemeClr>
                </a:solidFill>
              </a:rPr>
              <a:t>parametic</a:t>
            </a:r>
            <a:r>
              <a:rPr lang="en-US" sz="800" dirty="0" smtClean="0">
                <a:solidFill>
                  <a:schemeClr val="tx1">
                    <a:lumMod val="75000"/>
                    <a:lumOff val="25000"/>
                  </a:schemeClr>
                </a:solidFill>
              </a:rPr>
              <a:t>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test.   What I claim is that, with sufficient sample size the test statistic, </a:t>
            </a:r>
            <a:r>
              <a:rPr lang="en-US" sz="800" u="sng" dirty="0" smtClean="0">
                <a:solidFill>
                  <a:schemeClr val="tx1">
                    <a:lumMod val="75000"/>
                    <a:lumOff val="25000"/>
                  </a:schemeClr>
                </a:solidFill>
              </a:rPr>
              <a:t>W, the test statistic,  the sum of the ranks of the group with the smaller sample size, will be approximately normally distributed.  </a:t>
            </a:r>
            <a:r>
              <a:rPr lang="en-US" sz="800" dirty="0" smtClean="0">
                <a:solidFill>
                  <a:schemeClr val="tx1">
                    <a:lumMod val="75000"/>
                    <a:lumOff val="25000"/>
                  </a:schemeClr>
                </a:solidFill>
              </a:rPr>
              <a:t>And statisticians have not only shown that W is approximately normally distributed, they know the mean (expected value) and standard deviation for that normal distribution.  Very exciting </a:t>
            </a:r>
            <a:r>
              <a:rPr lang="en-US" sz="800" dirty="0" smtClean="0">
                <a:solidFill>
                  <a:schemeClr val="tx1">
                    <a:lumMod val="75000"/>
                    <a:lumOff val="25000"/>
                  </a:schemeClr>
                </a:solidFill>
                <a:sym typeface="Wingdings" pitchFamily="2" charset="2"/>
              </a:rPr>
              <a:t>!</a:t>
            </a:r>
            <a:endParaRPr lang="en-US" sz="800" dirty="0" smtClean="0">
              <a:solidFill>
                <a:schemeClr val="tx1">
                  <a:lumMod val="75000"/>
                  <a:lumOff val="25000"/>
                </a:schemeClr>
              </a:solidFill>
            </a:endParaRPr>
          </a:p>
          <a:p>
            <a:pPr defTabSz="930311"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defTabSz="930311"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fontAlgn="auto">
              <a:spcAft>
                <a:spcPts val="0"/>
              </a:spcAft>
              <a:buClr>
                <a:srgbClr val="569FD3"/>
              </a:buClr>
              <a:buFont typeface="Wingdings" pitchFamily="2" charset="2"/>
              <a:buChar char="§"/>
              <a:defRPr/>
            </a:pPr>
            <a:r>
              <a:rPr lang="en-US" dirty="0" smtClean="0">
                <a:solidFill>
                  <a:schemeClr val="tx1">
                    <a:lumMod val="75000"/>
                    <a:lumOff val="25000"/>
                  </a:schemeClr>
                </a:solidFill>
              </a:rPr>
              <a:t>Understand the assumptions for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a:t>
            </a:r>
          </a:p>
          <a:p>
            <a:pPr fontAlgn="auto">
              <a:spcAft>
                <a:spcPts val="0"/>
              </a:spcAft>
              <a:buClr>
                <a:srgbClr val="569FD3"/>
              </a:buClr>
              <a:buFont typeface="Wingdings" pitchFamily="2" charset="2"/>
              <a:buChar char="§"/>
              <a:defRPr/>
            </a:pPr>
            <a:r>
              <a:rPr lang="en-US" dirty="0" smtClean="0">
                <a:solidFill>
                  <a:schemeClr val="tx1">
                    <a:lumMod val="75000"/>
                    <a:lumOff val="25000"/>
                  </a:schemeClr>
                </a:solidFill>
              </a:rPr>
              <a:t>Compare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to a t-test</a:t>
            </a:r>
          </a:p>
          <a:p>
            <a:pPr fontAlgn="auto">
              <a:spcAft>
                <a:spcPts val="0"/>
              </a:spcAft>
              <a:buClr>
                <a:srgbClr val="569FD3"/>
              </a:buClr>
              <a:buFont typeface="Wingdings" pitchFamily="2" charset="2"/>
              <a:buChar char="§"/>
              <a:defRPr/>
            </a:pPr>
            <a:r>
              <a:rPr lang="en-US" dirty="0" smtClean="0">
                <a:solidFill>
                  <a:schemeClr val="tx1">
                    <a:lumMod val="75000"/>
                    <a:lumOff val="25000"/>
                  </a:schemeClr>
                </a:solidFill>
              </a:rPr>
              <a:t>Compute test statistic and p-value for a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and interpret the result</a:t>
            </a:r>
          </a:p>
          <a:p>
            <a:pPr fontAlgn="auto">
              <a:spcAft>
                <a:spcPts val="0"/>
              </a:spcAft>
              <a:buClr>
                <a:srgbClr val="569FD3"/>
              </a:buClr>
              <a:buFont typeface="Wingdings" pitchFamily="2" charset="2"/>
              <a:buChar char="§"/>
              <a:defRPr/>
            </a:pPr>
            <a:r>
              <a:rPr lang="en-US" dirty="0" smtClean="0">
                <a:solidFill>
                  <a:schemeClr val="tx1">
                    <a:lumMod val="75000"/>
                    <a:lumOff val="25000"/>
                  </a:schemeClr>
                </a:solidFill>
              </a:rPr>
              <a:t>Understand use WRS test in our motivating</a:t>
            </a:r>
            <a:r>
              <a:rPr lang="en-US" baseline="0" dirty="0" smtClean="0">
                <a:solidFill>
                  <a:schemeClr val="tx1">
                    <a:lumMod val="75000"/>
                    <a:lumOff val="25000"/>
                  </a:schemeClr>
                </a:solidFill>
              </a:rPr>
              <a:t> </a:t>
            </a:r>
            <a:r>
              <a:rPr lang="en-US" dirty="0" smtClean="0">
                <a:solidFill>
                  <a:schemeClr val="tx1">
                    <a:lumMod val="75000"/>
                    <a:lumOff val="25000"/>
                  </a:schemeClr>
                </a:solidFill>
              </a:rPr>
              <a:t>global health example “Dietary management of Persistent Diarrhea: Comparison of Traditional Rice-Lentil based Diet with Soy Formula”   </a:t>
            </a:r>
            <a:r>
              <a:rPr lang="en-US" dirty="0" err="1" smtClean="0">
                <a:solidFill>
                  <a:schemeClr val="tx1">
                    <a:lumMod val="75000"/>
                    <a:lumOff val="25000"/>
                  </a:schemeClr>
                </a:solidFill>
              </a:rPr>
              <a:t>Bhutta</a:t>
            </a:r>
            <a:r>
              <a:rPr lang="en-US" dirty="0" smtClean="0">
                <a:solidFill>
                  <a:schemeClr val="tx1">
                    <a:lumMod val="75000"/>
                    <a:lumOff val="25000"/>
                  </a:schemeClr>
                </a:solidFill>
              </a:rPr>
              <a:t>,</a:t>
            </a:r>
            <a:r>
              <a:rPr lang="en-US" baseline="0" dirty="0" smtClean="0">
                <a:solidFill>
                  <a:schemeClr val="tx1">
                    <a:lumMod val="75000"/>
                    <a:lumOff val="25000"/>
                  </a:schemeClr>
                </a:solidFill>
              </a:rPr>
              <a:t> 1991 November Pediatrics </a:t>
            </a:r>
            <a:r>
              <a:rPr lang="en-US" baseline="0" dirty="0" err="1" smtClean="0">
                <a:solidFill>
                  <a:schemeClr val="tx1">
                    <a:lumMod val="75000"/>
                    <a:lumOff val="25000"/>
                  </a:schemeClr>
                </a:solidFill>
              </a:rPr>
              <a:t>Vol</a:t>
            </a:r>
            <a:r>
              <a:rPr lang="en-US" baseline="0" dirty="0" smtClean="0">
                <a:solidFill>
                  <a:schemeClr val="tx1">
                    <a:lumMod val="75000"/>
                    <a:lumOff val="25000"/>
                  </a:schemeClr>
                </a:solidFill>
              </a:rPr>
              <a:t> 88 No 5.  and know the outcome of this trial.  </a:t>
            </a:r>
            <a:endParaRPr lang="en-US" dirty="0" smtClean="0">
              <a:solidFill>
                <a:schemeClr val="tx1">
                  <a:lumMod val="75000"/>
                  <a:lumOff val="25000"/>
                </a:schemeClr>
              </a:solidFill>
            </a:endParaRPr>
          </a:p>
          <a:p>
            <a:pPr fontAlgn="auto">
              <a:spcAft>
                <a:spcPts val="0"/>
              </a:spcAft>
              <a:buClr>
                <a:srgbClr val="569FD3"/>
              </a:buClr>
              <a:defRPr/>
            </a:pPr>
            <a:r>
              <a:rPr lang="en-US" dirty="0" smtClean="0">
                <a:solidFill>
                  <a:schemeClr val="tx1">
                    <a:lumMod val="75000"/>
                    <a:lumOff val="25000"/>
                  </a:schemeClr>
                </a:solidFill>
              </a:rPr>
              <a:t>		</a:t>
            </a:r>
            <a:r>
              <a:rPr lang="en-US" sz="1100" dirty="0" smtClean="0">
                <a:solidFill>
                  <a:schemeClr val="tx1">
                    <a:lumMod val="75000"/>
                    <a:lumOff val="25000"/>
                  </a:schemeClr>
                </a:solidFill>
              </a:rPr>
              <a:t>1</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defRPr/>
            </a:pPr>
            <a:r>
              <a:rPr lang="en-US" baseline="0" dirty="0" smtClean="0">
                <a:solidFill>
                  <a:schemeClr val="tx1">
                    <a:lumMod val="75000"/>
                    <a:lumOff val="25000"/>
                  </a:schemeClr>
                </a:solidFill>
              </a:rPr>
              <a:t>Recall the graph of W from the first example, which may give us insight into why this makes sense.</a:t>
            </a: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Yes, I know this graph has sample size n=7 and we need to use exact methods….but we can see from this previous example where n=7 (n1=3, and n2=4) (since we actually have already have a graph of the distribution of W!) and we could actually calculate the individual probabilities, that the distribution of W –while not normal is certainly symmetric and centered at (3)*(8)/2= 12…. In other words, we can see from a previous example when n is small the distribution of W is “starting to look normal”, and I claim as n gets bigger  and bigger the distribution of W gets closer to normal.  Even in this example when W takes on only the discrete values 6 to 18, we can see that W “starting to approach a normal distribution”. </a:t>
            </a: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Imagine what the distribution of W looks like when n=22 and n1=10 and n2=12!   There will be more possible values of W which essentially smoothes the distribution out. (As the sample size increases, the distribution  W will be </a:t>
            </a:r>
            <a:r>
              <a:rPr lang="en-US" u="sng" baseline="0" dirty="0" smtClean="0">
                <a:solidFill>
                  <a:schemeClr val="tx1">
                    <a:lumMod val="75000"/>
                    <a:lumOff val="25000"/>
                  </a:schemeClr>
                </a:solidFill>
              </a:rPr>
              <a:t>quite </a:t>
            </a:r>
            <a:r>
              <a:rPr lang="en-US" baseline="0" dirty="0" smtClean="0">
                <a:solidFill>
                  <a:schemeClr val="tx1">
                    <a:lumMod val="75000"/>
                    <a:lumOff val="25000"/>
                  </a:schemeClr>
                </a:solidFill>
              </a:rPr>
              <a:t>normal, and we know its mean and </a:t>
            </a:r>
            <a:r>
              <a:rPr lang="en-US" baseline="0" dirty="0" err="1" smtClean="0">
                <a:solidFill>
                  <a:schemeClr val="tx1">
                    <a:lumMod val="75000"/>
                    <a:lumOff val="25000"/>
                  </a:schemeClr>
                </a:solidFill>
              </a:rPr>
              <a:t>s.d</a:t>
            </a:r>
            <a:r>
              <a:rPr lang="en-US" baseline="0" dirty="0" smtClean="0">
                <a:solidFill>
                  <a:schemeClr val="tx1">
                    <a:lumMod val="75000"/>
                    <a:lumOff val="25000"/>
                  </a:schemeClr>
                </a:solidFill>
              </a:rPr>
              <a:t>….) and as n gets even larger the approximation is quite good.</a:t>
            </a: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The mean (or expected value) of W can be thought of as the (sample size in the smaller group) * (average rank in the combined sample) = n1* [(n1+n2+1)/2]</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defTabSz="930311"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defTabSz="930311" fontAlgn="auto">
              <a:spcAft>
                <a:spcPts val="0"/>
              </a:spcAft>
              <a:buClr>
                <a:srgbClr val="569FD3"/>
              </a:buClr>
              <a:defRPr/>
            </a:pPr>
            <a:r>
              <a:rPr lang="en-US" dirty="0" smtClean="0">
                <a:solidFill>
                  <a:schemeClr val="tx1">
                    <a:lumMod val="75000"/>
                    <a:lumOff val="25000"/>
                  </a:schemeClr>
                </a:solidFill>
              </a:rPr>
              <a:t>If n</a:t>
            </a:r>
            <a:r>
              <a:rPr lang="en-US" baseline="-25000" dirty="0" smtClean="0">
                <a:solidFill>
                  <a:schemeClr val="tx1">
                    <a:lumMod val="75000"/>
                    <a:lumOff val="25000"/>
                  </a:schemeClr>
                </a:solidFill>
              </a:rPr>
              <a:t>1</a:t>
            </a:r>
            <a:r>
              <a:rPr lang="en-US" dirty="0" smtClean="0">
                <a:solidFill>
                  <a:schemeClr val="tx1">
                    <a:lumMod val="75000"/>
                    <a:lumOff val="25000"/>
                  </a:schemeClr>
                </a:solidFill>
              </a:rPr>
              <a:t>&gt; 10 and n</a:t>
            </a:r>
            <a:r>
              <a:rPr lang="en-US" baseline="-25000" dirty="0" smtClean="0">
                <a:solidFill>
                  <a:schemeClr val="tx1">
                    <a:lumMod val="75000"/>
                    <a:lumOff val="25000"/>
                  </a:schemeClr>
                </a:solidFill>
              </a:rPr>
              <a:t>2</a:t>
            </a:r>
            <a:r>
              <a:rPr lang="en-US" dirty="0" smtClean="0">
                <a:solidFill>
                  <a:schemeClr val="tx1">
                    <a:lumMod val="75000"/>
                    <a:lumOff val="25000"/>
                  </a:schemeClr>
                </a:solidFill>
              </a:rPr>
              <a:t> &gt;10, then our job is actually going to be quite straightforward thanks to this fact…. We can use a normal approximation  because W will be approximately normally distributed with mean = (n</a:t>
            </a:r>
            <a:r>
              <a:rPr lang="en-US" baseline="-25000" dirty="0" smtClean="0">
                <a:solidFill>
                  <a:schemeClr val="tx1">
                    <a:lumMod val="75000"/>
                    <a:lumOff val="25000"/>
                  </a:schemeClr>
                </a:solidFill>
              </a:rPr>
              <a:t>1</a:t>
            </a:r>
            <a:r>
              <a:rPr lang="en-US" dirty="0" smtClean="0">
                <a:solidFill>
                  <a:schemeClr val="tx1">
                    <a:lumMod val="75000"/>
                    <a:lumOff val="25000"/>
                  </a:schemeClr>
                </a:solidFill>
              </a:rPr>
              <a:t>(n</a:t>
            </a:r>
            <a:r>
              <a:rPr lang="en-US" baseline="-25000" dirty="0" smtClean="0">
                <a:solidFill>
                  <a:schemeClr val="tx1">
                    <a:lumMod val="75000"/>
                    <a:lumOff val="25000"/>
                  </a:schemeClr>
                </a:solidFill>
              </a:rPr>
              <a:t>1</a:t>
            </a:r>
            <a:r>
              <a:rPr lang="en-US" dirty="0" smtClean="0">
                <a:solidFill>
                  <a:schemeClr val="tx1">
                    <a:lumMod val="75000"/>
                    <a:lumOff val="25000"/>
                  </a:schemeClr>
                </a:solidFill>
              </a:rPr>
              <a:t> +n</a:t>
            </a:r>
            <a:r>
              <a:rPr lang="en-US" baseline="-25000" dirty="0" smtClean="0">
                <a:solidFill>
                  <a:schemeClr val="tx1">
                    <a:lumMod val="75000"/>
                    <a:lumOff val="25000"/>
                  </a:schemeClr>
                </a:solidFill>
              </a:rPr>
              <a:t>2 </a:t>
            </a:r>
            <a:r>
              <a:rPr lang="en-US" dirty="0" smtClean="0">
                <a:solidFill>
                  <a:schemeClr val="tx1">
                    <a:lumMod val="75000"/>
                    <a:lumOff val="25000"/>
                  </a:schemeClr>
                </a:solidFill>
              </a:rPr>
              <a:t>+ 1)/2) and standard deviation given here.  </a:t>
            </a:r>
          </a:p>
          <a:p>
            <a:pPr defTabSz="930311"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defTabSz="930311" fontAlgn="auto">
              <a:spcAft>
                <a:spcPts val="0"/>
              </a:spcAft>
              <a:buClr>
                <a:srgbClr val="569FD3"/>
              </a:buClr>
              <a:defRPr/>
            </a:pPr>
            <a:r>
              <a:rPr lang="en-US" dirty="0" smtClean="0">
                <a:solidFill>
                  <a:schemeClr val="tx1">
                    <a:lumMod val="75000"/>
                    <a:lumOff val="25000"/>
                  </a:schemeClr>
                </a:solidFill>
              </a:rPr>
              <a:t>When the sample size in each group is at least 10, we are going to be able to find probabilities quite easily by calculating W and then standardize the value as usual (subtract mean and divide by </a:t>
            </a:r>
            <a:r>
              <a:rPr lang="en-US" dirty="0" err="1" smtClean="0">
                <a:solidFill>
                  <a:schemeClr val="tx1">
                    <a:lumMod val="75000"/>
                    <a:lumOff val="25000"/>
                  </a:schemeClr>
                </a:solidFill>
              </a:rPr>
              <a:t>s.d</a:t>
            </a:r>
            <a:r>
              <a:rPr lang="en-US" dirty="0" smtClean="0">
                <a:solidFill>
                  <a:schemeClr val="tx1">
                    <a:lumMod val="75000"/>
                    <a:lumOff val="25000"/>
                  </a:schemeClr>
                </a:solidFill>
              </a:rPr>
              <a:t>.) and use the normal tables (or calculator or computer) to find our probabilities. </a:t>
            </a:r>
          </a:p>
          <a:p>
            <a:pPr defTabSz="930311" fontAlgn="auto">
              <a:spcAft>
                <a:spcPts val="0"/>
              </a:spcAft>
              <a:buClr>
                <a:srgbClr val="569FD3"/>
              </a:buClr>
              <a:defRPr/>
            </a:pPr>
            <a:r>
              <a:rPr lang="en-US" dirty="0" smtClean="0">
                <a:solidFill>
                  <a:schemeClr val="tx1">
                    <a:lumMod val="75000"/>
                    <a:lumOff val="25000"/>
                  </a:schemeClr>
                </a:solidFill>
              </a:rPr>
              <a:t>Let’s see this how this works using the data in Example 2. </a:t>
            </a:r>
          </a:p>
          <a:p>
            <a:pPr defTabSz="930311"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defTabSz="930311"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fontAlgn="auto">
              <a:spcAft>
                <a:spcPts val="0"/>
              </a:spcAft>
              <a:buClr>
                <a:srgbClr val="569FD3"/>
              </a:buClr>
              <a:defRPr/>
            </a:pPr>
            <a:r>
              <a:rPr lang="en-US" sz="1000" dirty="0" smtClean="0">
                <a:solidFill>
                  <a:schemeClr val="tx1">
                    <a:lumMod val="75000"/>
                    <a:lumOff val="25000"/>
                  </a:schemeClr>
                </a:solidFill>
              </a:rPr>
              <a:t>Let’s return to the same example 2 where</a:t>
            </a:r>
            <a:r>
              <a:rPr lang="en-US" sz="1000" baseline="0" dirty="0" smtClean="0">
                <a:solidFill>
                  <a:schemeClr val="tx1">
                    <a:lumMod val="75000"/>
                    <a:lumOff val="25000"/>
                  </a:schemeClr>
                </a:solidFill>
              </a:rPr>
              <a:t> n=22, n1=10 and n2 =12 (this is right on the borderline of whether we could use the normal approximation – actually it is on the side of the border when we should be using the exact method) but we’ll use this new information about the distribution of W and show the </a:t>
            </a:r>
            <a:r>
              <a:rPr lang="en-US" sz="1000" baseline="0" dirty="0" err="1" smtClean="0">
                <a:solidFill>
                  <a:schemeClr val="tx1">
                    <a:lumMod val="75000"/>
                    <a:lumOff val="25000"/>
                  </a:schemeClr>
                </a:solidFill>
              </a:rPr>
              <a:t>Wilcoxon</a:t>
            </a:r>
            <a:r>
              <a:rPr lang="en-US" sz="1000" baseline="0" dirty="0" smtClean="0">
                <a:solidFill>
                  <a:schemeClr val="tx1">
                    <a:lumMod val="75000"/>
                    <a:lumOff val="25000"/>
                  </a:schemeClr>
                </a:solidFill>
              </a:rPr>
              <a:t> Rank Sum test using the normal approximation gives similar results to what we found using the exact methods (even on this borderline case).  I wanted to pick an example on the borderline so that exact calculations were possible.</a:t>
            </a:r>
          </a:p>
          <a:p>
            <a:pPr fontAlgn="auto">
              <a:spcAft>
                <a:spcPts val="0"/>
              </a:spcAft>
              <a:buClr>
                <a:srgbClr val="569FD3"/>
              </a:buClr>
              <a:defRPr/>
            </a:pPr>
            <a:endParaRPr lang="en-US" sz="1000" baseline="0" dirty="0" smtClean="0">
              <a:solidFill>
                <a:schemeClr val="tx1">
                  <a:lumMod val="75000"/>
                  <a:lumOff val="25000"/>
                </a:schemeClr>
              </a:solidFill>
            </a:endParaRPr>
          </a:p>
          <a:p>
            <a:pPr fontAlgn="auto">
              <a:spcAft>
                <a:spcPts val="0"/>
              </a:spcAft>
              <a:buClr>
                <a:srgbClr val="569FD3"/>
              </a:buClr>
              <a:defRPr/>
            </a:pPr>
            <a:r>
              <a:rPr lang="en-US" sz="1000" baseline="0" dirty="0" smtClean="0">
                <a:solidFill>
                  <a:schemeClr val="tx1">
                    <a:lumMod val="75000"/>
                    <a:lumOff val="25000"/>
                  </a:schemeClr>
                </a:solidFill>
              </a:rPr>
              <a:t>We would NOT want to try this normal approximation with Example 1, because the sample size, n=7, is too small. </a:t>
            </a:r>
          </a:p>
          <a:p>
            <a:pPr fontAlgn="auto">
              <a:spcAft>
                <a:spcPts val="0"/>
              </a:spcAft>
              <a:buClr>
                <a:srgbClr val="569FD3"/>
              </a:buClr>
              <a:buFont typeface="Wingdings" pitchFamily="2" charset="2"/>
              <a:buChar char="§"/>
              <a:defRPr/>
            </a:pPr>
            <a:endParaRPr lang="en-US" sz="1000" baseline="0" dirty="0" smtClean="0">
              <a:solidFill>
                <a:schemeClr val="tx1">
                  <a:lumMod val="75000"/>
                  <a:lumOff val="25000"/>
                </a:schemeClr>
              </a:solidFill>
            </a:endParaRPr>
          </a:p>
          <a:p>
            <a:pPr fontAlgn="auto">
              <a:spcAft>
                <a:spcPts val="0"/>
              </a:spcAft>
              <a:buClr>
                <a:srgbClr val="569FD3"/>
              </a:buClr>
              <a:defRPr/>
            </a:pPr>
            <a:r>
              <a:rPr lang="en-US" sz="1000" baseline="0" dirty="0" smtClean="0">
                <a:solidFill>
                  <a:schemeClr val="tx1">
                    <a:lumMod val="75000"/>
                    <a:lumOff val="25000"/>
                  </a:schemeClr>
                </a:solidFill>
              </a:rPr>
              <a:t>We rank the data as before without regard to group and found W=162. </a:t>
            </a:r>
          </a:p>
          <a:p>
            <a:pPr fontAlgn="auto">
              <a:spcAft>
                <a:spcPts val="0"/>
              </a:spcAft>
              <a:buClr>
                <a:srgbClr val="569FD3"/>
              </a:buClr>
              <a:defRPr/>
            </a:pPr>
            <a:r>
              <a:rPr lang="en-US" sz="1000" baseline="0" dirty="0" smtClean="0">
                <a:solidFill>
                  <a:schemeClr val="tx1">
                    <a:lumMod val="75000"/>
                    <a:lumOff val="25000"/>
                  </a:schemeClr>
                </a:solidFill>
              </a:rPr>
              <a:t>Knowing the approximate distribution of W is going to allow us to compute the p-value using the normal approximation.</a:t>
            </a:r>
          </a:p>
          <a:p>
            <a:pPr fontAlgn="auto">
              <a:spcAft>
                <a:spcPts val="0"/>
              </a:spcAft>
              <a:buClr>
                <a:srgbClr val="569FD3"/>
              </a:buClr>
              <a:defRPr/>
            </a:pPr>
            <a:r>
              <a:rPr lang="en-US" sz="1000" baseline="0" dirty="0" smtClean="0">
                <a:solidFill>
                  <a:schemeClr val="tx1">
                    <a:lumMod val="75000"/>
                    <a:lumOff val="25000"/>
                  </a:schemeClr>
                </a:solidFill>
              </a:rPr>
              <a:t>Our null hypothesis is the same- we assume that the distribution of sodium chloride values is the same for the Normal BP group and the Hypertensive group – and we don’t need to make any assumptions about that distribution.  (I’ll say again that we don’t need that Salt levels are normally distributed in the groups – and they aren’t.)</a:t>
            </a:r>
          </a:p>
          <a:p>
            <a:pPr fontAlgn="auto">
              <a:spcAft>
                <a:spcPts val="0"/>
              </a:spcAft>
              <a:buClr>
                <a:srgbClr val="569FD3"/>
              </a:buClr>
              <a:defRPr/>
            </a:pPr>
            <a:endParaRPr lang="en-US" sz="1000" baseline="0" dirty="0" smtClean="0">
              <a:solidFill>
                <a:schemeClr val="tx1">
                  <a:lumMod val="75000"/>
                  <a:lumOff val="25000"/>
                </a:schemeClr>
              </a:solidFill>
            </a:endParaRPr>
          </a:p>
          <a:p>
            <a:pPr fontAlgn="auto">
              <a:spcAft>
                <a:spcPts val="0"/>
              </a:spcAft>
              <a:buClr>
                <a:srgbClr val="569FD3"/>
              </a:buClr>
              <a:defRPr/>
            </a:pPr>
            <a:r>
              <a:rPr lang="en-US" sz="1000" baseline="0" dirty="0" smtClean="0">
                <a:solidFill>
                  <a:schemeClr val="tx1">
                    <a:lumMod val="75000"/>
                    <a:lumOff val="25000"/>
                  </a:schemeClr>
                </a:solidFill>
              </a:rPr>
              <a:t>We have learned that W is approximately normally distributed with mean = 10(22+1)/2= 115 (when n1 and n2 are greater than 10)</a:t>
            </a:r>
          </a:p>
          <a:p>
            <a:pPr marL="232578" indent="-232578" fontAlgn="auto">
              <a:spcAft>
                <a:spcPts val="0"/>
              </a:spcAft>
              <a:buClr>
                <a:srgbClr val="569FD3"/>
              </a:buClr>
              <a:defRPr/>
            </a:pPr>
            <a:r>
              <a:rPr lang="en-US" sz="1000" dirty="0" smtClean="0">
                <a:solidFill>
                  <a:schemeClr val="tx1">
                    <a:lumMod val="75000"/>
                    <a:lumOff val="25000"/>
                  </a:schemeClr>
                </a:solidFill>
              </a:rPr>
              <a:t>Recall the sum of the ranks (=91+162=253)  will be n*(n+1)/2 = 22*23/2 = 253. </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defRPr/>
            </a:pPr>
            <a:r>
              <a:rPr lang="en-US" dirty="0" smtClean="0">
                <a:solidFill>
                  <a:schemeClr val="tx1">
                    <a:lumMod val="75000"/>
                    <a:lumOff val="25000"/>
                  </a:schemeClr>
                </a:solidFill>
              </a:rPr>
              <a:t>So all we need here is to calculate the expected value of W (=115), the </a:t>
            </a:r>
            <a:r>
              <a:rPr lang="en-US" dirty="0" err="1" smtClean="0">
                <a:solidFill>
                  <a:schemeClr val="tx1">
                    <a:lumMod val="75000"/>
                    <a:lumOff val="25000"/>
                  </a:schemeClr>
                </a:solidFill>
              </a:rPr>
              <a:t>s.d</a:t>
            </a:r>
            <a:r>
              <a:rPr lang="en-US" dirty="0" smtClean="0">
                <a:solidFill>
                  <a:schemeClr val="tx1">
                    <a:lumMod val="75000"/>
                    <a:lumOff val="25000"/>
                  </a:schemeClr>
                </a:solidFill>
              </a:rPr>
              <a:t>. of W (15.1).  Then we can use our old friend the normal distribution to calculate the probability of observing a W more extreme than W=162. </a:t>
            </a:r>
          </a:p>
          <a:p>
            <a:pPr fontAlgn="auto">
              <a:spcAft>
                <a:spcPts val="0"/>
              </a:spcAft>
              <a:buClr>
                <a:srgbClr val="569FD3"/>
              </a:buClr>
              <a:defRPr/>
            </a:pPr>
            <a:r>
              <a:rPr lang="en-US" dirty="0" smtClean="0">
                <a:solidFill>
                  <a:schemeClr val="tx1">
                    <a:lumMod val="75000"/>
                    <a:lumOff val="25000"/>
                  </a:schemeClr>
                </a:solidFill>
              </a:rPr>
              <a:t>We standardize W=162 by subtracting the mean and dividing by the </a:t>
            </a:r>
            <a:r>
              <a:rPr lang="en-US" dirty="0" err="1" smtClean="0">
                <a:solidFill>
                  <a:schemeClr val="tx1">
                    <a:lumMod val="75000"/>
                    <a:lumOff val="25000"/>
                  </a:schemeClr>
                </a:solidFill>
              </a:rPr>
              <a:t>s.d</a:t>
            </a:r>
            <a:r>
              <a:rPr lang="en-US" dirty="0" smtClean="0">
                <a:solidFill>
                  <a:schemeClr val="tx1">
                    <a:lumMod val="75000"/>
                    <a:lumOff val="25000"/>
                  </a:schemeClr>
                </a:solidFill>
              </a:rPr>
              <a:t>….and get z= 3.099.  We are old hands at finding the probability of a z value more extreme than 3.099….using table or software….</a:t>
            </a:r>
          </a:p>
          <a:p>
            <a:pPr fontAlgn="auto">
              <a:spcAft>
                <a:spcPts val="0"/>
              </a:spcAft>
              <a:buClr>
                <a:srgbClr val="569FD3"/>
              </a:buClr>
              <a:defRPr/>
            </a:pPr>
            <a:r>
              <a:rPr lang="en-US" dirty="0" smtClean="0">
                <a:solidFill>
                  <a:schemeClr val="tx1">
                    <a:lumMod val="75000"/>
                    <a:lumOff val="25000"/>
                  </a:schemeClr>
                </a:solidFill>
              </a:rPr>
              <a:t>We find that probability = 0.002.  </a:t>
            </a: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fontScale="92500"/>
          </a:bodyPr>
          <a:lstStyle/>
          <a:p>
            <a:pPr fontAlgn="auto">
              <a:spcAft>
                <a:spcPts val="0"/>
              </a:spcAft>
              <a:buClr>
                <a:srgbClr val="569FD3"/>
              </a:buClr>
              <a:defRPr/>
            </a:pPr>
            <a:r>
              <a:rPr lang="en-US" sz="1000" baseline="0" dirty="0" smtClean="0">
                <a:solidFill>
                  <a:schemeClr val="tx1">
                    <a:lumMod val="75000"/>
                    <a:lumOff val="25000"/>
                  </a:schemeClr>
                </a:solidFill>
              </a:rPr>
              <a:t>Again looking at the SAS output for this problem, we see the computation using the normal approximation.  (same as before, I’ve just boxed in different values)</a:t>
            </a:r>
          </a:p>
          <a:p>
            <a:pPr fontAlgn="auto">
              <a:spcAft>
                <a:spcPts val="0"/>
              </a:spcAft>
              <a:buClr>
                <a:srgbClr val="569FD3"/>
              </a:buClr>
              <a:buFont typeface="Wingdings" pitchFamily="2" charset="2"/>
              <a:buChar char="§"/>
              <a:defRPr/>
            </a:pPr>
            <a:endParaRPr lang="en-US" sz="1000" baseline="0" dirty="0" smtClean="0">
              <a:solidFill>
                <a:schemeClr val="tx1">
                  <a:lumMod val="75000"/>
                  <a:lumOff val="25000"/>
                </a:schemeClr>
              </a:solidFill>
            </a:endParaRPr>
          </a:p>
          <a:p>
            <a:pPr fontAlgn="auto">
              <a:spcAft>
                <a:spcPts val="0"/>
              </a:spcAft>
              <a:buClr>
                <a:srgbClr val="569FD3"/>
              </a:buClr>
              <a:defRPr/>
            </a:pPr>
            <a:r>
              <a:rPr lang="en-US" sz="1000" baseline="0" dirty="0" smtClean="0">
                <a:solidFill>
                  <a:schemeClr val="tx1">
                    <a:lumMod val="75000"/>
                    <a:lumOff val="25000"/>
                  </a:schemeClr>
                </a:solidFill>
              </a:rPr>
              <a:t>SAS uses a slightly different formula for the </a:t>
            </a:r>
            <a:r>
              <a:rPr lang="en-US" sz="1000" baseline="0" dirty="0" err="1" smtClean="0">
                <a:solidFill>
                  <a:schemeClr val="tx1">
                    <a:lumMod val="75000"/>
                    <a:lumOff val="25000"/>
                  </a:schemeClr>
                </a:solidFill>
              </a:rPr>
              <a:t>s.d</a:t>
            </a:r>
            <a:r>
              <a:rPr lang="en-US" sz="1000" baseline="0" dirty="0" smtClean="0">
                <a:solidFill>
                  <a:schemeClr val="tx1">
                    <a:lumMod val="75000"/>
                    <a:lumOff val="25000"/>
                  </a:schemeClr>
                </a:solidFill>
              </a:rPr>
              <a:t>. for W – it also uses a continuity correction (which is helpful because we are using a continuous distribution as an approximation where W takes on only whole numbers) – so there are small differences in our hand calculations and computer ones but these should make no difference in the conclusion.   Our results are similar on slides 23 (by hand)  and 24 (by computer).  p=0.002</a:t>
            </a:r>
          </a:p>
          <a:p>
            <a:pPr fontAlgn="auto">
              <a:spcAft>
                <a:spcPts val="0"/>
              </a:spcAft>
              <a:buClr>
                <a:srgbClr val="569FD3"/>
              </a:buClr>
              <a:buFont typeface="Wingdings" pitchFamily="2" charset="2"/>
              <a:buChar char="§"/>
              <a:defRPr/>
            </a:pPr>
            <a:endParaRPr lang="en-US" sz="1000" baseline="0" dirty="0" smtClean="0">
              <a:solidFill>
                <a:schemeClr val="tx1">
                  <a:lumMod val="75000"/>
                  <a:lumOff val="25000"/>
                </a:schemeClr>
              </a:solidFill>
            </a:endParaRPr>
          </a:p>
          <a:p>
            <a:pPr fontAlgn="auto">
              <a:spcAft>
                <a:spcPts val="0"/>
              </a:spcAft>
              <a:buClr>
                <a:srgbClr val="569FD3"/>
              </a:buClr>
              <a:defRPr/>
            </a:pPr>
            <a:r>
              <a:rPr lang="en-US" sz="1000" baseline="0" dirty="0" smtClean="0">
                <a:solidFill>
                  <a:schemeClr val="tx1">
                    <a:lumMod val="75000"/>
                    <a:lumOff val="25000"/>
                  </a:schemeClr>
                </a:solidFill>
              </a:rPr>
              <a:t>Notice our results using the normal approximation (p=0.002) are also very similar to the result when we used the “Exact” methods (slide 18, p=0.001)  which is reassuring. </a:t>
            </a:r>
          </a:p>
          <a:p>
            <a:pPr fontAlgn="auto">
              <a:spcAft>
                <a:spcPts val="0"/>
              </a:spcAft>
              <a:buClr>
                <a:srgbClr val="569FD3"/>
              </a:buClr>
              <a:defRPr/>
            </a:pPr>
            <a:r>
              <a:rPr lang="en-US" sz="1000" baseline="0" dirty="0" smtClean="0">
                <a:solidFill>
                  <a:schemeClr val="tx1">
                    <a:lumMod val="75000"/>
                    <a:lumOff val="25000"/>
                  </a:schemeClr>
                </a:solidFill>
              </a:rPr>
              <a:t>So in this example, using the exact methods is preferable (with one sample size =10, it is on the borderline of when the normal approximation would even be appropriate), but the normal approximation does give very similar outcome as the exact method. </a:t>
            </a:r>
          </a:p>
          <a:p>
            <a:pPr fontAlgn="auto">
              <a:spcAft>
                <a:spcPts val="0"/>
              </a:spcAft>
              <a:buClr>
                <a:srgbClr val="569FD3"/>
              </a:buClr>
              <a:buFont typeface="Wingdings" pitchFamily="2" charset="2"/>
              <a:buChar char="§"/>
              <a:defRPr/>
            </a:pPr>
            <a:endParaRPr lang="en-US" sz="1000" baseline="0" dirty="0" smtClean="0">
              <a:solidFill>
                <a:schemeClr val="tx1">
                  <a:lumMod val="75000"/>
                  <a:lumOff val="25000"/>
                </a:schemeClr>
              </a:solidFill>
            </a:endParaRPr>
          </a:p>
          <a:p>
            <a:pPr fontAlgn="auto">
              <a:spcAft>
                <a:spcPts val="0"/>
              </a:spcAft>
              <a:buClr>
                <a:srgbClr val="569FD3"/>
              </a:buClr>
              <a:defRPr/>
            </a:pPr>
            <a:r>
              <a:rPr lang="en-US" sz="1000" baseline="0" dirty="0" smtClean="0">
                <a:solidFill>
                  <a:schemeClr val="tx1">
                    <a:lumMod val="75000"/>
                    <a:lumOff val="25000"/>
                  </a:schemeClr>
                </a:solidFill>
              </a:rPr>
              <a:t>And again, we conclude:  assuming that the distribution of Sodium Chloride is the same in the two groups (Normal BP and Hypertensive) the probabilities we’d see Sum of Ranks this extreme is very small.   If there is no difference in the distributions in the two groups we’d expect results this extreme very infrequently.  We have strong evidence against the null hypothesis and suspect that the two populations (normal and hypertensive), are indeed different with respect to salt intake.  The hypertension group appears to have systematically higher sodium chloride values compared to the normal </a:t>
            </a:r>
            <a:r>
              <a:rPr lang="en-US" sz="1000" baseline="0" dirty="0" err="1" smtClean="0">
                <a:solidFill>
                  <a:schemeClr val="tx1">
                    <a:lumMod val="75000"/>
                    <a:lumOff val="25000"/>
                  </a:schemeClr>
                </a:solidFill>
              </a:rPr>
              <a:t>bp</a:t>
            </a:r>
            <a:r>
              <a:rPr lang="en-US" sz="1000" baseline="0" dirty="0" smtClean="0">
                <a:solidFill>
                  <a:schemeClr val="tx1">
                    <a:lumMod val="75000"/>
                    <a:lumOff val="25000"/>
                  </a:schemeClr>
                </a:solidFill>
              </a:rPr>
              <a:t> group. </a:t>
            </a:r>
          </a:p>
          <a:p>
            <a:pPr fontAlgn="auto">
              <a:spcAft>
                <a:spcPts val="0"/>
              </a:spcAft>
              <a:buClr>
                <a:srgbClr val="569FD3"/>
              </a:buClr>
              <a:buFont typeface="Wingdings" pitchFamily="2" charset="2"/>
              <a:buChar char="§"/>
              <a:defRPr/>
            </a:pPr>
            <a:endParaRPr lang="en-US" sz="1000" dirty="0" smtClean="0">
              <a:solidFill>
                <a:schemeClr val="tx1">
                  <a:lumMod val="75000"/>
                  <a:lumOff val="25000"/>
                </a:schemeClr>
              </a:solidFill>
            </a:endParaRPr>
          </a:p>
          <a:p>
            <a:pPr fontAlgn="auto">
              <a:spcAft>
                <a:spcPts val="0"/>
              </a:spcAft>
              <a:buClr>
                <a:srgbClr val="569FD3"/>
              </a:buClr>
              <a:defRPr/>
            </a:pPr>
            <a:r>
              <a:rPr lang="en-US" sz="1000" dirty="0" smtClean="0">
                <a:solidFill>
                  <a:schemeClr val="tx1">
                    <a:lumMod val="75000"/>
                    <a:lumOff val="25000"/>
                  </a:schemeClr>
                </a:solidFill>
              </a:rPr>
              <a:t>For this class you </a:t>
            </a:r>
            <a:r>
              <a:rPr lang="en-US" sz="1000" u="sng" dirty="0" smtClean="0">
                <a:solidFill>
                  <a:schemeClr val="tx1">
                    <a:lumMod val="75000"/>
                    <a:lumOff val="25000"/>
                  </a:schemeClr>
                </a:solidFill>
              </a:rPr>
              <a:t>should</a:t>
            </a:r>
            <a:r>
              <a:rPr lang="en-US" sz="1000" dirty="0" smtClean="0">
                <a:solidFill>
                  <a:schemeClr val="tx1">
                    <a:lumMod val="75000"/>
                    <a:lumOff val="25000"/>
                  </a:schemeClr>
                </a:solidFill>
              </a:rPr>
              <a:t> be able to compute</a:t>
            </a:r>
            <a:r>
              <a:rPr lang="en-US" sz="1000" baseline="0" dirty="0" smtClean="0">
                <a:solidFill>
                  <a:schemeClr val="tx1">
                    <a:lumMod val="75000"/>
                    <a:lumOff val="25000"/>
                  </a:schemeClr>
                </a:solidFill>
              </a:rPr>
              <a:t> p-values for </a:t>
            </a:r>
            <a:r>
              <a:rPr lang="en-US" sz="1000" baseline="0" dirty="0" err="1" smtClean="0">
                <a:solidFill>
                  <a:schemeClr val="tx1">
                    <a:lumMod val="75000"/>
                    <a:lumOff val="25000"/>
                  </a:schemeClr>
                </a:solidFill>
              </a:rPr>
              <a:t>Wilcoxon</a:t>
            </a:r>
            <a:r>
              <a:rPr lang="en-US" sz="1000" baseline="0" dirty="0" smtClean="0">
                <a:solidFill>
                  <a:schemeClr val="tx1">
                    <a:lumMod val="75000"/>
                    <a:lumOff val="25000"/>
                  </a:schemeClr>
                </a:solidFill>
              </a:rPr>
              <a:t> Rank Sum test using the normal approximation as described on the previous slide.  </a:t>
            </a:r>
            <a:endParaRPr lang="en-US" sz="100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sz="1000" dirty="0" smtClean="0">
              <a:solidFill>
                <a:schemeClr val="tx1">
                  <a:lumMod val="75000"/>
                  <a:lumOff val="25000"/>
                </a:schemeClr>
              </a:solidFill>
            </a:endParaRPr>
          </a:p>
          <a:p>
            <a:r>
              <a:rPr lang="en-US" sz="1000" dirty="0" smtClean="0">
                <a:solidFill>
                  <a:schemeClr val="tx1">
                    <a:lumMod val="75000"/>
                    <a:lumOff val="25000"/>
                  </a:schemeClr>
                </a:solidFill>
              </a:rPr>
              <a:t>(FYI</a:t>
            </a:r>
            <a:r>
              <a:rPr lang="en-US" sz="1000" baseline="0" dirty="0" smtClean="0">
                <a:solidFill>
                  <a:schemeClr val="tx1">
                    <a:lumMod val="75000"/>
                    <a:lumOff val="25000"/>
                  </a:schemeClr>
                </a:solidFill>
              </a:rPr>
              <a:t> SAS’s formula for S.D. for  W is a little more complicated and described in </a:t>
            </a:r>
            <a:r>
              <a:rPr lang="en-US" sz="1000" baseline="0" dirty="0" err="1" smtClean="0">
                <a:solidFill>
                  <a:schemeClr val="tx1">
                    <a:lumMod val="75000"/>
                    <a:lumOff val="25000"/>
                  </a:schemeClr>
                </a:solidFill>
              </a:rPr>
              <a:t>Randles</a:t>
            </a:r>
            <a:r>
              <a:rPr lang="en-US" sz="1000" baseline="0" dirty="0" smtClean="0">
                <a:solidFill>
                  <a:schemeClr val="tx1">
                    <a:lumMod val="75000"/>
                    <a:lumOff val="25000"/>
                  </a:schemeClr>
                </a:solidFill>
              </a:rPr>
              <a:t> and Wolfe 1979.)</a:t>
            </a:r>
            <a:endParaRPr lang="en-US" sz="1000" dirty="0" smtClean="0"/>
          </a:p>
          <a:p>
            <a:r>
              <a:rPr lang="en-US" sz="1000" dirty="0" smtClean="0"/>
              <a:t>   </a:t>
            </a:r>
            <a:endParaRPr lang="en-US" sz="1000"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fontAlgn="auto">
              <a:spcAft>
                <a:spcPts val="0"/>
              </a:spcAft>
              <a:buClr>
                <a:srgbClr val="569FD3"/>
              </a:buClr>
              <a:defRPr/>
            </a:pPr>
            <a:r>
              <a:rPr lang="en-US" sz="800" dirty="0" smtClean="0">
                <a:solidFill>
                  <a:schemeClr val="tx1">
                    <a:lumMod val="75000"/>
                    <a:lumOff val="25000"/>
                  </a:schemeClr>
                </a:solidFill>
              </a:rPr>
              <a:t>One might ask: “If the WRS can be used without worrying about normality in the population, why not just forget t-test and always use the WRS?”</a:t>
            </a:r>
          </a:p>
          <a:p>
            <a:pPr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If assumptions are met for t-test then WRS is </a:t>
            </a:r>
            <a:r>
              <a:rPr lang="en-US" sz="800" u="sng" dirty="0" smtClean="0">
                <a:solidFill>
                  <a:schemeClr val="tx1">
                    <a:lumMod val="75000"/>
                    <a:lumOff val="25000"/>
                  </a:schemeClr>
                </a:solidFill>
              </a:rPr>
              <a:t>somewhat</a:t>
            </a:r>
            <a:r>
              <a:rPr lang="en-US" sz="800" dirty="0" smtClean="0">
                <a:solidFill>
                  <a:schemeClr val="tx1">
                    <a:lumMod val="75000"/>
                    <a:lumOff val="25000"/>
                  </a:schemeClr>
                </a:solidFill>
              </a:rPr>
              <a:t> less powerful in detecting a difference in groups.  This means that if the assumptions are met for a t-test (such as normality) then you are better off using a t-test – you can get a similar results with a smaller size using the t-test rather than the WRS.  Much has been written the how this power difference – and most statisticians believe the difference in power is relatively small.  So if the data are indeed from a normal population, you likely will get a bigger p-value with the WRS test compared to a t-test, and be less likely to reject the null hypothesis.</a:t>
            </a:r>
          </a:p>
          <a:p>
            <a:pPr fontAlgn="auto">
              <a:spcAft>
                <a:spcPts val="0"/>
              </a:spcAft>
              <a:buClr>
                <a:srgbClr val="569FD3"/>
              </a:buClr>
              <a:buFont typeface="Wingdings" pitchFamily="2" charset="2"/>
              <a:buNone/>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If assumptions are NOT met for t-test (the population is not normal), then WRS can be powerful in detecting a difference in groups.  In this situation, the WRS test can sometimes be much more powerful.  </a:t>
            </a:r>
          </a:p>
          <a:p>
            <a:pPr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WRS test throws away information:  in some ways this can be a positive in that if your measures are “imprecise” or somewhat subjective, the WRS is not too sensitive to that – since it uses ranks it doesn’t matter the actual value of the observation – only the </a:t>
            </a:r>
            <a:r>
              <a:rPr lang="en-US" sz="800" u="sng" dirty="0" smtClean="0">
                <a:solidFill>
                  <a:schemeClr val="tx1">
                    <a:lumMod val="75000"/>
                    <a:lumOff val="25000"/>
                  </a:schemeClr>
                </a:solidFill>
              </a:rPr>
              <a:t>relationship</a:t>
            </a:r>
            <a:r>
              <a:rPr lang="en-US" sz="800" dirty="0" smtClean="0">
                <a:solidFill>
                  <a:schemeClr val="tx1">
                    <a:lumMod val="75000"/>
                    <a:lumOff val="25000"/>
                  </a:schemeClr>
                </a:solidFill>
              </a:rPr>
              <a:t> to other observations.   In some ways this can be a negative,  because you aren’t using all the information.</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Another comment about the WRS test – it has very low power (ability to detect a difference in the groups) when the sample size is small.  In fact, when the sample sizes are very small, the WRS will </a:t>
            </a:r>
            <a:r>
              <a:rPr lang="en-US" sz="800" u="sng" dirty="0" smtClean="0">
                <a:solidFill>
                  <a:schemeClr val="tx1">
                    <a:lumMod val="75000"/>
                    <a:lumOff val="25000"/>
                  </a:schemeClr>
                </a:solidFill>
              </a:rPr>
              <a:t>never </a:t>
            </a:r>
            <a:r>
              <a:rPr lang="en-US" sz="800" dirty="0" smtClean="0">
                <a:solidFill>
                  <a:schemeClr val="tx1">
                    <a:lumMod val="75000"/>
                    <a:lumOff val="25000"/>
                  </a:schemeClr>
                </a:solidFill>
              </a:rPr>
              <a:t>have a p-value &lt; 0.05 – no matter how different the groups are!  Look back at our example 1 where n=7 and Slide 13.   Even if all the smallest observations were in the one group and all the largest observations are in the other group, the sided p value will be 0.057 (2 * 0.02857).   If the sample size were 7 and all the </a:t>
            </a:r>
            <a:r>
              <a:rPr lang="en-US" sz="800" dirty="0" err="1" smtClean="0">
                <a:solidFill>
                  <a:schemeClr val="tx1">
                    <a:lumMod val="75000"/>
                    <a:lumOff val="25000"/>
                  </a:schemeClr>
                </a:solidFill>
              </a:rPr>
              <a:t>normals</a:t>
            </a:r>
            <a:r>
              <a:rPr lang="en-US" sz="800" dirty="0" smtClean="0">
                <a:solidFill>
                  <a:schemeClr val="tx1">
                    <a:lumMod val="75000"/>
                    <a:lumOff val="25000"/>
                  </a:schemeClr>
                </a:solidFill>
              </a:rPr>
              <a:t> had low salt intake (it doesn’t matter how low) and all the </a:t>
            </a:r>
            <a:r>
              <a:rPr lang="en-US" sz="800" dirty="0" err="1" smtClean="0">
                <a:solidFill>
                  <a:schemeClr val="tx1">
                    <a:lumMod val="75000"/>
                    <a:lumOff val="25000"/>
                  </a:schemeClr>
                </a:solidFill>
              </a:rPr>
              <a:t>hypertensives</a:t>
            </a:r>
            <a:r>
              <a:rPr lang="en-US" sz="800" dirty="0" smtClean="0">
                <a:solidFill>
                  <a:schemeClr val="tx1">
                    <a:lumMod val="75000"/>
                    <a:lumOff val="25000"/>
                  </a:schemeClr>
                </a:solidFill>
              </a:rPr>
              <a:t> had high salt intake (it doesn’t matter how high), the p value will always be &gt;0.05.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One advantage to the t-test is that we can get a CI of difference in means in population (in addition to a p-value for the t-test).  I have spent much time in this course explaining why we prefer to use confidence intervals (rather than p-values) to summarize our studies – so this factor is definitely an advantage for the t-test.  Another advantage of the t-test test is quite easy to interpret – it tests the difference in means.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In general, the WRS test only produces a p-value rather than a CI (unless additional assumptions are made  - as we will see later) and in general is harder to interpret (again, unless additional assumptions are made and we phrase the test as a test of equality of medians –we will discuss in a minute). </a:t>
            </a: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pPr fontAlgn="auto">
              <a:spcAft>
                <a:spcPts val="0"/>
              </a:spcAft>
              <a:buClr>
                <a:srgbClr val="569FD3"/>
              </a:buClr>
              <a:defRPr/>
            </a:pPr>
            <a:r>
              <a:rPr lang="en-US" sz="800" dirty="0" smtClean="0">
                <a:solidFill>
                  <a:schemeClr val="tx1">
                    <a:lumMod val="75000"/>
                    <a:lumOff val="25000"/>
                  </a:schemeClr>
                </a:solidFill>
              </a:rPr>
              <a:t>So which test should you use?  Oh how I wish I could make this “easy”….truth is, the answer is complicated – so bear with me.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One thing is clear…</a:t>
            </a:r>
            <a:r>
              <a:rPr lang="en-US" sz="800" b="1" dirty="0" smtClean="0">
                <a:solidFill>
                  <a:schemeClr val="tx1">
                    <a:lumMod val="75000"/>
                    <a:lumOff val="25000"/>
                  </a:schemeClr>
                </a:solidFill>
              </a:rPr>
              <a:t>.</a:t>
            </a:r>
            <a:r>
              <a:rPr lang="en-US" sz="800" b="1" dirty="0" smtClean="0">
                <a:solidFill>
                  <a:srgbClr val="FF0000"/>
                </a:solidFill>
              </a:rPr>
              <a:t>never </a:t>
            </a:r>
            <a:r>
              <a:rPr lang="en-US" sz="800" dirty="0" smtClean="0">
                <a:solidFill>
                  <a:schemeClr val="tx1">
                    <a:lumMod val="75000"/>
                    <a:lumOff val="25000"/>
                  </a:schemeClr>
                </a:solidFill>
              </a:rPr>
              <a:t>compute both p-values (t-test and WRS) and pick the smaller (or the one that supports your preferred outcome).    This strategy is UNETHICAL.  </a:t>
            </a:r>
            <a:r>
              <a:rPr lang="en-US" sz="800" baseline="0" dirty="0" smtClean="0">
                <a:solidFill>
                  <a:schemeClr val="tx1">
                    <a:lumMod val="75000"/>
                    <a:lumOff val="25000"/>
                  </a:schemeClr>
                </a:solidFill>
              </a:rPr>
              <a:t>    </a:t>
            </a:r>
            <a:r>
              <a:rPr lang="en-US" sz="800" dirty="0" smtClean="0">
                <a:solidFill>
                  <a:schemeClr val="tx1">
                    <a:lumMod val="75000"/>
                    <a:lumOff val="25000"/>
                  </a:schemeClr>
                </a:solidFill>
              </a:rPr>
              <a:t>We all agree on what NOT to do.</a:t>
            </a:r>
          </a:p>
          <a:p>
            <a:pPr defTabSz="930311" fontAlgn="auto">
              <a:spcAft>
                <a:spcPts val="0"/>
              </a:spcAft>
              <a:buClr>
                <a:srgbClr val="569FD3"/>
              </a:buClr>
              <a:defRPr/>
            </a:pPr>
            <a:endParaRPr lang="en-US" sz="800" dirty="0" smtClean="0">
              <a:solidFill>
                <a:schemeClr val="tx1">
                  <a:lumMod val="75000"/>
                  <a:lumOff val="25000"/>
                </a:schemeClr>
              </a:solidFill>
            </a:endParaRPr>
          </a:p>
          <a:p>
            <a:pPr defTabSz="930311" fontAlgn="auto">
              <a:spcAft>
                <a:spcPts val="0"/>
              </a:spcAft>
              <a:buClr>
                <a:srgbClr val="569FD3"/>
              </a:buClr>
              <a:defRPr/>
            </a:pPr>
            <a:r>
              <a:rPr lang="en-US" sz="800" dirty="0" smtClean="0">
                <a:solidFill>
                  <a:schemeClr val="tx1">
                    <a:lumMod val="75000"/>
                    <a:lumOff val="25000"/>
                  </a:schemeClr>
                </a:solidFill>
              </a:rPr>
              <a:t>Statisticians disagree about exactly what TO do – which means this an important, difficult and fun question!  There are guidelines which I’ll discuss, but there are cases when reasonable people may have different opinions about how to proceed. There is some subjectivity.</a:t>
            </a:r>
          </a:p>
          <a:p>
            <a:pPr fontAlgn="auto">
              <a:spcAft>
                <a:spcPts val="0"/>
              </a:spcAft>
              <a:buClr>
                <a:srgbClr val="569FD3"/>
              </a:buClr>
              <a:defRPr/>
            </a:pPr>
            <a:r>
              <a:rPr lang="en-US" sz="800" dirty="0" smtClean="0">
                <a:solidFill>
                  <a:schemeClr val="tx1">
                    <a:lumMod val="75000"/>
                    <a:lumOff val="25000"/>
                  </a:schemeClr>
                </a:solidFill>
              </a:rPr>
              <a:t>Bottom line, decisions should be made on the distribution of the population and whether the assumptions (particularly normality) are met – looking carefully at the particular data in question and the </a:t>
            </a:r>
            <a:r>
              <a:rPr lang="en-US" sz="800" u="sng" dirty="0" smtClean="0">
                <a:solidFill>
                  <a:schemeClr val="tx1">
                    <a:lumMod val="75000"/>
                    <a:lumOff val="25000"/>
                  </a:schemeClr>
                </a:solidFill>
              </a:rPr>
              <a:t>population</a:t>
            </a:r>
            <a:r>
              <a:rPr lang="en-US" sz="800" dirty="0" smtClean="0">
                <a:solidFill>
                  <a:schemeClr val="tx1">
                    <a:lumMod val="75000"/>
                    <a:lumOff val="25000"/>
                  </a:schemeClr>
                </a:solidFill>
              </a:rPr>
              <a:t> values they were drawn from.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One approach:  (I don’t recommend it, but I’ve seen it used…) Do a statistical test to see if the data are normally distributed.  There are statistical tests, not covered in this course that test whether observations likely come for a normal distribution.  If normality is not rejected, then proceed with t-test.   If normality is rejected, use WRS.  Sounds straightforward, however, in my opinion this approach is flawed – we may well “Fail to reject normality” in cases where the data are NOT from a normal distribution due to small sample size.  The test for normality is often not significant when the sample size is small –because of the small sample size.   It is in such cases, with small sizes that it is MOST important to make a valid decision about the statistical test to use.  So I don’t recommend that approach, but think I should mention what others do.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Always graph your data and ask “Are these data likely from normally distributed populations?”  This is not a “Yes/No” question, but “Degree” question. We are interested in “How skewed? How large an outlier?....”   </a:t>
            </a:r>
            <a:r>
              <a:rPr lang="en-US" sz="800" dirty="0" err="1" smtClean="0">
                <a:solidFill>
                  <a:schemeClr val="tx1">
                    <a:lumMod val="75000"/>
                    <a:lumOff val="25000"/>
                  </a:schemeClr>
                </a:solidFill>
              </a:rPr>
              <a:t>Boxplots</a:t>
            </a:r>
            <a:r>
              <a:rPr lang="en-US" sz="800" dirty="0" smtClean="0">
                <a:solidFill>
                  <a:schemeClr val="tx1">
                    <a:lumMod val="75000"/>
                    <a:lumOff val="25000"/>
                  </a:schemeClr>
                </a:solidFill>
              </a:rPr>
              <a:t> are helpful to note </a:t>
            </a:r>
            <a:r>
              <a:rPr lang="en-US" sz="800" dirty="0" err="1" smtClean="0">
                <a:solidFill>
                  <a:schemeClr val="tx1">
                    <a:lumMod val="75000"/>
                    <a:lumOff val="25000"/>
                  </a:schemeClr>
                </a:solidFill>
              </a:rPr>
              <a:t>skewness</a:t>
            </a:r>
            <a:r>
              <a:rPr lang="en-US" sz="800" dirty="0" smtClean="0">
                <a:solidFill>
                  <a:schemeClr val="tx1">
                    <a:lumMod val="75000"/>
                    <a:lumOff val="25000"/>
                  </a:schemeClr>
                </a:solidFill>
              </a:rPr>
              <a:t> and outliers – as are histograms of the data.  You may also want to investigate not just your data, but population values in general (for example, in our cases, how are salt intake values distributed in general in different populations?)</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When your sample size is large, which test to use less of an issue.  </a:t>
            </a:r>
          </a:p>
          <a:p>
            <a:pPr fontAlgn="auto">
              <a:spcAft>
                <a:spcPts val="0"/>
              </a:spcAft>
              <a:buClr>
                <a:srgbClr val="569FD3"/>
              </a:buClr>
              <a:defRPr/>
            </a:pPr>
            <a:r>
              <a:rPr lang="en-US" sz="800" dirty="0" smtClean="0">
                <a:solidFill>
                  <a:schemeClr val="tx1">
                    <a:lumMod val="75000"/>
                    <a:lumOff val="25000"/>
                  </a:schemeClr>
                </a:solidFill>
              </a:rPr>
              <a:t>If the data are normally distributed, you’ll probably want to use the t-test.  It is valid, familiar to investigators, easy to interpret, offers ability to compute CI rather than just p-value – so use a t-test.    Even if your data are somewhat non normal, the t-test may still be valid (with sufficient sample size, say (n1+n2)&gt;39, the t-test is valid even if the data are pretty darned skewed).  The t-test is robust when the sample size is large and gives valid results even when the assumption of normality is not met. </a:t>
            </a:r>
          </a:p>
          <a:p>
            <a:pPr fontAlgn="auto">
              <a:spcAft>
                <a:spcPts val="0"/>
              </a:spcAft>
              <a:buClr>
                <a:srgbClr val="569FD3"/>
              </a:buClr>
              <a:defRPr/>
            </a:pPr>
            <a:r>
              <a:rPr lang="en-US" sz="800" dirty="0" smtClean="0">
                <a:solidFill>
                  <a:schemeClr val="tx1">
                    <a:lumMod val="75000"/>
                    <a:lumOff val="25000"/>
                  </a:schemeClr>
                </a:solidFill>
              </a:rPr>
              <a:t>The WRS is valid regardless of the distribution of the data – so you could use it in this case – but on the downside, WRS is lesser known, harder to interpret, has p-values rather than CI……  The WRS is “asymptotically powerful”, so you are likely to get similar p-values (similar to the t-test) if you decide to use the WRS test.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When the sample size is small (roughly total sample size &lt;40), the question of which test to use is </a:t>
            </a:r>
            <a:r>
              <a:rPr lang="en-US" sz="800" u="sng" dirty="0" smtClean="0">
                <a:solidFill>
                  <a:schemeClr val="tx1">
                    <a:lumMod val="75000"/>
                    <a:lumOff val="25000"/>
                  </a:schemeClr>
                </a:solidFill>
              </a:rPr>
              <a:t>critically important and not as straightforward</a:t>
            </a:r>
            <a:r>
              <a:rPr lang="en-US" sz="800" dirty="0" smtClean="0">
                <a:solidFill>
                  <a:schemeClr val="tx1">
                    <a:lumMod val="75000"/>
                    <a:lumOff val="25000"/>
                  </a:schemeClr>
                </a:solidFill>
              </a:rPr>
              <a:t>.</a:t>
            </a:r>
          </a:p>
          <a:p>
            <a:pPr fontAlgn="auto">
              <a:spcAft>
                <a:spcPts val="0"/>
              </a:spcAft>
              <a:buClr>
                <a:srgbClr val="569FD3"/>
              </a:buClr>
              <a:defRPr/>
            </a:pPr>
            <a:r>
              <a:rPr lang="en-US" sz="800" dirty="0" smtClean="0">
                <a:solidFill>
                  <a:schemeClr val="tx1">
                    <a:lumMod val="75000"/>
                    <a:lumOff val="25000"/>
                  </a:schemeClr>
                </a:solidFill>
              </a:rPr>
              <a:t>If data are clearly NOT from normal distributions and sample size is very small, use WRS. (The t-test is not valid.)</a:t>
            </a:r>
          </a:p>
          <a:p>
            <a:pPr fontAlgn="auto">
              <a:spcAft>
                <a:spcPts val="0"/>
              </a:spcAft>
              <a:buClr>
                <a:srgbClr val="569FD3"/>
              </a:buClr>
              <a:defRPr/>
            </a:pPr>
            <a:r>
              <a:rPr lang="en-US" sz="800" dirty="0" smtClean="0">
                <a:solidFill>
                  <a:schemeClr val="tx1">
                    <a:lumMod val="75000"/>
                    <a:lumOff val="25000"/>
                  </a:schemeClr>
                </a:solidFill>
              </a:rPr>
              <a:t>If data clearly ARE from normal distributions, either test is valid but likely you’ll want to use the t-test. (Pros and cons given above)</a:t>
            </a:r>
          </a:p>
          <a:p>
            <a:pPr fontAlgn="auto">
              <a:spcAft>
                <a:spcPts val="0"/>
              </a:spcAft>
              <a:buClr>
                <a:srgbClr val="569FD3"/>
              </a:buClr>
              <a:defRPr/>
            </a:pPr>
            <a:r>
              <a:rPr lang="en-US" sz="800" dirty="0" smtClean="0">
                <a:solidFill>
                  <a:schemeClr val="tx1">
                    <a:lumMod val="75000"/>
                    <a:lumOff val="25000"/>
                  </a:schemeClr>
                </a:solidFill>
              </a:rPr>
              <a:t>If it is not clear whether the data come for a normal distribution, then proceed with caution…. Be conservative (this usually means erring on the side of NOT being able to detect a difference in the groups – so consider the consequences of making a ‘wrong choice’)….</a:t>
            </a:r>
          </a:p>
          <a:p>
            <a:pPr fontAlgn="auto">
              <a:spcAft>
                <a:spcPts val="0"/>
              </a:spcAft>
              <a:buClr>
                <a:srgbClr val="569FD3"/>
              </a:buClr>
              <a:defRPr/>
            </a:pPr>
            <a:r>
              <a:rPr lang="en-US" sz="800" dirty="0" smtClean="0">
                <a:solidFill>
                  <a:schemeClr val="tx1">
                    <a:lumMod val="75000"/>
                    <a:lumOff val="25000"/>
                  </a:schemeClr>
                </a:solidFill>
              </a:rPr>
              <a:t>Some options include </a:t>
            </a:r>
          </a:p>
          <a:p>
            <a:pPr fontAlgn="auto">
              <a:spcAft>
                <a:spcPts val="0"/>
              </a:spcAft>
              <a:buClr>
                <a:srgbClr val="569FD3"/>
              </a:buClr>
              <a:buFont typeface="Arial" pitchFamily="34" charset="0"/>
              <a:buChar char="•"/>
              <a:defRPr/>
            </a:pPr>
            <a:r>
              <a:rPr lang="en-US" sz="800" dirty="0" smtClean="0">
                <a:solidFill>
                  <a:schemeClr val="tx1">
                    <a:lumMod val="75000"/>
                    <a:lumOff val="25000"/>
                  </a:schemeClr>
                </a:solidFill>
              </a:rPr>
              <a:t>Just reporting the raw data (and dispense with the whole p-value notion). Let the data speak for themselves.  This is attractive option because we are in the “small sample size” case anyway.  Right?</a:t>
            </a:r>
          </a:p>
          <a:p>
            <a:pPr fontAlgn="auto">
              <a:spcAft>
                <a:spcPts val="0"/>
              </a:spcAft>
              <a:buClr>
                <a:srgbClr val="569FD3"/>
              </a:buClr>
              <a:buFont typeface="Arial" pitchFamily="34" charset="0"/>
              <a:buChar char="•"/>
              <a:defRPr/>
            </a:pPr>
            <a:r>
              <a:rPr lang="en-US" sz="800" dirty="0" smtClean="0">
                <a:solidFill>
                  <a:schemeClr val="tx1">
                    <a:lumMod val="75000"/>
                    <a:lumOff val="25000"/>
                  </a:schemeClr>
                </a:solidFill>
              </a:rPr>
              <a:t>Consider reporting both values (t-test and WRS p-value) and explain the issues involved  - showing graphs of the data</a:t>
            </a:r>
          </a:p>
          <a:p>
            <a:pPr fontAlgn="auto">
              <a:spcAft>
                <a:spcPts val="0"/>
              </a:spcAft>
              <a:buClr>
                <a:srgbClr val="569FD3"/>
              </a:buClr>
              <a:buFont typeface="Arial" pitchFamily="34" charset="0"/>
              <a:buChar char="•"/>
              <a:defRPr/>
            </a:pPr>
            <a:r>
              <a:rPr lang="en-US" sz="800" dirty="0" smtClean="0">
                <a:solidFill>
                  <a:schemeClr val="tx1">
                    <a:lumMod val="75000"/>
                    <a:lumOff val="25000"/>
                  </a:schemeClr>
                </a:solidFill>
              </a:rPr>
              <a:t>If the issue is outlier(s) rather than </a:t>
            </a:r>
            <a:r>
              <a:rPr lang="en-US" sz="800" dirty="0" err="1" smtClean="0">
                <a:solidFill>
                  <a:schemeClr val="tx1">
                    <a:lumMod val="75000"/>
                    <a:lumOff val="25000"/>
                  </a:schemeClr>
                </a:solidFill>
              </a:rPr>
              <a:t>skewness</a:t>
            </a:r>
            <a:r>
              <a:rPr lang="en-US" sz="800" dirty="0" smtClean="0">
                <a:solidFill>
                  <a:schemeClr val="tx1">
                    <a:lumMod val="75000"/>
                    <a:lumOff val="25000"/>
                  </a:schemeClr>
                </a:solidFill>
              </a:rPr>
              <a:t>, you may consider reporting the results with and without the outliers </a:t>
            </a:r>
          </a:p>
          <a:p>
            <a:pPr fontAlgn="auto">
              <a:spcAft>
                <a:spcPts val="0"/>
              </a:spcAft>
              <a:buClr>
                <a:srgbClr val="569FD3"/>
              </a:buClr>
              <a:buFont typeface="Arial" pitchFamily="34" charset="0"/>
              <a:buNone/>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In other words, there is no easy (agreed upon) algorithm to choose which test to use in the grey area when the sample size is small and the assumption of normality is unclear – which is where statisticians come in handy.</a:t>
            </a:r>
          </a:p>
          <a:p>
            <a:pPr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fontAlgn="auto">
              <a:spcAft>
                <a:spcPts val="0"/>
              </a:spcAft>
              <a:buClr>
                <a:srgbClr val="569FD3"/>
              </a:buClr>
              <a:defRPr/>
            </a:pPr>
            <a:r>
              <a:rPr lang="en-US" sz="800" dirty="0" smtClean="0">
                <a:solidFill>
                  <a:schemeClr val="tx1">
                    <a:lumMod val="75000"/>
                    <a:lumOff val="25000"/>
                  </a:schemeClr>
                </a:solidFill>
              </a:rPr>
              <a:t>Let me turn to an important</a:t>
            </a:r>
            <a:r>
              <a:rPr lang="en-US" sz="800" baseline="0" dirty="0" smtClean="0">
                <a:solidFill>
                  <a:schemeClr val="tx1">
                    <a:lumMod val="75000"/>
                    <a:lumOff val="25000"/>
                  </a:schemeClr>
                </a:solidFill>
              </a:rPr>
              <a:t> “special case” of the WRS test.</a:t>
            </a:r>
          </a:p>
          <a:p>
            <a:pPr fontAlgn="auto">
              <a:spcAft>
                <a:spcPts val="0"/>
              </a:spcAft>
              <a:buClr>
                <a:srgbClr val="569FD3"/>
              </a:buClr>
              <a:defRPr/>
            </a:pPr>
            <a:endParaRPr lang="en-US" sz="800" baseline="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Many textbooks/statisticians</a:t>
            </a:r>
            <a:r>
              <a:rPr lang="en-US" sz="800" baseline="0" dirty="0" smtClean="0">
                <a:solidFill>
                  <a:schemeClr val="tx1">
                    <a:lumMod val="75000"/>
                    <a:lumOff val="25000"/>
                  </a:schemeClr>
                </a:solidFill>
              </a:rPr>
              <a:t> will teach the </a:t>
            </a:r>
            <a:r>
              <a:rPr lang="en-US" sz="800" baseline="0" dirty="0" err="1" smtClean="0">
                <a:solidFill>
                  <a:schemeClr val="tx1">
                    <a:lumMod val="75000"/>
                    <a:lumOff val="25000"/>
                  </a:schemeClr>
                </a:solidFill>
              </a:rPr>
              <a:t>Wilcoxon</a:t>
            </a:r>
            <a:r>
              <a:rPr lang="en-US" sz="800" baseline="0" dirty="0" smtClean="0">
                <a:solidFill>
                  <a:schemeClr val="tx1">
                    <a:lumMod val="75000"/>
                    <a:lumOff val="25000"/>
                  </a:schemeClr>
                </a:solidFill>
              </a:rPr>
              <a:t> Rank Sum as a test of the equality of medians:</a:t>
            </a:r>
          </a:p>
          <a:p>
            <a:pPr fontAlgn="auto">
              <a:spcAft>
                <a:spcPts val="0"/>
              </a:spcAft>
              <a:buClr>
                <a:srgbClr val="569FD3"/>
              </a:buClr>
              <a:buFont typeface="Wingdings" pitchFamily="2" charset="2"/>
              <a:buChar char="§"/>
              <a:defRPr/>
            </a:pPr>
            <a:r>
              <a:rPr lang="en-US" sz="800" baseline="0" dirty="0" smtClean="0">
                <a:solidFill>
                  <a:schemeClr val="tx1">
                    <a:lumMod val="75000"/>
                    <a:lumOff val="25000"/>
                  </a:schemeClr>
                </a:solidFill>
              </a:rPr>
              <a:t>H0: The medians are the same in the two groups. (M1 = M2, equivalently, M1-M2 =0)</a:t>
            </a:r>
          </a:p>
          <a:p>
            <a:pPr fontAlgn="auto">
              <a:spcAft>
                <a:spcPts val="0"/>
              </a:spcAft>
              <a:buClr>
                <a:srgbClr val="569FD3"/>
              </a:buClr>
              <a:buFont typeface="Wingdings" pitchFamily="2" charset="2"/>
              <a:buChar char="§"/>
              <a:defRPr/>
            </a:pPr>
            <a:r>
              <a:rPr lang="en-US" sz="800" baseline="0" dirty="0" smtClean="0">
                <a:solidFill>
                  <a:schemeClr val="tx1">
                    <a:lumMod val="75000"/>
                    <a:lumOff val="25000"/>
                  </a:schemeClr>
                </a:solidFill>
              </a:rPr>
              <a:t>H1: The medians are not the same in the two groups (M1 not equal M2, equivalently, M1-M2 not equal 0).</a:t>
            </a:r>
          </a:p>
          <a:p>
            <a:pPr fontAlgn="auto">
              <a:spcAft>
                <a:spcPts val="0"/>
              </a:spcAft>
              <a:buClr>
                <a:srgbClr val="569FD3"/>
              </a:buClr>
              <a:defRPr/>
            </a:pPr>
            <a:r>
              <a:rPr lang="en-US" sz="800" baseline="0" dirty="0" smtClean="0">
                <a:solidFill>
                  <a:schemeClr val="tx1">
                    <a:lumMod val="75000"/>
                    <a:lumOff val="25000"/>
                  </a:schemeClr>
                </a:solidFill>
              </a:rPr>
              <a:t>These textbooks may or may not mention that you need to make an additional assumption in order to phrase the WRS in this way.</a:t>
            </a:r>
          </a:p>
          <a:p>
            <a:pPr fontAlgn="auto">
              <a:spcAft>
                <a:spcPts val="0"/>
              </a:spcAft>
              <a:buClr>
                <a:srgbClr val="569FD3"/>
              </a:buClr>
              <a:defRPr/>
            </a:pPr>
            <a:r>
              <a:rPr lang="en-US" sz="800" u="sng" baseline="0" dirty="0" smtClean="0">
                <a:solidFill>
                  <a:schemeClr val="tx1">
                    <a:lumMod val="75000"/>
                    <a:lumOff val="25000"/>
                  </a:schemeClr>
                </a:solidFill>
              </a:rPr>
              <a:t>If</a:t>
            </a:r>
            <a:r>
              <a:rPr lang="en-US" sz="800" baseline="0" dirty="0" smtClean="0">
                <a:solidFill>
                  <a:schemeClr val="tx1">
                    <a:lumMod val="75000"/>
                    <a:lumOff val="25000"/>
                  </a:schemeClr>
                </a:solidFill>
              </a:rPr>
              <a:t> we are willing to make an additional assumption about the populations (so in addition to assuming a SRS of </a:t>
            </a:r>
            <a:r>
              <a:rPr lang="en-US" sz="800" u="sng" baseline="0" dirty="0" smtClean="0">
                <a:solidFill>
                  <a:schemeClr val="tx1">
                    <a:lumMod val="75000"/>
                    <a:lumOff val="25000"/>
                  </a:schemeClr>
                </a:solidFill>
              </a:rPr>
              <a:t>independent</a:t>
            </a:r>
            <a:r>
              <a:rPr lang="en-US" sz="800" baseline="0" dirty="0" smtClean="0">
                <a:solidFill>
                  <a:schemeClr val="tx1">
                    <a:lumMod val="75000"/>
                    <a:lumOff val="25000"/>
                  </a:schemeClr>
                </a:solidFill>
              </a:rPr>
              <a:t> observations)….. That t</a:t>
            </a:r>
            <a:r>
              <a:rPr lang="en-US" sz="800" dirty="0" smtClean="0">
                <a:solidFill>
                  <a:schemeClr val="tx1">
                    <a:lumMod val="75000"/>
                    <a:lumOff val="25000"/>
                  </a:schemeClr>
                </a:solidFill>
              </a:rPr>
              <a:t>he two populations have the </a:t>
            </a:r>
            <a:r>
              <a:rPr lang="en-US" sz="800" u="sng" dirty="0" smtClean="0">
                <a:solidFill>
                  <a:schemeClr val="tx1">
                    <a:lumMod val="75000"/>
                    <a:lumOff val="25000"/>
                  </a:schemeClr>
                </a:solidFill>
              </a:rPr>
              <a:t>same shaped distribution</a:t>
            </a:r>
            <a:r>
              <a:rPr lang="en-US" sz="800" dirty="0" smtClean="0">
                <a:solidFill>
                  <a:schemeClr val="tx1">
                    <a:lumMod val="75000"/>
                    <a:lumOff val="25000"/>
                  </a:schemeClr>
                </a:solidFill>
              </a:rPr>
              <a:t>, except possibly for a shift in medians… then we CAN state the WRS as a test of equality of medians.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Here is a picture of an example when the assumption </a:t>
            </a:r>
            <a:r>
              <a:rPr lang="en-US" sz="800" b="1" dirty="0" smtClean="0">
                <a:solidFill>
                  <a:schemeClr val="tx1">
                    <a:lumMod val="75000"/>
                    <a:lumOff val="25000"/>
                  </a:schemeClr>
                </a:solidFill>
              </a:rPr>
              <a:t>would be met</a:t>
            </a:r>
            <a:r>
              <a:rPr lang="en-US" sz="800" dirty="0" smtClean="0">
                <a:solidFill>
                  <a:schemeClr val="tx1">
                    <a:lumMod val="75000"/>
                    <a:lumOff val="25000"/>
                  </a:schemeClr>
                </a:solidFill>
              </a:rPr>
              <a:t>… the distributions are the same, except shifted.   We still don’t have to specify the distribution – the two distributions just need to be the same except possibility shifted. </a:t>
            </a:r>
          </a:p>
          <a:p>
            <a:pPr fontAlgn="auto">
              <a:spcAft>
                <a:spcPts val="0"/>
              </a:spcAft>
              <a:buClr>
                <a:srgbClr val="569FD3"/>
              </a:buClr>
              <a:defRPr/>
            </a:pPr>
            <a:endParaRPr lang="en-US" sz="800" dirty="0" smtClean="0">
              <a:solidFill>
                <a:schemeClr val="tx1">
                  <a:lumMod val="75000"/>
                  <a:lumOff val="25000"/>
                </a:schemeClr>
              </a:solidFill>
            </a:endParaRPr>
          </a:p>
          <a:p>
            <a:pPr defTabSz="930311" fontAlgn="auto">
              <a:spcAft>
                <a:spcPts val="0"/>
              </a:spcAft>
              <a:buClr>
                <a:srgbClr val="569FD3"/>
              </a:buClr>
              <a:defRPr/>
            </a:pPr>
            <a:r>
              <a:rPr lang="en-US" sz="800" dirty="0" smtClean="0">
                <a:solidFill>
                  <a:schemeClr val="tx1">
                    <a:lumMod val="75000"/>
                    <a:lumOff val="25000"/>
                  </a:schemeClr>
                </a:solidFill>
              </a:rPr>
              <a:t>Phrasing the WRS in this way is also helpful (if the assumption is true!) because it can allow us to compute a CI for the difference in the medians (best done by software). </a:t>
            </a:r>
            <a:endParaRPr lang="en-US" sz="800" baseline="0" dirty="0" smtClean="0">
              <a:solidFill>
                <a:schemeClr val="tx1">
                  <a:lumMod val="75000"/>
                  <a:lumOff val="25000"/>
                </a:schemeClr>
              </a:solidFill>
            </a:endParaRP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The upside of using this version of the WRS, is it makes interpretation very easy and really shows the analogy to the t-test as a test of means.</a:t>
            </a:r>
          </a:p>
          <a:p>
            <a:pPr fontAlgn="auto">
              <a:spcAft>
                <a:spcPts val="0"/>
              </a:spcAft>
              <a:buClr>
                <a:srgbClr val="569FD3"/>
              </a:buClr>
              <a:defRPr/>
            </a:pPr>
            <a:r>
              <a:rPr lang="en-US" sz="800" dirty="0" smtClean="0">
                <a:solidFill>
                  <a:schemeClr val="tx1">
                    <a:lumMod val="75000"/>
                    <a:lumOff val="25000"/>
                  </a:schemeClr>
                </a:solidFill>
              </a:rPr>
              <a:t>The downside is the assumption is usually NOT true, and we are now in the “parametric” (testing parameters) rather than “non-parametric” field.   So in many cases (most ? Cases) stating the WRS test  as a “test of medians” is not appropriate. </a:t>
            </a:r>
          </a:p>
          <a:p>
            <a:pPr fontAlgn="auto">
              <a:spcAft>
                <a:spcPts val="0"/>
              </a:spcAft>
              <a:buClr>
                <a:srgbClr val="569FD3"/>
              </a:buClr>
              <a:defRPr/>
            </a:pPr>
            <a:r>
              <a:rPr lang="en-US" sz="800" dirty="0" smtClean="0">
                <a:solidFill>
                  <a:schemeClr val="tx1">
                    <a:lumMod val="75000"/>
                    <a:lumOff val="25000"/>
                  </a:schemeClr>
                </a:solidFill>
              </a:rPr>
              <a:t/>
            </a:r>
            <a:br>
              <a:rPr lang="en-US" sz="800" dirty="0" smtClean="0">
                <a:solidFill>
                  <a:schemeClr val="tx1">
                    <a:lumMod val="75000"/>
                    <a:lumOff val="25000"/>
                  </a:schemeClr>
                </a:solidFill>
              </a:rPr>
            </a:br>
            <a:r>
              <a:rPr lang="en-US" sz="800" dirty="0" smtClean="0">
                <a:solidFill>
                  <a:schemeClr val="tx1">
                    <a:lumMod val="75000"/>
                    <a:lumOff val="25000"/>
                  </a:schemeClr>
                </a:solidFill>
              </a:rPr>
              <a:t>Lets look at an example….</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[FYI: The estimated difference in medians is not computed as the difference in the sample median…most software computes is by looking at all possible pairs of data with exactly one observation from each group, taking the difference, then finding the median of all those differences….]</a:t>
            </a:r>
          </a:p>
          <a:p>
            <a:pPr fontAlgn="auto">
              <a:spcAft>
                <a:spcPts val="0"/>
              </a:spcAft>
              <a:buClr>
                <a:srgbClr val="569FD3"/>
              </a:buClr>
              <a:defRPr/>
            </a:pPr>
            <a:endParaRPr lang="en-US"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defRPr/>
            </a:pPr>
            <a:r>
              <a:rPr lang="en-US" dirty="0" smtClean="0">
                <a:solidFill>
                  <a:schemeClr val="tx1">
                    <a:lumMod val="75000"/>
                    <a:lumOff val="25000"/>
                  </a:schemeClr>
                </a:solidFill>
              </a:rPr>
              <a:t>Let’s </a:t>
            </a:r>
            <a:r>
              <a:rPr lang="en-US" baseline="0" dirty="0" smtClean="0">
                <a:solidFill>
                  <a:schemeClr val="tx1">
                    <a:lumMod val="75000"/>
                    <a:lumOff val="25000"/>
                  </a:schemeClr>
                </a:solidFill>
              </a:rPr>
              <a:t>look back at the example 2 with 22 observations of sodium  chloride intake data from two groups. </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If we want to view the WRS test as a test of equality of medians, then  we need to assume (as part of the underlying distributions theory …not the null hypothesis…) that the observations are independent, SRS from each population and that the distribution of the salt intake has the same shape both groups except possibly shifted.  </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I’ve given a histogram of the two data sets – does the assumption of “same shape” seem valid here?  I think not.  The hypertensive group is not only shifted right, it is also much more spread out… so the assumption of same shape is not warranted.  I would be uncomfortable interpreting the WRS test in this example as a test of medians.</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In the real world – this is precisely the kinds of graphs  we see many times that one distribution is not only shifted but also “more spread out”.  In such a case,  we should NOT think of the WRS test as a test medians. </a:t>
            </a: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lvl="1" defTabSz="930311">
              <a:spcBef>
                <a:spcPct val="0"/>
              </a:spcBef>
              <a:defRPr/>
            </a:pPr>
            <a:r>
              <a:rPr lang="en-US" sz="1200" dirty="0" smtClean="0">
                <a:solidFill>
                  <a:schemeClr val="tx1">
                    <a:lumMod val="75000"/>
                    <a:lumOff val="25000"/>
                  </a:schemeClr>
                </a:solidFill>
              </a:rPr>
              <a:t>Recall how we started this lecture.</a:t>
            </a:r>
          </a:p>
          <a:p>
            <a:pPr marL="0" lvl="1" defTabSz="930311">
              <a:spcBef>
                <a:spcPct val="0"/>
              </a:spcBef>
              <a:defRPr/>
            </a:pPr>
            <a:r>
              <a:rPr lang="en-US" sz="1200" dirty="0" smtClean="0">
                <a:solidFill>
                  <a:schemeClr val="tx1">
                    <a:lumMod val="75000"/>
                    <a:lumOff val="25000"/>
                  </a:schemeClr>
                </a:solidFill>
              </a:rPr>
              <a:t>We were interested in an study that compared two treatments for the treatment of persistent diarrhea.</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err="1" smtClean="0">
                <a:solidFill>
                  <a:schemeClr val="tx1">
                    <a:lumMod val="75000"/>
                    <a:lumOff val="25000"/>
                  </a:schemeClr>
                </a:solidFill>
              </a:rPr>
              <a:t>Khitchri</a:t>
            </a:r>
            <a:r>
              <a:rPr lang="en-US" sz="1200" dirty="0" smtClean="0">
                <a:solidFill>
                  <a:schemeClr val="tx1">
                    <a:lumMod val="75000"/>
                    <a:lumOff val="25000"/>
                  </a:schemeClr>
                </a:solidFill>
              </a:rPr>
              <a:t> ( inexpensive – about $2 a week for a child-  rice and lentil food common in Pakistan for weaning) and yogurt diet (KY) was compared to a Soy Formula Diet (relatively expensive – about $14 a week for a child-  recommended food for PD) </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66 boys (6-36 months) were randomized to one of the two treatment (dietary) groups</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Outcomes:  Caloric Intake, Stool Volume, Stool Frequency, Weight Gain.  What is it about these continuous outcomes that may lead investigators to choose to compare them with </a:t>
            </a:r>
            <a:r>
              <a:rPr lang="en-US" sz="1200" dirty="0" err="1" smtClean="0">
                <a:solidFill>
                  <a:schemeClr val="tx1">
                    <a:lumMod val="75000"/>
                    <a:lumOff val="25000"/>
                  </a:schemeClr>
                </a:solidFill>
              </a:rPr>
              <a:t>Wilcoxon</a:t>
            </a:r>
            <a:r>
              <a:rPr lang="en-US" sz="1200" dirty="0" smtClean="0">
                <a:solidFill>
                  <a:schemeClr val="tx1">
                    <a:lumMod val="75000"/>
                    <a:lumOff val="25000"/>
                  </a:schemeClr>
                </a:solidFill>
              </a:rPr>
              <a:t> Rank Sum test (rather than a t-test)? We know from what we just learned that if the assumption of normality for the t-test is not met then an investigator the WRS is an alternative since it doesn’t make that assumption –so skewed data are fine for the WRS. </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dirty="0" err="1" smtClean="0"/>
              <a:t>Bhutta</a:t>
            </a:r>
            <a:r>
              <a:rPr lang="en-US" dirty="0" smtClean="0"/>
              <a:t>, Z. A., </a:t>
            </a:r>
            <a:r>
              <a:rPr lang="en-US" dirty="0" err="1" smtClean="0"/>
              <a:t>Molla</a:t>
            </a:r>
            <a:r>
              <a:rPr lang="en-US" dirty="0" smtClean="0"/>
              <a:t>, A. M., </a:t>
            </a:r>
            <a:r>
              <a:rPr lang="en-US" dirty="0" err="1" smtClean="0"/>
              <a:t>Issani</a:t>
            </a:r>
            <a:r>
              <a:rPr lang="en-US" dirty="0" smtClean="0"/>
              <a:t>, Z., </a:t>
            </a:r>
            <a:r>
              <a:rPr lang="en-US" dirty="0" err="1" smtClean="0"/>
              <a:t>Badruddin</a:t>
            </a:r>
            <a:r>
              <a:rPr lang="en-US" dirty="0" smtClean="0"/>
              <a:t>, S., Hendricks, K., &amp; Snyder, J. D. (1991). Dietary management of persistent diarrhea: Comparison of a traditional rice-lentil based diet with soy formula.</a:t>
            </a:r>
            <a:r>
              <a:rPr lang="en-US" i="1" dirty="0" smtClean="0"/>
              <a:t> Pediatrics, 88</a:t>
            </a:r>
            <a:r>
              <a:rPr lang="en-US" dirty="0" smtClean="0"/>
              <a:t>(5), 1010. </a:t>
            </a:r>
            <a:endParaRPr lang="en-US" sz="1200" baseline="0"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EDCBE-5597-4132-9F80-450910B4A758}" type="slidenum">
              <a:rPr lang="en-US"/>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lvl="1" indent="0" algn="l" defTabSz="930311" rtl="0" eaLnBrk="1" fontAlgn="base" latinLnBrk="0" hangingPunct="1">
              <a:lnSpc>
                <a:spcPct val="100000"/>
              </a:lnSpc>
              <a:spcBef>
                <a:spcPct val="0"/>
              </a:spcBef>
              <a:spcAft>
                <a:spcPct val="0"/>
              </a:spcAft>
              <a:buClrTx/>
              <a:buSzTx/>
              <a:buFontTx/>
              <a:buNone/>
              <a:tabLst/>
              <a:defRPr/>
            </a:pPr>
            <a:r>
              <a:rPr lang="en-US" sz="1200" dirty="0" smtClean="0">
                <a:solidFill>
                  <a:schemeClr val="tx1">
                    <a:lumMod val="75000"/>
                    <a:lumOff val="25000"/>
                  </a:schemeClr>
                </a:solidFill>
              </a:rPr>
              <a:t>Our motivating example comes </a:t>
            </a:r>
            <a:r>
              <a:rPr lang="en-US" sz="1200" kern="1200" dirty="0" err="1" smtClean="0">
                <a:solidFill>
                  <a:schemeClr val="tx1"/>
                </a:solidFill>
                <a:latin typeface="+mn-lt"/>
                <a:ea typeface="+mn-ea"/>
                <a:cs typeface="+mn-cs"/>
              </a:rPr>
              <a:t>Bhutta</a:t>
            </a:r>
            <a:r>
              <a:rPr lang="en-US" sz="1200" kern="1200" dirty="0" smtClean="0">
                <a:solidFill>
                  <a:schemeClr val="tx1"/>
                </a:solidFill>
                <a:latin typeface="+mn-lt"/>
                <a:ea typeface="+mn-ea"/>
                <a:cs typeface="+mn-cs"/>
              </a:rPr>
              <a:t>, Z. A., </a:t>
            </a:r>
            <a:r>
              <a:rPr lang="en-US" sz="1200" kern="1200" dirty="0" err="1" smtClean="0">
                <a:solidFill>
                  <a:schemeClr val="tx1"/>
                </a:solidFill>
                <a:latin typeface="+mn-lt"/>
                <a:ea typeface="+mn-ea"/>
                <a:cs typeface="+mn-cs"/>
              </a:rPr>
              <a:t>Molla</a:t>
            </a:r>
            <a:r>
              <a:rPr lang="en-US" sz="1200" kern="1200" dirty="0" smtClean="0">
                <a:solidFill>
                  <a:schemeClr val="tx1"/>
                </a:solidFill>
                <a:latin typeface="+mn-lt"/>
                <a:ea typeface="+mn-ea"/>
                <a:cs typeface="+mn-cs"/>
              </a:rPr>
              <a:t>, A. M., </a:t>
            </a:r>
            <a:r>
              <a:rPr lang="en-US" sz="1200" kern="1200" dirty="0" err="1" smtClean="0">
                <a:solidFill>
                  <a:schemeClr val="tx1"/>
                </a:solidFill>
                <a:latin typeface="+mn-lt"/>
                <a:ea typeface="+mn-ea"/>
                <a:cs typeface="+mn-cs"/>
              </a:rPr>
              <a:t>Issani</a:t>
            </a:r>
            <a:r>
              <a:rPr lang="en-US" sz="1200" kern="1200" dirty="0" smtClean="0">
                <a:solidFill>
                  <a:schemeClr val="tx1"/>
                </a:solidFill>
                <a:latin typeface="+mn-lt"/>
                <a:ea typeface="+mn-ea"/>
                <a:cs typeface="+mn-cs"/>
              </a:rPr>
              <a:t>, Z., </a:t>
            </a:r>
            <a:r>
              <a:rPr lang="en-US" sz="1200" kern="1200" dirty="0" err="1" smtClean="0">
                <a:solidFill>
                  <a:schemeClr val="tx1"/>
                </a:solidFill>
                <a:latin typeface="+mn-lt"/>
                <a:ea typeface="+mn-ea"/>
                <a:cs typeface="+mn-cs"/>
              </a:rPr>
              <a:t>Badruddin</a:t>
            </a:r>
            <a:r>
              <a:rPr lang="en-US" sz="1200" kern="1200" dirty="0" smtClean="0">
                <a:solidFill>
                  <a:schemeClr val="tx1"/>
                </a:solidFill>
                <a:latin typeface="+mn-lt"/>
                <a:ea typeface="+mn-ea"/>
                <a:cs typeface="+mn-cs"/>
              </a:rPr>
              <a:t>, S., Hendricks, K., &amp; Snyder, J. D. (1991). Dietary management of persistent diarrhea: Comparison of a traditional rice-lentil based diet with soy formula.</a:t>
            </a:r>
            <a:r>
              <a:rPr lang="en-US" sz="1200" i="1" kern="1200" dirty="0" smtClean="0">
                <a:solidFill>
                  <a:schemeClr val="tx1"/>
                </a:solidFill>
                <a:latin typeface="+mn-lt"/>
                <a:ea typeface="+mn-ea"/>
                <a:cs typeface="+mn-cs"/>
              </a:rPr>
              <a:t> Pediatrics, 88</a:t>
            </a:r>
            <a:r>
              <a:rPr lang="en-US" sz="1200" kern="1200" dirty="0" smtClean="0">
                <a:solidFill>
                  <a:schemeClr val="tx1"/>
                </a:solidFill>
                <a:latin typeface="+mn-lt"/>
                <a:ea typeface="+mn-ea"/>
                <a:cs typeface="+mn-cs"/>
              </a:rPr>
              <a:t>(5), 1010. </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Diarrhea is a major cause of death in developing countries. Investigators estimate a 13% fatality rate for persistent diarrhea (PD- diarrhea lasting more than two weeks and usually associated with weight loss)</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In this study, </a:t>
            </a:r>
            <a:r>
              <a:rPr lang="en-US" sz="1200" dirty="0" err="1" smtClean="0">
                <a:solidFill>
                  <a:schemeClr val="tx1">
                    <a:lumMod val="75000"/>
                    <a:lumOff val="25000"/>
                  </a:schemeClr>
                </a:solidFill>
              </a:rPr>
              <a:t>Khitchri</a:t>
            </a:r>
            <a:r>
              <a:rPr lang="en-US" sz="1200" dirty="0" smtClean="0">
                <a:solidFill>
                  <a:schemeClr val="tx1">
                    <a:lumMod val="75000"/>
                    <a:lumOff val="25000"/>
                  </a:schemeClr>
                </a:solidFill>
              </a:rPr>
              <a:t> (inexpensive – about $2 a week for a child-  rice and lentil food common in Pakistan for weaning) and yogurt diet (KY) was compared to a Soy Formula Diet (relatively expensive – about $14 a week for a child-  recommended food for PD) </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Study was conducted in Karachi -66 boys (6-36 months) were randomized to one of the two treatment groups.   Outcomes:  Caloric Intake, Stool Volume, Stool Frequency, Weight Gain  </a:t>
            </a:r>
          </a:p>
          <a:p>
            <a:pPr marL="0" lvl="1" defTabSz="930311">
              <a:spcBef>
                <a:spcPct val="0"/>
              </a:spcBef>
              <a:defRPr/>
            </a:pPr>
            <a:r>
              <a:rPr lang="en-US" sz="1200" dirty="0" smtClean="0">
                <a:solidFill>
                  <a:schemeClr val="tx1">
                    <a:lumMod val="75000"/>
                    <a:lumOff val="25000"/>
                  </a:schemeClr>
                </a:solidFill>
              </a:rPr>
              <a:t>What is it about these continuous outcomes that may lead investigators to choose to compare them with </a:t>
            </a:r>
            <a:r>
              <a:rPr lang="en-US" sz="1200" dirty="0" err="1" smtClean="0">
                <a:solidFill>
                  <a:schemeClr val="tx1">
                    <a:lumMod val="75000"/>
                    <a:lumOff val="25000"/>
                  </a:schemeClr>
                </a:solidFill>
              </a:rPr>
              <a:t>Wilcoxon</a:t>
            </a:r>
            <a:r>
              <a:rPr lang="en-US" sz="1200" dirty="0" smtClean="0">
                <a:solidFill>
                  <a:schemeClr val="tx1">
                    <a:lumMod val="75000"/>
                    <a:lumOff val="25000"/>
                  </a:schemeClr>
                </a:solidFill>
              </a:rPr>
              <a:t> Rank Sum test (rather than, say, a t-test)?</a:t>
            </a:r>
            <a:endParaRPr lang="en-US" sz="1200" baseline="0"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EDCBE-5597-4132-9F80-450910B4A758}"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marL="0" lvl="1" defTabSz="930311">
              <a:spcBef>
                <a:spcPct val="0"/>
              </a:spcBef>
              <a:defRPr/>
            </a:pPr>
            <a:r>
              <a:rPr lang="en-US" sz="800" dirty="0" smtClean="0">
                <a:solidFill>
                  <a:schemeClr val="tx1">
                    <a:lumMod val="75000"/>
                    <a:lumOff val="25000"/>
                  </a:schemeClr>
                </a:solidFill>
              </a:rPr>
              <a:t>“Dietary management of Persistent Diarrhea: Comparison of Traditional Rice-Lentil based Diet with Soy Formula”   </a:t>
            </a:r>
            <a:r>
              <a:rPr lang="en-US" sz="800" dirty="0" err="1" smtClean="0">
                <a:solidFill>
                  <a:schemeClr val="tx1">
                    <a:lumMod val="75000"/>
                    <a:lumOff val="25000"/>
                  </a:schemeClr>
                </a:solidFill>
              </a:rPr>
              <a:t>Bhutta</a:t>
            </a:r>
            <a:r>
              <a:rPr lang="en-US" sz="800" dirty="0" smtClean="0">
                <a:solidFill>
                  <a:schemeClr val="tx1">
                    <a:lumMod val="75000"/>
                    <a:lumOff val="25000"/>
                  </a:schemeClr>
                </a:solidFill>
              </a:rPr>
              <a:t>, 1991 November Pediatrics </a:t>
            </a:r>
            <a:r>
              <a:rPr lang="en-US" sz="800" dirty="0" err="1" smtClean="0">
                <a:solidFill>
                  <a:schemeClr val="tx1">
                    <a:lumMod val="75000"/>
                    <a:lumOff val="25000"/>
                  </a:schemeClr>
                </a:solidFill>
              </a:rPr>
              <a:t>Vol</a:t>
            </a:r>
            <a:r>
              <a:rPr lang="en-US" sz="800" dirty="0" smtClean="0">
                <a:solidFill>
                  <a:schemeClr val="tx1">
                    <a:lumMod val="75000"/>
                    <a:lumOff val="25000"/>
                  </a:schemeClr>
                </a:solidFill>
              </a:rPr>
              <a:t> 88 No 5</a:t>
            </a:r>
          </a:p>
          <a:p>
            <a:pPr marL="0" lvl="1" defTabSz="930311">
              <a:spcBef>
                <a:spcPct val="0"/>
              </a:spcBef>
              <a:defRPr/>
            </a:pPr>
            <a:r>
              <a:rPr lang="en-US" sz="800" dirty="0" smtClean="0">
                <a:solidFill>
                  <a:schemeClr val="tx1">
                    <a:lumMod val="75000"/>
                    <a:lumOff val="25000"/>
                  </a:schemeClr>
                </a:solidFill>
              </a:rPr>
              <a:t/>
            </a:r>
            <a:br>
              <a:rPr lang="en-US" sz="800" dirty="0" smtClean="0">
                <a:solidFill>
                  <a:schemeClr val="tx1">
                    <a:lumMod val="75000"/>
                    <a:lumOff val="25000"/>
                  </a:schemeClr>
                </a:solidFill>
              </a:rPr>
            </a:br>
            <a:r>
              <a:rPr lang="en-US" sz="800" dirty="0" smtClean="0">
                <a:solidFill>
                  <a:schemeClr val="tx1">
                    <a:lumMod val="75000"/>
                    <a:lumOff val="25000"/>
                  </a:schemeClr>
                </a:solidFill>
              </a:rPr>
              <a:t>We saw these quotes from the articles at the beginning of the lecture - do they make sense now?</a:t>
            </a:r>
          </a:p>
          <a:p>
            <a:pPr marL="0" lvl="1" defTabSz="930311">
              <a:spcBef>
                <a:spcPct val="0"/>
              </a:spcBef>
              <a:defRPr/>
            </a:pPr>
            <a:r>
              <a:rPr lang="en-US" sz="800" dirty="0" smtClean="0">
                <a:solidFill>
                  <a:schemeClr val="tx1">
                    <a:lumMod val="75000"/>
                    <a:lumOff val="25000"/>
                  </a:schemeClr>
                </a:solidFill>
              </a:rPr>
              <a:t>“we performed both the two-tailed Student’s t test and two sample </a:t>
            </a:r>
            <a:r>
              <a:rPr lang="en-US" sz="800" u="sng" dirty="0" err="1" smtClean="0">
                <a:solidFill>
                  <a:schemeClr val="tx1">
                    <a:lumMod val="75000"/>
                    <a:lumOff val="25000"/>
                  </a:schemeClr>
                </a:solidFill>
              </a:rPr>
              <a:t>Wilcoxon</a:t>
            </a:r>
            <a:r>
              <a:rPr lang="en-US" sz="800" u="sng" dirty="0" smtClean="0">
                <a:solidFill>
                  <a:schemeClr val="tx1">
                    <a:lumMod val="75000"/>
                    <a:lumOff val="25000"/>
                  </a:schemeClr>
                </a:solidFill>
              </a:rPr>
              <a:t> rank sum </a:t>
            </a:r>
            <a:r>
              <a:rPr lang="en-US" sz="800" dirty="0" smtClean="0">
                <a:solidFill>
                  <a:schemeClr val="tx1">
                    <a:lumMod val="75000"/>
                    <a:lumOff val="25000"/>
                  </a:schemeClr>
                </a:solidFill>
              </a:rPr>
              <a:t>test to determine the significance of differences in the </a:t>
            </a:r>
            <a:r>
              <a:rPr lang="en-US" sz="800" u="sng" dirty="0" smtClean="0">
                <a:solidFill>
                  <a:schemeClr val="tx1">
                    <a:lumMod val="75000"/>
                    <a:lumOff val="25000"/>
                  </a:schemeClr>
                </a:solidFill>
              </a:rPr>
              <a:t>mean</a:t>
            </a:r>
            <a:r>
              <a:rPr lang="en-US" sz="800" dirty="0" smtClean="0">
                <a:solidFill>
                  <a:schemeClr val="tx1">
                    <a:lumMod val="75000"/>
                    <a:lumOff val="25000"/>
                  </a:schemeClr>
                </a:solidFill>
              </a:rPr>
              <a:t> values between the two groups because of the skew in some of the variables.”</a:t>
            </a:r>
          </a:p>
          <a:p>
            <a:pPr marL="0" lvl="1" defTabSz="930311">
              <a:spcBef>
                <a:spcPct val="0"/>
              </a:spcBef>
              <a:defRPr/>
            </a:pPr>
            <a:r>
              <a:rPr lang="en-US" sz="800" dirty="0" smtClean="0">
                <a:solidFill>
                  <a:schemeClr val="tx1">
                    <a:lumMod val="75000"/>
                    <a:lumOff val="25000"/>
                  </a:schemeClr>
                </a:solidFill>
              </a:rPr>
              <a:t>Well, part of this makes sense, the investigators wanted to know about the difference in outcomes in two groups, since the data were skewed they were warranted in using the WRS test.  I’m with them on that part.  One part that doesn’t make sense is saying “Determine the significance of differences in the MEAN values”…. Only the t-test compares means not the WRS!  So this is a mistake on the investigators part….</a:t>
            </a:r>
          </a:p>
          <a:p>
            <a:pPr marL="0" lvl="1" defTabSz="930311">
              <a:spcBef>
                <a:spcPct val="0"/>
              </a:spcBef>
              <a:defRPr/>
            </a:pPr>
            <a:r>
              <a:rPr lang="en-US" sz="800" dirty="0" smtClean="0">
                <a:solidFill>
                  <a:schemeClr val="tx1">
                    <a:lumMod val="75000"/>
                    <a:lumOff val="25000"/>
                  </a:schemeClr>
                </a:solidFill>
              </a:rPr>
              <a:t>You get the drift – that want to know if the two groups are different – they see the data are skewed and sample size is only moderately large, so they don’t want to depend only on a t-test… they’d prefer to not only compare means in the t-test but also the entire distribution in the WRS test. </a:t>
            </a:r>
          </a:p>
          <a:p>
            <a:pPr marL="0" lvl="1" defTabSz="930311">
              <a:spcBef>
                <a:spcPct val="0"/>
              </a:spcBef>
              <a:defRPr/>
            </a:pPr>
            <a:endParaRPr lang="en-US" sz="800" dirty="0" smtClean="0">
              <a:solidFill>
                <a:schemeClr val="tx1">
                  <a:lumMod val="75000"/>
                  <a:lumOff val="25000"/>
                </a:schemeClr>
              </a:solidFill>
            </a:endParaRPr>
          </a:p>
          <a:p>
            <a:pPr marL="0" lvl="1" defTabSz="930311">
              <a:spcBef>
                <a:spcPct val="0"/>
              </a:spcBef>
              <a:defRPr/>
            </a:pPr>
            <a:r>
              <a:rPr lang="en-US" sz="800" dirty="0" smtClean="0">
                <a:solidFill>
                  <a:schemeClr val="tx1">
                    <a:lumMod val="75000"/>
                    <a:lumOff val="25000"/>
                  </a:schemeClr>
                </a:solidFill>
              </a:rPr>
              <a:t>The second quote also takes on more meaning in light of our knowledge about WRS and t-test. “Because of the skew in some of the variables, nonparametric statistical analysis was also used to evaluate the data.  The </a:t>
            </a:r>
            <a:r>
              <a:rPr lang="en-US" sz="800" u="sng" dirty="0" err="1" smtClean="0">
                <a:solidFill>
                  <a:schemeClr val="tx1">
                    <a:lumMod val="75000"/>
                    <a:lumOff val="25000"/>
                  </a:schemeClr>
                </a:solidFill>
              </a:rPr>
              <a:t>Wilcoxon</a:t>
            </a:r>
            <a:r>
              <a:rPr lang="en-US" sz="800" u="sng" dirty="0" smtClean="0">
                <a:solidFill>
                  <a:schemeClr val="tx1">
                    <a:lumMod val="75000"/>
                    <a:lumOff val="25000"/>
                  </a:schemeClr>
                </a:solidFill>
              </a:rPr>
              <a:t> rank sum </a:t>
            </a:r>
            <a:r>
              <a:rPr lang="en-US" sz="800" dirty="0" smtClean="0">
                <a:solidFill>
                  <a:schemeClr val="tx1">
                    <a:lumMod val="75000"/>
                    <a:lumOff val="25000"/>
                  </a:schemeClr>
                </a:solidFill>
              </a:rPr>
              <a:t>test gave levels of statistical significance similar to those obtained by using the Students t-test for all of the outcome variables including weight gain.” That makes sense, they saw the data were skewed, so the t-test may not valid.  The sample sizes of each group are moderately size, 31 in the Soy group and 35 in the KY group.  Unless the data are VERY skewed or has marked outliers, the t-test is probably fine due to the sample size. Recall, WRS is asymptotically efficient so gives similar result to t-test when </a:t>
            </a:r>
            <a:r>
              <a:rPr lang="en-US" sz="800" dirty="0" err="1" smtClean="0">
                <a:solidFill>
                  <a:schemeClr val="tx1">
                    <a:lumMod val="75000"/>
                    <a:lumOff val="25000"/>
                  </a:schemeClr>
                </a:solidFill>
              </a:rPr>
              <a:t>n’s</a:t>
            </a:r>
            <a:r>
              <a:rPr lang="en-US" sz="800" dirty="0" smtClean="0">
                <a:solidFill>
                  <a:schemeClr val="tx1">
                    <a:lumMod val="75000"/>
                    <a:lumOff val="25000"/>
                  </a:schemeClr>
                </a:solidFill>
              </a:rPr>
              <a:t> are moderately large.   Getting similar results from the two tests is to be expected.   It is conservative to do </a:t>
            </a:r>
            <a:r>
              <a:rPr lang="en-US" sz="800" b="1" u="sng" dirty="0" smtClean="0">
                <a:solidFill>
                  <a:schemeClr val="tx1">
                    <a:lumMod val="75000"/>
                    <a:lumOff val="25000"/>
                  </a:schemeClr>
                </a:solidFill>
              </a:rPr>
              <a:t>and report</a:t>
            </a:r>
            <a:r>
              <a:rPr lang="en-US" sz="800" dirty="0" smtClean="0">
                <a:solidFill>
                  <a:schemeClr val="tx1">
                    <a:lumMod val="75000"/>
                    <a:lumOff val="25000"/>
                  </a:schemeClr>
                </a:solidFill>
              </a:rPr>
              <a:t> both tests.  Investigators should be commended on this aspect.  </a:t>
            </a:r>
          </a:p>
          <a:p>
            <a:pPr marL="0" lvl="1" defTabSz="930311">
              <a:spcBef>
                <a:spcPct val="0"/>
              </a:spcBef>
              <a:defRPr/>
            </a:pPr>
            <a:endParaRPr lang="en-US" sz="800" dirty="0" smtClean="0">
              <a:solidFill>
                <a:schemeClr val="tx1">
                  <a:lumMod val="75000"/>
                  <a:lumOff val="25000"/>
                </a:schemeClr>
              </a:solidFill>
            </a:endParaRPr>
          </a:p>
          <a:p>
            <a:pPr marL="0" lvl="1" defTabSz="930311">
              <a:spcBef>
                <a:spcPct val="0"/>
              </a:spcBef>
              <a:defRPr/>
            </a:pPr>
            <a:r>
              <a:rPr lang="en-US" sz="800" dirty="0" smtClean="0">
                <a:solidFill>
                  <a:schemeClr val="tx1">
                    <a:lumMod val="75000"/>
                    <a:lumOff val="25000"/>
                  </a:schemeClr>
                </a:solidFill>
              </a:rPr>
              <a:t>“The only discrepancy in the two tests was seen in evaluating the stool frequency in the second week of therapy.  The difference was significant by the Student’s t-test but not by </a:t>
            </a:r>
            <a:r>
              <a:rPr lang="en-US" sz="800" u="sng" dirty="0" smtClean="0">
                <a:solidFill>
                  <a:schemeClr val="tx1">
                    <a:lumMod val="75000"/>
                    <a:lumOff val="25000"/>
                  </a:schemeClr>
                </a:solidFill>
              </a:rPr>
              <a:t>the </a:t>
            </a:r>
            <a:r>
              <a:rPr lang="en-US" sz="800" u="sng" dirty="0" err="1" smtClean="0">
                <a:solidFill>
                  <a:schemeClr val="tx1">
                    <a:lumMod val="75000"/>
                    <a:lumOff val="25000"/>
                  </a:schemeClr>
                </a:solidFill>
              </a:rPr>
              <a:t>Wilcoxon</a:t>
            </a:r>
            <a:r>
              <a:rPr lang="en-US" sz="800" u="sng" dirty="0" smtClean="0">
                <a:solidFill>
                  <a:schemeClr val="tx1">
                    <a:lumMod val="75000"/>
                    <a:lumOff val="25000"/>
                  </a:schemeClr>
                </a:solidFill>
              </a:rPr>
              <a:t> rank sum </a:t>
            </a:r>
            <a:r>
              <a:rPr lang="en-US" sz="800" dirty="0" smtClean="0">
                <a:solidFill>
                  <a:schemeClr val="tx1">
                    <a:lumMod val="75000"/>
                    <a:lumOff val="25000"/>
                  </a:schemeClr>
                </a:solidFill>
              </a:rPr>
              <a:t>test.”   We’ll look at this result on slide 32.</a:t>
            </a:r>
          </a:p>
          <a:p>
            <a:pPr marL="0" lvl="1" defTabSz="930311">
              <a:spcBef>
                <a:spcPct val="0"/>
              </a:spcBef>
              <a:defRPr/>
            </a:pPr>
            <a:endParaRPr lang="en-US" sz="800" dirty="0" smtClean="0">
              <a:solidFill>
                <a:schemeClr val="tx1">
                  <a:lumMod val="75000"/>
                  <a:lumOff val="25000"/>
                </a:schemeClr>
              </a:solidFill>
            </a:endParaRPr>
          </a:p>
          <a:p>
            <a:pPr marL="0" lvl="1" defTabSz="930311">
              <a:spcBef>
                <a:spcPct val="0"/>
              </a:spcBef>
              <a:defRPr/>
            </a:pPr>
            <a:endParaRPr lang="en-US" sz="800" dirty="0" smtClean="0">
              <a:solidFill>
                <a:schemeClr val="tx1">
                  <a:lumMod val="75000"/>
                  <a:lumOff val="25000"/>
                </a:schemeClr>
              </a:solidFill>
            </a:endParaRPr>
          </a:p>
          <a:p>
            <a:pPr marL="0" lvl="1" defTabSz="930311">
              <a:spcBef>
                <a:spcPct val="0"/>
              </a:spcBef>
              <a:defRPr/>
            </a:pPr>
            <a:endParaRPr lang="en-US" sz="800" dirty="0" smtClean="0">
              <a:solidFill>
                <a:schemeClr val="tx1">
                  <a:lumMod val="75000"/>
                  <a:lumOff val="25000"/>
                </a:schemeClr>
              </a:solidFill>
            </a:endParaRP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EDCBE-5597-4132-9F80-450910B4A758}" type="slidenum">
              <a:rPr lang="en-US"/>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Let’s first look at some of the results when the WRS and t-test gave similar values -  for example for “Stool Volume” at week 1.  The average stool volume for the Soy group was 63.8 g/kg/d and with a big spread.  The average stool volume for the KY group at week 1 was 38.3 g/kg/d with </a:t>
            </a:r>
            <a:r>
              <a:rPr lang="en-US" sz="1200" dirty="0" err="1" smtClean="0">
                <a:solidFill>
                  <a:schemeClr val="tx1">
                    <a:lumMod val="75000"/>
                    <a:lumOff val="25000"/>
                  </a:schemeClr>
                </a:solidFill>
              </a:rPr>
              <a:t>s.d</a:t>
            </a:r>
            <a:r>
              <a:rPr lang="en-US" sz="1200" dirty="0" smtClean="0">
                <a:solidFill>
                  <a:schemeClr val="tx1">
                    <a:lumMod val="75000"/>
                    <a:lumOff val="25000"/>
                  </a:schemeClr>
                </a:solidFill>
              </a:rPr>
              <a:t>. 16.5 g/kg/d. The </a:t>
            </a:r>
            <a:r>
              <a:rPr lang="en-US" sz="1200" dirty="0" err="1" smtClean="0">
                <a:solidFill>
                  <a:schemeClr val="tx1">
                    <a:lumMod val="75000"/>
                    <a:lumOff val="25000"/>
                  </a:schemeClr>
                </a:solidFill>
              </a:rPr>
              <a:t>pvalue</a:t>
            </a:r>
            <a:r>
              <a:rPr lang="en-US" sz="1200" dirty="0" smtClean="0">
                <a:solidFill>
                  <a:schemeClr val="tx1">
                    <a:lumMod val="75000"/>
                    <a:lumOff val="25000"/>
                  </a:schemeClr>
                </a:solidFill>
              </a:rPr>
              <a:t> for the t- test comparing the means is &lt;0.05.  Even though the sample size is moderately large (in favor of validity of t-test), the data are so skewed that investigators decided to also conduct a non-parametric test.  On the same row the median and range, you’ll see the p-value for the WRS is also &lt;0.05 – and the tests agree. </a:t>
            </a:r>
            <a:br>
              <a:rPr lang="en-US" sz="1200" dirty="0" smtClean="0">
                <a:solidFill>
                  <a:schemeClr val="tx1">
                    <a:lumMod val="75000"/>
                    <a:lumOff val="25000"/>
                  </a:schemeClr>
                </a:solidFill>
              </a:rPr>
            </a:br>
            <a:endParaRPr lang="en-US" sz="1200" dirty="0" smtClean="0">
              <a:solidFill>
                <a:schemeClr val="tx1">
                  <a:lumMod val="75000"/>
                  <a:lumOff val="25000"/>
                </a:schemeClr>
              </a:solidFill>
            </a:endParaRPr>
          </a:p>
          <a:p>
            <a:pPr marL="0" marR="0" lvl="1" indent="0" algn="l" defTabSz="930311" rtl="0" eaLnBrk="1" fontAlgn="base" latinLnBrk="0" hangingPunct="1">
              <a:lnSpc>
                <a:spcPct val="100000"/>
              </a:lnSpc>
              <a:spcBef>
                <a:spcPct val="0"/>
              </a:spcBef>
              <a:spcAft>
                <a:spcPct val="0"/>
              </a:spcAft>
              <a:buClrTx/>
              <a:buSzTx/>
              <a:buFontTx/>
              <a:buNone/>
              <a:tabLst/>
              <a:defRPr/>
            </a:pPr>
            <a:r>
              <a:rPr lang="en-US" dirty="0" err="1" smtClean="0"/>
              <a:t>Bhutta</a:t>
            </a:r>
            <a:r>
              <a:rPr lang="en-US" dirty="0" smtClean="0"/>
              <a:t>, Z. A., </a:t>
            </a:r>
            <a:r>
              <a:rPr lang="en-US" dirty="0" err="1" smtClean="0"/>
              <a:t>Molla</a:t>
            </a:r>
            <a:r>
              <a:rPr lang="en-US" dirty="0" smtClean="0"/>
              <a:t>, A. M., </a:t>
            </a:r>
            <a:r>
              <a:rPr lang="en-US" dirty="0" err="1" smtClean="0"/>
              <a:t>Issani</a:t>
            </a:r>
            <a:r>
              <a:rPr lang="en-US" dirty="0" smtClean="0"/>
              <a:t>, Z., </a:t>
            </a:r>
            <a:r>
              <a:rPr lang="en-US" dirty="0" err="1" smtClean="0"/>
              <a:t>Badruddin</a:t>
            </a:r>
            <a:r>
              <a:rPr lang="en-US" dirty="0" smtClean="0"/>
              <a:t>, S., Hendricks, K., &amp; Snyder, J. D. (1991). Dietary management of persistent diarrhea: Comparison of a traditional rice-lentil based diet with soy formula.</a:t>
            </a:r>
            <a:r>
              <a:rPr lang="en-US" i="1" dirty="0" smtClean="0"/>
              <a:t> Pediatrics, 88</a:t>
            </a:r>
            <a:r>
              <a:rPr lang="en-US" dirty="0" smtClean="0"/>
              <a:t>(5), 1010. </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endParaRPr lang="en-US" sz="2400" dirty="0" smtClean="0">
              <a:solidFill>
                <a:schemeClr val="tx1">
                  <a:lumMod val="75000"/>
                  <a:lumOff val="25000"/>
                </a:schemeClr>
              </a:solidFill>
            </a:endParaRP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EDCBE-5597-4132-9F80-450910B4A758}" type="slidenum">
              <a:rPr lang="en-US"/>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marL="0" lvl="1" defTabSz="930311">
              <a:spcBef>
                <a:spcPct val="0"/>
              </a:spcBef>
              <a:defRPr/>
            </a:pPr>
            <a:endParaRPr lang="en-US" sz="1100" dirty="0" smtClean="0">
              <a:solidFill>
                <a:schemeClr val="tx1">
                  <a:lumMod val="75000"/>
                  <a:lumOff val="25000"/>
                </a:schemeClr>
              </a:solidFill>
            </a:endParaRPr>
          </a:p>
          <a:p>
            <a:pPr marL="0" lvl="1" defTabSz="930311">
              <a:spcBef>
                <a:spcPct val="0"/>
              </a:spcBef>
              <a:defRPr/>
            </a:pPr>
            <a:r>
              <a:rPr lang="en-US" sz="1100" dirty="0" smtClean="0">
                <a:solidFill>
                  <a:schemeClr val="tx1">
                    <a:lumMod val="75000"/>
                    <a:lumOff val="25000"/>
                  </a:schemeClr>
                </a:solidFill>
              </a:rPr>
              <a:t>Looking at the results, “stool frequency” for week 2 – this is the result the authors noted gave </a:t>
            </a:r>
            <a:r>
              <a:rPr lang="en-US" sz="1100" u="sng" dirty="0" smtClean="0">
                <a:solidFill>
                  <a:schemeClr val="tx1">
                    <a:lumMod val="75000"/>
                    <a:lumOff val="25000"/>
                  </a:schemeClr>
                </a:solidFill>
              </a:rPr>
              <a:t>different</a:t>
            </a:r>
            <a:r>
              <a:rPr lang="en-US" sz="1100" dirty="0" smtClean="0">
                <a:solidFill>
                  <a:schemeClr val="tx1">
                    <a:lumMod val="75000"/>
                    <a:lumOff val="25000"/>
                  </a:schemeClr>
                </a:solidFill>
              </a:rPr>
              <a:t> results (WRS </a:t>
            </a:r>
            <a:r>
              <a:rPr lang="en-US" sz="1100" dirty="0" err="1" smtClean="0">
                <a:solidFill>
                  <a:schemeClr val="tx1">
                    <a:lumMod val="75000"/>
                    <a:lumOff val="25000"/>
                  </a:schemeClr>
                </a:solidFill>
              </a:rPr>
              <a:t>vs</a:t>
            </a:r>
            <a:r>
              <a:rPr lang="en-US" sz="1100" dirty="0" smtClean="0">
                <a:solidFill>
                  <a:schemeClr val="tx1">
                    <a:lumMod val="75000"/>
                    <a:lumOff val="25000"/>
                  </a:schemeClr>
                </a:solidFill>
              </a:rPr>
              <a:t> </a:t>
            </a:r>
            <a:r>
              <a:rPr lang="en-US" sz="1100" dirty="0" err="1" smtClean="0">
                <a:solidFill>
                  <a:schemeClr val="tx1">
                    <a:lumMod val="75000"/>
                    <a:lumOff val="25000"/>
                  </a:schemeClr>
                </a:solidFill>
              </a:rPr>
              <a:t>ttest</a:t>
            </a:r>
            <a:r>
              <a:rPr lang="en-US" sz="1100" dirty="0" smtClean="0">
                <a:solidFill>
                  <a:schemeClr val="tx1">
                    <a:lumMod val="75000"/>
                    <a:lumOff val="25000"/>
                  </a:schemeClr>
                </a:solidFill>
              </a:rPr>
              <a:t>).  The average stool frequency for the Soy group was 4.9 no/day.   The average stool frequency for the KY group at week 2 was 3.7 per day.   The </a:t>
            </a:r>
            <a:r>
              <a:rPr lang="en-US" sz="1100" dirty="0" err="1" smtClean="0">
                <a:solidFill>
                  <a:schemeClr val="tx1">
                    <a:lumMod val="75000"/>
                    <a:lumOff val="25000"/>
                  </a:schemeClr>
                </a:solidFill>
              </a:rPr>
              <a:t>pvalue</a:t>
            </a:r>
            <a:r>
              <a:rPr lang="en-US" sz="1100" dirty="0" smtClean="0">
                <a:solidFill>
                  <a:schemeClr val="tx1">
                    <a:lumMod val="75000"/>
                    <a:lumOff val="25000"/>
                  </a:schemeClr>
                </a:solidFill>
              </a:rPr>
              <a:t> for the test comparing the means is &lt;0.025.  Let’s consider distributions  of the variable using the mean/median/</a:t>
            </a:r>
            <a:r>
              <a:rPr lang="en-US" sz="1100" dirty="0" err="1" smtClean="0">
                <a:solidFill>
                  <a:schemeClr val="tx1">
                    <a:lumMod val="75000"/>
                    <a:lumOff val="25000"/>
                  </a:schemeClr>
                </a:solidFill>
              </a:rPr>
              <a:t>s.d</a:t>
            </a:r>
            <a:r>
              <a:rPr lang="en-US" sz="1100" dirty="0" smtClean="0">
                <a:solidFill>
                  <a:schemeClr val="tx1">
                    <a:lumMod val="75000"/>
                    <a:lumOff val="25000"/>
                  </a:schemeClr>
                </a:solidFill>
              </a:rPr>
              <a:t>./range.  It would be nice to have a </a:t>
            </a:r>
            <a:r>
              <a:rPr lang="en-US" sz="1100" dirty="0" err="1" smtClean="0">
                <a:solidFill>
                  <a:schemeClr val="tx1">
                    <a:lumMod val="75000"/>
                    <a:lumOff val="25000"/>
                  </a:schemeClr>
                </a:solidFill>
              </a:rPr>
              <a:t>boxplot</a:t>
            </a:r>
            <a:r>
              <a:rPr lang="en-US" sz="1100" dirty="0" smtClean="0">
                <a:solidFill>
                  <a:schemeClr val="tx1">
                    <a:lumMod val="75000"/>
                    <a:lumOff val="25000"/>
                  </a:schemeClr>
                </a:solidFill>
              </a:rPr>
              <a:t>, but we don’t (there is never enough room in a paper for everything – if we were analyzing this ourselves, we’d want the </a:t>
            </a:r>
            <a:r>
              <a:rPr lang="en-US" sz="1100" dirty="0" err="1" smtClean="0">
                <a:solidFill>
                  <a:schemeClr val="tx1">
                    <a:lumMod val="75000"/>
                    <a:lumOff val="25000"/>
                  </a:schemeClr>
                </a:solidFill>
              </a:rPr>
              <a:t>boxplot</a:t>
            </a:r>
            <a:r>
              <a:rPr lang="en-US" sz="1100" dirty="0" smtClean="0">
                <a:solidFill>
                  <a:schemeClr val="tx1">
                    <a:lumMod val="75000"/>
                    <a:lumOff val="25000"/>
                  </a:schemeClr>
                </a:solidFill>
              </a:rPr>
              <a:t>).  The appear somewhat right skewed (mean&gt; median… long right tail).  The data don’t appear too strongly right skewed and no very extreme outliers.   On the same row the median and range, you’ll see the p-value for the WRS is also which is Not Significant (&gt;0.05) – so the tests disagree.  This may be due to the t-test being more powerful in detecting a difference.  The conservative approach is to ‘go with’ the NS value – which means ‘we have insufficient evidence to show a  difference in the groups. ’.  (It doesn’t mean “there is no difference in the groups”)  I like the authors decision to report both values – that is an admirable way to handle the discrepancy. </a:t>
            </a:r>
          </a:p>
          <a:p>
            <a:pPr marL="0" lvl="1" defTabSz="930311">
              <a:spcBef>
                <a:spcPct val="0"/>
              </a:spcBef>
              <a:defRPr/>
            </a:pPr>
            <a:endParaRPr lang="en-US" sz="1100" dirty="0" smtClean="0">
              <a:solidFill>
                <a:schemeClr val="tx1">
                  <a:lumMod val="75000"/>
                  <a:lumOff val="25000"/>
                </a:schemeClr>
              </a:solidFill>
            </a:endParaRPr>
          </a:p>
          <a:p>
            <a:pPr marL="0" lvl="1" defTabSz="930311">
              <a:spcBef>
                <a:spcPct val="0"/>
              </a:spcBef>
              <a:defRPr/>
            </a:pPr>
            <a:r>
              <a:rPr lang="en-US" sz="1100" dirty="0" smtClean="0">
                <a:solidFill>
                  <a:schemeClr val="tx1">
                    <a:lumMod val="75000"/>
                    <a:lumOff val="25000"/>
                  </a:schemeClr>
                </a:solidFill>
              </a:rPr>
              <a:t>Thinking about the ‘big picture’ – what we are really interested in is “Is there a clinical difference in the diet groups?” more so than “Is there a significant difference?”  That question is better answered by the experts in the clinical area rather than a statistician based on data values rather than the p-values.   Actually, since the mean and median values are “better” in the KY group compared to the SOY group, we could argue the p-values don’t matter – our inexpensive alternative diet is </a:t>
            </a:r>
            <a:r>
              <a:rPr lang="en-US" sz="1100" u="sng" dirty="0" smtClean="0">
                <a:solidFill>
                  <a:schemeClr val="tx1">
                    <a:lumMod val="75000"/>
                    <a:lumOff val="25000"/>
                  </a:schemeClr>
                </a:solidFill>
              </a:rPr>
              <a:t>at least as goo</a:t>
            </a:r>
            <a:r>
              <a:rPr lang="en-US" sz="1100" dirty="0" smtClean="0">
                <a:solidFill>
                  <a:schemeClr val="tx1">
                    <a:lumMod val="75000"/>
                    <a:lumOff val="25000"/>
                  </a:schemeClr>
                </a:solidFill>
              </a:rPr>
              <a:t>d, perhaps better than the standard therapy with respect to Stool Frequency in Week 2.  </a:t>
            </a:r>
          </a:p>
          <a:p>
            <a:pPr marL="0" lvl="1" defTabSz="930311">
              <a:spcBef>
                <a:spcPct val="0"/>
              </a:spcBef>
              <a:defRPr/>
            </a:pPr>
            <a:endParaRPr lang="en-US" sz="1000" dirty="0" smtClean="0">
              <a:solidFill>
                <a:schemeClr val="tx1">
                  <a:lumMod val="75000"/>
                  <a:lumOff val="25000"/>
                </a:schemeClr>
              </a:solidFill>
            </a:endParaRPr>
          </a:p>
          <a:p>
            <a:pPr marL="0" marR="0" lvl="1" indent="0" algn="l" defTabSz="930311" rtl="0" eaLnBrk="1" fontAlgn="base" latinLnBrk="0" hangingPunct="1">
              <a:lnSpc>
                <a:spcPct val="100000"/>
              </a:lnSpc>
              <a:spcBef>
                <a:spcPct val="0"/>
              </a:spcBef>
              <a:spcAft>
                <a:spcPct val="0"/>
              </a:spcAft>
              <a:buClrTx/>
              <a:buSzTx/>
              <a:buFontTx/>
              <a:buNone/>
              <a:tabLst/>
              <a:defRPr/>
            </a:pPr>
            <a:r>
              <a:rPr lang="en-US" sz="1000" dirty="0" err="1" smtClean="0"/>
              <a:t>Bhutta</a:t>
            </a:r>
            <a:r>
              <a:rPr lang="en-US" sz="1000" dirty="0" smtClean="0"/>
              <a:t>, Z. A., </a:t>
            </a:r>
            <a:r>
              <a:rPr lang="en-US" sz="1000" dirty="0" err="1" smtClean="0"/>
              <a:t>Molla</a:t>
            </a:r>
            <a:r>
              <a:rPr lang="en-US" sz="1000" dirty="0" smtClean="0"/>
              <a:t>, A. M., </a:t>
            </a:r>
            <a:r>
              <a:rPr lang="en-US" sz="1000" dirty="0" err="1" smtClean="0"/>
              <a:t>Issani</a:t>
            </a:r>
            <a:r>
              <a:rPr lang="en-US" sz="1000" dirty="0" smtClean="0"/>
              <a:t>, Z., </a:t>
            </a:r>
            <a:r>
              <a:rPr lang="en-US" sz="1000" dirty="0" err="1" smtClean="0"/>
              <a:t>Badruddin</a:t>
            </a:r>
            <a:r>
              <a:rPr lang="en-US" sz="1000" dirty="0" smtClean="0"/>
              <a:t>, S., Hendricks, K., &amp; Snyder, J. D. (1991). Dietary management of persistent diarrhea: Comparison of a traditional rice-lentil based diet with soy formula.</a:t>
            </a:r>
            <a:r>
              <a:rPr lang="en-US" sz="1000" i="1" dirty="0" smtClean="0"/>
              <a:t> Pediatrics, 88</a:t>
            </a:r>
            <a:r>
              <a:rPr lang="en-US" sz="1000" dirty="0" smtClean="0"/>
              <a:t>(5), 1010. </a:t>
            </a:r>
          </a:p>
          <a:p>
            <a:pPr marL="0" lvl="1" defTabSz="930311">
              <a:spcBef>
                <a:spcPct val="0"/>
              </a:spcBef>
              <a:defRPr/>
            </a:pPr>
            <a:endParaRPr lang="en-US" sz="1000" dirty="0" smtClean="0">
              <a:solidFill>
                <a:schemeClr val="tx1">
                  <a:lumMod val="75000"/>
                  <a:lumOff val="25000"/>
                </a:schemeClr>
              </a:solidFill>
            </a:endParaRPr>
          </a:p>
          <a:p>
            <a:pPr marL="0" lvl="1" defTabSz="930311">
              <a:spcBef>
                <a:spcPct val="0"/>
              </a:spcBef>
              <a:defRPr/>
            </a:pPr>
            <a:endParaRPr lang="en-US" sz="1000" dirty="0" smtClean="0">
              <a:solidFill>
                <a:schemeClr val="tx1">
                  <a:lumMod val="75000"/>
                  <a:lumOff val="25000"/>
                </a:schemeClr>
              </a:solidFill>
            </a:endParaRPr>
          </a:p>
          <a:p>
            <a:pPr marL="0" lvl="1" defTabSz="930311">
              <a:spcBef>
                <a:spcPct val="0"/>
              </a:spcBef>
              <a:defRPr/>
            </a:pPr>
            <a:endParaRPr lang="en-US" sz="1000" dirty="0" smtClean="0">
              <a:solidFill>
                <a:schemeClr val="tx1">
                  <a:lumMod val="75000"/>
                  <a:lumOff val="25000"/>
                </a:schemeClr>
              </a:solidFill>
            </a:endParaRPr>
          </a:p>
          <a:p>
            <a:pPr marL="0" lvl="1" defTabSz="930311">
              <a:spcBef>
                <a:spcPct val="0"/>
              </a:spcBef>
              <a:defRPr/>
            </a:pPr>
            <a:r>
              <a:rPr lang="en-US" sz="2400" dirty="0" smtClean="0">
                <a:solidFill>
                  <a:schemeClr val="tx1">
                    <a:lumMod val="75000"/>
                    <a:lumOff val="25000"/>
                  </a:schemeClr>
                </a:solidFill>
              </a:rPr>
              <a:t/>
            </a:r>
            <a:br>
              <a:rPr lang="en-US" sz="2400" dirty="0" smtClean="0">
                <a:solidFill>
                  <a:schemeClr val="tx1">
                    <a:lumMod val="75000"/>
                    <a:lumOff val="25000"/>
                  </a:schemeClr>
                </a:solidFill>
              </a:rPr>
            </a:br>
            <a:endParaRPr lang="en-US" sz="2400" dirty="0" smtClean="0">
              <a:solidFill>
                <a:schemeClr val="tx1">
                  <a:lumMod val="75000"/>
                  <a:lumOff val="25000"/>
                </a:schemeClr>
              </a:solidFill>
            </a:endParaRPr>
          </a:p>
          <a:p>
            <a:pPr marL="0" lvl="1" defTabSz="930311">
              <a:spcBef>
                <a:spcPct val="0"/>
              </a:spcBef>
              <a:defRPr/>
            </a:pPr>
            <a:endParaRPr lang="en-US" sz="2400" dirty="0" smtClean="0">
              <a:solidFill>
                <a:schemeClr val="tx1">
                  <a:lumMod val="75000"/>
                  <a:lumOff val="25000"/>
                </a:schemeClr>
              </a:solidFill>
            </a:endParaRP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EDCBE-5597-4132-9F80-450910B4A758}" type="slidenum">
              <a:rPr lang="en-US"/>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So what did the investigators conclude – using the techniques we’ve discussed?  For most of the outcomes, the inexpensive, KY diet was at least as effective for the treatment of diarrhea.  In most outcomes (and time points) the KY diet was preferable to the more expensive Soy diet.  I’ve highlighted the ‘better outcome’ in the output – </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Recall this is an equivalency trial – where the new KY diet is compared to a Soy diet believed to be effective (we are not compared to a placebo) – so we may be satisfied with “no difference in the groups”  since the KY diet is cheaper.  In fact, children in the KY group in general had better outcomes (stool volume and frequency) than those in the Soy group at both week 1 and week 2. </a:t>
            </a:r>
          </a:p>
          <a:p>
            <a:pPr marL="0" lvl="1" defTabSz="930311">
              <a:spcBef>
                <a:spcPct val="0"/>
              </a:spcBef>
              <a:defRPr/>
            </a:pPr>
            <a:endParaRPr lang="en-US" sz="1200" dirty="0" smtClean="0">
              <a:solidFill>
                <a:schemeClr val="tx1">
                  <a:lumMod val="75000"/>
                  <a:lumOff val="25000"/>
                </a:schemeClr>
              </a:solidFill>
            </a:endParaRPr>
          </a:p>
          <a:p>
            <a:pPr marL="0" marR="0" lvl="1" indent="0" algn="l" defTabSz="930311" rtl="0" eaLnBrk="1" fontAlgn="base" latinLnBrk="0" hangingPunct="1">
              <a:lnSpc>
                <a:spcPct val="100000"/>
              </a:lnSpc>
              <a:spcBef>
                <a:spcPct val="0"/>
              </a:spcBef>
              <a:spcAft>
                <a:spcPct val="0"/>
              </a:spcAft>
              <a:buClrTx/>
              <a:buSzTx/>
              <a:buFontTx/>
              <a:buNone/>
              <a:tabLst/>
              <a:defRPr/>
            </a:pPr>
            <a:r>
              <a:rPr lang="en-US" dirty="0" err="1" smtClean="0"/>
              <a:t>Bhutta</a:t>
            </a:r>
            <a:r>
              <a:rPr lang="en-US" dirty="0" smtClean="0"/>
              <a:t>, Z. A., </a:t>
            </a:r>
            <a:r>
              <a:rPr lang="en-US" dirty="0" err="1" smtClean="0"/>
              <a:t>Molla</a:t>
            </a:r>
            <a:r>
              <a:rPr lang="en-US" dirty="0" smtClean="0"/>
              <a:t>, A. M., </a:t>
            </a:r>
            <a:r>
              <a:rPr lang="en-US" dirty="0" err="1" smtClean="0"/>
              <a:t>Issani</a:t>
            </a:r>
            <a:r>
              <a:rPr lang="en-US" dirty="0" smtClean="0"/>
              <a:t>, Z., </a:t>
            </a:r>
            <a:r>
              <a:rPr lang="en-US" dirty="0" err="1" smtClean="0"/>
              <a:t>Badruddin</a:t>
            </a:r>
            <a:r>
              <a:rPr lang="en-US" dirty="0" smtClean="0"/>
              <a:t>, S., Hendricks, K., &amp; Snyder, J. D. (1991). Dietary management of persistent diarrhea: Comparison of a traditional rice-lentil based diet with soy formula.</a:t>
            </a:r>
            <a:r>
              <a:rPr lang="en-US" i="1" dirty="0" smtClean="0"/>
              <a:t> Pediatrics, 88</a:t>
            </a:r>
            <a:r>
              <a:rPr lang="en-US" dirty="0" smtClean="0"/>
              <a:t>(5), 1010. </a:t>
            </a:r>
          </a:p>
          <a:p>
            <a:pPr marL="0" lvl="1" defTabSz="930311">
              <a:spcBef>
                <a:spcPct val="0"/>
              </a:spcBef>
              <a:defRPr/>
            </a:pPr>
            <a:r>
              <a:rPr lang="en-US" sz="1200" dirty="0" smtClean="0">
                <a:solidFill>
                  <a:schemeClr val="tx1">
                    <a:lumMod val="75000"/>
                    <a:lumOff val="25000"/>
                  </a:schemeClr>
                </a:solidFill>
              </a:rPr>
              <a:t/>
            </a:r>
            <a:br>
              <a:rPr lang="en-US" sz="1200" dirty="0" smtClean="0">
                <a:solidFill>
                  <a:schemeClr val="tx1">
                    <a:lumMod val="75000"/>
                    <a:lumOff val="25000"/>
                  </a:schemeClr>
                </a:solidFill>
              </a:rPr>
            </a:br>
            <a:endParaRPr lang="en-US" sz="1200" dirty="0" smtClean="0">
              <a:solidFill>
                <a:schemeClr val="tx1">
                  <a:lumMod val="75000"/>
                  <a:lumOff val="25000"/>
                </a:schemeClr>
              </a:solidFill>
            </a:endParaRPr>
          </a:p>
          <a:p>
            <a:pPr marL="0" lvl="1" defTabSz="930311">
              <a:spcBef>
                <a:spcPct val="0"/>
              </a:spcBef>
              <a:defRPr/>
            </a:pPr>
            <a:endParaRPr lang="en-US" sz="1200" dirty="0" smtClean="0">
              <a:solidFill>
                <a:schemeClr val="tx1">
                  <a:lumMod val="75000"/>
                  <a:lumOff val="25000"/>
                </a:schemeClr>
              </a:solidFill>
            </a:endParaRP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EDCBE-5597-4132-9F80-450910B4A758}" type="slidenum">
              <a:rPr lang="en-US"/>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Want to know</a:t>
            </a:r>
            <a:r>
              <a:rPr lang="en-US" baseline="0" dirty="0" smtClean="0"/>
              <a:t> more about the important global public issue of diarrhea in children – particularly in developing countries?</a:t>
            </a:r>
          </a:p>
          <a:p>
            <a:endParaRPr lang="en-US" baseline="0" dirty="0" smtClean="0"/>
          </a:p>
          <a:p>
            <a:r>
              <a:rPr lang="en-US" baseline="0" dirty="0" smtClean="0"/>
              <a:t>The World Health Organization has outstanding resources, including a free publication </a:t>
            </a:r>
            <a:r>
              <a:rPr lang="en-US" dirty="0" smtClean="0"/>
              <a:t>“</a:t>
            </a:r>
            <a:r>
              <a:rPr lang="en-US" dirty="0" err="1" smtClean="0"/>
              <a:t>Diarrhoea</a:t>
            </a:r>
            <a:r>
              <a:rPr lang="en-US" dirty="0" smtClean="0"/>
              <a:t> Disease: Why Children are still dying and what can be done” </a:t>
            </a:r>
          </a:p>
          <a:p>
            <a:r>
              <a:rPr lang="en-US" dirty="0" smtClean="0"/>
              <a:t>The same author (</a:t>
            </a:r>
            <a:r>
              <a:rPr lang="en-US" dirty="0" err="1" smtClean="0"/>
              <a:t>Bhutta</a:t>
            </a:r>
            <a:r>
              <a:rPr lang="en-US" dirty="0" smtClean="0"/>
              <a:t>) who conducted the Soy diet vs. </a:t>
            </a:r>
            <a:r>
              <a:rPr lang="en-US" dirty="0" err="1" smtClean="0"/>
              <a:t>Khitchri</a:t>
            </a:r>
            <a:r>
              <a:rPr lang="en-US" dirty="0" smtClean="0"/>
              <a:t>/Yogurt diet has published extensively on this topic including this paper exploring the use of zinc supplementation to prevent diarrhea.  </a:t>
            </a:r>
          </a:p>
          <a:p>
            <a:r>
              <a:rPr lang="en-US" dirty="0" smtClean="0"/>
              <a:t>And finally refer to this review article in JAMA reviewing childhood communicable diseases in Africa (many diseases are associated with diarrhea). </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auto">
              <a:spcAft>
                <a:spcPts val="0"/>
              </a:spcAft>
              <a:buClr>
                <a:srgbClr val="569FD3"/>
              </a:buClr>
              <a:defRPr/>
            </a:pPr>
            <a:r>
              <a:rPr lang="en-US" dirty="0" smtClean="0">
                <a:solidFill>
                  <a:schemeClr val="tx1">
                    <a:lumMod val="75000"/>
                    <a:lumOff val="25000"/>
                  </a:schemeClr>
                </a:solidFill>
              </a:rPr>
              <a:t>Reviewing:  What should you have learned from this lecture…</a:t>
            </a:r>
            <a:endParaRPr lang="en-US" baseline="0" dirty="0" smtClean="0">
              <a:solidFill>
                <a:schemeClr val="tx1">
                  <a:lumMod val="75000"/>
                  <a:lumOff val="25000"/>
                </a:schemeClr>
              </a:solidFill>
            </a:endParaRPr>
          </a:p>
          <a:p>
            <a:pPr fontAlgn="auto">
              <a:spcAft>
                <a:spcPts val="0"/>
              </a:spcAft>
              <a:buClr>
                <a:srgbClr val="569FD3"/>
              </a:buClr>
              <a:defRPr/>
            </a:pPr>
            <a:r>
              <a:rPr lang="en-US" dirty="0" smtClean="0">
                <a:solidFill>
                  <a:schemeClr val="tx1">
                    <a:lumMod val="75000"/>
                    <a:lumOff val="25000"/>
                  </a:schemeClr>
                </a:solidFill>
              </a:rPr>
              <a:t>1. Understand the assumptions for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a:t>
            </a:r>
          </a:p>
          <a:p>
            <a:pPr fontAlgn="auto">
              <a:spcAft>
                <a:spcPts val="0"/>
              </a:spcAft>
              <a:buClr>
                <a:srgbClr val="569FD3"/>
              </a:buClr>
              <a:defRPr/>
            </a:pPr>
            <a:r>
              <a:rPr lang="en-US" dirty="0" smtClean="0">
                <a:solidFill>
                  <a:schemeClr val="tx1">
                    <a:lumMod val="75000"/>
                    <a:lumOff val="25000"/>
                  </a:schemeClr>
                </a:solidFill>
              </a:rPr>
              <a:t>2. Compare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to a t-test (this is more</a:t>
            </a:r>
            <a:r>
              <a:rPr lang="en-US" baseline="0" dirty="0" smtClean="0">
                <a:solidFill>
                  <a:schemeClr val="tx1">
                    <a:lumMod val="75000"/>
                    <a:lumOff val="25000"/>
                  </a:schemeClr>
                </a:solidFill>
              </a:rPr>
              <a:t> difficult than it may at first appear…)</a:t>
            </a:r>
            <a:endParaRPr lang="en-US" dirty="0" smtClean="0">
              <a:solidFill>
                <a:schemeClr val="tx1">
                  <a:lumMod val="75000"/>
                  <a:lumOff val="25000"/>
                </a:schemeClr>
              </a:solidFill>
            </a:endParaRPr>
          </a:p>
          <a:p>
            <a:pPr fontAlgn="auto">
              <a:spcAft>
                <a:spcPts val="0"/>
              </a:spcAft>
              <a:buClr>
                <a:srgbClr val="569FD3"/>
              </a:buClr>
              <a:defRPr/>
            </a:pPr>
            <a:r>
              <a:rPr lang="en-US" dirty="0" smtClean="0">
                <a:solidFill>
                  <a:schemeClr val="tx1">
                    <a:lumMod val="75000"/>
                    <a:lumOff val="25000"/>
                  </a:schemeClr>
                </a:solidFill>
              </a:rPr>
              <a:t>3. Compute test statistic and p-value for a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and interpret the result.  (Exact</a:t>
            </a:r>
            <a:r>
              <a:rPr lang="en-US" baseline="0" dirty="0" smtClean="0">
                <a:solidFill>
                  <a:schemeClr val="tx1">
                    <a:lumMod val="75000"/>
                    <a:lumOff val="25000"/>
                  </a:schemeClr>
                </a:solidFill>
              </a:rPr>
              <a:t> method is best done by statistical software but the normal approximation, when appropriate, is easily done without heavy duty statistical software). </a:t>
            </a:r>
            <a:endParaRPr lang="en-US" dirty="0" smtClean="0">
              <a:solidFill>
                <a:schemeClr val="tx1">
                  <a:lumMod val="75000"/>
                  <a:lumOff val="25000"/>
                </a:schemeClr>
              </a:solidFill>
            </a:endParaRPr>
          </a:p>
          <a:p>
            <a:pPr fontAlgn="auto">
              <a:spcAft>
                <a:spcPts val="0"/>
              </a:spcAft>
              <a:buClr>
                <a:srgbClr val="569FD3"/>
              </a:buClr>
              <a:defRPr/>
            </a:pPr>
            <a:r>
              <a:rPr lang="en-US" dirty="0" smtClean="0">
                <a:solidFill>
                  <a:schemeClr val="tx1">
                    <a:lumMod val="75000"/>
                    <a:lumOff val="25000"/>
                  </a:schemeClr>
                </a:solidFill>
              </a:rPr>
              <a:t>4. Understand use of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in context global health example:  “Dietary management of Persistent Diarrhea: Comparison of Traditional Rice-Lentil based Diet with Soy Formula”  Student</a:t>
            </a:r>
            <a:r>
              <a:rPr lang="en-US" baseline="0" dirty="0" smtClean="0">
                <a:solidFill>
                  <a:schemeClr val="tx1">
                    <a:lumMod val="75000"/>
                    <a:lumOff val="25000"/>
                  </a:schemeClr>
                </a:solidFill>
              </a:rPr>
              <a:t>s should understand why the authors used both WRS and t-test in the article and be familiar with the issues and conclusions. </a:t>
            </a:r>
            <a:endParaRPr lang="en-US"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37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normAutofit fontScale="92500"/>
          </a:bodyPr>
          <a:lstStyle/>
          <a:p>
            <a:r>
              <a:rPr lang="en-US" sz="1200" kern="1200" dirty="0" err="1" smtClean="0">
                <a:solidFill>
                  <a:schemeClr val="tx1"/>
                </a:solidFill>
                <a:latin typeface="+mn-lt"/>
                <a:ea typeface="+mn-ea"/>
                <a:cs typeface="+mn-cs"/>
              </a:rPr>
              <a:t>Bhutta</a:t>
            </a:r>
            <a:r>
              <a:rPr lang="en-US" sz="1200" kern="1200" dirty="0" smtClean="0">
                <a:solidFill>
                  <a:schemeClr val="tx1"/>
                </a:solidFill>
                <a:latin typeface="+mn-lt"/>
                <a:ea typeface="+mn-ea"/>
                <a:cs typeface="+mn-cs"/>
              </a:rPr>
              <a:t>, Z. A., </a:t>
            </a:r>
            <a:r>
              <a:rPr lang="en-US" sz="1200" kern="1200" dirty="0" err="1" smtClean="0">
                <a:solidFill>
                  <a:schemeClr val="tx1"/>
                </a:solidFill>
                <a:latin typeface="+mn-lt"/>
                <a:ea typeface="+mn-ea"/>
                <a:cs typeface="+mn-cs"/>
              </a:rPr>
              <a:t>Molla</a:t>
            </a:r>
            <a:r>
              <a:rPr lang="en-US" sz="1200" kern="1200" dirty="0" smtClean="0">
                <a:solidFill>
                  <a:schemeClr val="tx1"/>
                </a:solidFill>
                <a:latin typeface="+mn-lt"/>
                <a:ea typeface="+mn-ea"/>
                <a:cs typeface="+mn-cs"/>
              </a:rPr>
              <a:t>, A. M., </a:t>
            </a:r>
            <a:r>
              <a:rPr lang="en-US" sz="1200" kern="1200" dirty="0" err="1" smtClean="0">
                <a:solidFill>
                  <a:schemeClr val="tx1"/>
                </a:solidFill>
                <a:latin typeface="+mn-lt"/>
                <a:ea typeface="+mn-ea"/>
                <a:cs typeface="+mn-cs"/>
              </a:rPr>
              <a:t>Issani</a:t>
            </a:r>
            <a:r>
              <a:rPr lang="en-US" sz="1200" kern="1200" dirty="0" smtClean="0">
                <a:solidFill>
                  <a:schemeClr val="tx1"/>
                </a:solidFill>
                <a:latin typeface="+mn-lt"/>
                <a:ea typeface="+mn-ea"/>
                <a:cs typeface="+mn-cs"/>
              </a:rPr>
              <a:t>, Z., </a:t>
            </a:r>
            <a:r>
              <a:rPr lang="en-US" sz="1200" kern="1200" dirty="0" err="1" smtClean="0">
                <a:solidFill>
                  <a:schemeClr val="tx1"/>
                </a:solidFill>
                <a:latin typeface="+mn-lt"/>
                <a:ea typeface="+mn-ea"/>
                <a:cs typeface="+mn-cs"/>
              </a:rPr>
              <a:t>Badruddin</a:t>
            </a:r>
            <a:r>
              <a:rPr lang="en-US" sz="1200" kern="1200" dirty="0" smtClean="0">
                <a:solidFill>
                  <a:schemeClr val="tx1"/>
                </a:solidFill>
                <a:latin typeface="+mn-lt"/>
                <a:ea typeface="+mn-ea"/>
                <a:cs typeface="+mn-cs"/>
              </a:rPr>
              <a:t>, S., Hendricks, K., &amp; Snyder, J. D. (1991). Dietary management of persistent diarrhea: Comparison of a traditional rice-lentil based diet with soy formula.</a:t>
            </a:r>
            <a:r>
              <a:rPr lang="en-US" sz="1200" i="1" kern="1200" dirty="0" smtClean="0">
                <a:solidFill>
                  <a:schemeClr val="tx1"/>
                </a:solidFill>
                <a:latin typeface="+mn-lt"/>
                <a:ea typeface="+mn-ea"/>
                <a:cs typeface="+mn-cs"/>
              </a:rPr>
              <a:t> Pediatrics, 88</a:t>
            </a:r>
            <a:r>
              <a:rPr lang="en-US" sz="1200" kern="1200" dirty="0" smtClean="0">
                <a:solidFill>
                  <a:schemeClr val="tx1"/>
                </a:solidFill>
                <a:latin typeface="+mn-lt"/>
                <a:ea typeface="+mn-ea"/>
                <a:cs typeface="+mn-cs"/>
              </a:rPr>
              <a:t>(5), 1010. </a:t>
            </a:r>
            <a:endParaRPr lang="en-US" sz="2000" kern="1200" dirty="0" smtClean="0">
              <a:solidFill>
                <a:schemeClr val="tx1"/>
              </a:solidFill>
              <a:latin typeface="+mn-lt"/>
              <a:ea typeface="+mn-ea"/>
              <a:cs typeface="+mn-cs"/>
            </a:endParaRPr>
          </a:p>
          <a:p>
            <a:pPr marL="0" lvl="1" defTabSz="930311">
              <a:spcBef>
                <a:spcPct val="0"/>
              </a:spcBef>
              <a:defRPr/>
            </a:pPr>
            <a:r>
              <a:rPr lang="en-US" sz="1200" dirty="0" smtClean="0">
                <a:solidFill>
                  <a:schemeClr val="tx1">
                    <a:lumMod val="75000"/>
                    <a:lumOff val="25000"/>
                  </a:schemeClr>
                </a:solidFill>
              </a:rPr>
              <a:t/>
            </a:r>
            <a:br>
              <a:rPr lang="en-US" sz="1200" dirty="0" smtClean="0">
                <a:solidFill>
                  <a:schemeClr val="tx1">
                    <a:lumMod val="75000"/>
                    <a:lumOff val="25000"/>
                  </a:schemeClr>
                </a:solidFill>
              </a:rPr>
            </a:br>
            <a:r>
              <a:rPr lang="en-US" sz="1200" dirty="0" smtClean="0">
                <a:solidFill>
                  <a:schemeClr val="tx1">
                    <a:lumMod val="75000"/>
                    <a:lumOff val="25000"/>
                  </a:schemeClr>
                </a:solidFill>
              </a:rPr>
              <a:t>The following quotes appear in the article.  </a:t>
            </a:r>
          </a:p>
          <a:p>
            <a:pPr marL="474846" lvl="1" indent="-350482" fontAlgn="auto">
              <a:spcAft>
                <a:spcPts val="0"/>
              </a:spcAft>
              <a:buClr>
                <a:srgbClr val="569FD3"/>
              </a:buClr>
              <a:buFont typeface="Wingdings" pitchFamily="2" charset="2"/>
              <a:buChar char="§"/>
              <a:defRPr/>
            </a:pPr>
            <a:r>
              <a:rPr lang="en-US" sz="1200" dirty="0" smtClean="0">
                <a:solidFill>
                  <a:schemeClr val="tx1">
                    <a:lumMod val="75000"/>
                    <a:lumOff val="25000"/>
                  </a:schemeClr>
                </a:solidFill>
              </a:rPr>
              <a:t>“we performed both the two-tailed Student’s t test and two sample </a:t>
            </a:r>
            <a:r>
              <a:rPr lang="en-US" sz="1200" u="sng" dirty="0" err="1" smtClean="0">
                <a:solidFill>
                  <a:schemeClr val="tx1">
                    <a:lumMod val="75000"/>
                    <a:lumOff val="25000"/>
                  </a:schemeClr>
                </a:solidFill>
              </a:rPr>
              <a:t>Wilcoxon</a:t>
            </a:r>
            <a:r>
              <a:rPr lang="en-US" sz="1200" u="sng" dirty="0" smtClean="0">
                <a:solidFill>
                  <a:schemeClr val="tx1">
                    <a:lumMod val="75000"/>
                    <a:lumOff val="25000"/>
                  </a:schemeClr>
                </a:solidFill>
              </a:rPr>
              <a:t> rank sum </a:t>
            </a:r>
            <a:r>
              <a:rPr lang="en-US" sz="1200" dirty="0" smtClean="0">
                <a:solidFill>
                  <a:schemeClr val="tx1">
                    <a:lumMod val="75000"/>
                    <a:lumOff val="25000"/>
                  </a:schemeClr>
                </a:solidFill>
              </a:rPr>
              <a:t>test to determine the significance of differences in the </a:t>
            </a:r>
            <a:r>
              <a:rPr lang="en-US" sz="1200" u="sng" dirty="0" smtClean="0">
                <a:solidFill>
                  <a:schemeClr val="tx1">
                    <a:lumMod val="75000"/>
                    <a:lumOff val="25000"/>
                  </a:schemeClr>
                </a:solidFill>
              </a:rPr>
              <a:t>mean</a:t>
            </a:r>
            <a:r>
              <a:rPr lang="en-US" sz="1200" dirty="0" smtClean="0">
                <a:solidFill>
                  <a:schemeClr val="tx1">
                    <a:lumMod val="75000"/>
                    <a:lumOff val="25000"/>
                  </a:schemeClr>
                </a:solidFill>
              </a:rPr>
              <a:t> values between the two groups because of the skew in some of the variables.”</a:t>
            </a:r>
          </a:p>
          <a:p>
            <a:pPr marL="474846" lvl="1" indent="-350482" fontAlgn="auto">
              <a:spcAft>
                <a:spcPts val="0"/>
              </a:spcAft>
              <a:buClr>
                <a:srgbClr val="569FD3"/>
              </a:buClr>
              <a:buFont typeface="Wingdings" pitchFamily="2" charset="2"/>
              <a:buChar char="§"/>
              <a:defRPr/>
            </a:pPr>
            <a:r>
              <a:rPr lang="en-US" sz="1200" dirty="0" smtClean="0">
                <a:solidFill>
                  <a:schemeClr val="tx1">
                    <a:lumMod val="75000"/>
                    <a:lumOff val="25000"/>
                  </a:schemeClr>
                </a:solidFill>
              </a:rPr>
              <a:t>“Because of the skew in some of the variables, nonparametric statistical analysis was also used to evaluate the data.  The </a:t>
            </a:r>
            <a:r>
              <a:rPr lang="en-US" sz="1200" u="sng" dirty="0" err="1" smtClean="0">
                <a:solidFill>
                  <a:schemeClr val="tx1">
                    <a:lumMod val="75000"/>
                    <a:lumOff val="25000"/>
                  </a:schemeClr>
                </a:solidFill>
              </a:rPr>
              <a:t>Wilcoxon</a:t>
            </a:r>
            <a:r>
              <a:rPr lang="en-US" sz="1200" u="sng" dirty="0" smtClean="0">
                <a:solidFill>
                  <a:schemeClr val="tx1">
                    <a:lumMod val="75000"/>
                    <a:lumOff val="25000"/>
                  </a:schemeClr>
                </a:solidFill>
              </a:rPr>
              <a:t> rank sum </a:t>
            </a:r>
            <a:r>
              <a:rPr lang="en-US" sz="1200" dirty="0" smtClean="0">
                <a:solidFill>
                  <a:schemeClr val="tx1">
                    <a:lumMod val="75000"/>
                    <a:lumOff val="25000"/>
                  </a:schemeClr>
                </a:solidFill>
              </a:rPr>
              <a:t>test gave levels of statistical significance similar to those obtained by using the Students t-test for all of the outcome variables including weight gain.  The only discrepancy in the two tests was seen in evaluating the stool frequency in the second week of therapy.  The difference was significant by the Student’s t-test but not by </a:t>
            </a:r>
            <a:r>
              <a:rPr lang="en-US" sz="1200" u="sng" dirty="0" smtClean="0">
                <a:solidFill>
                  <a:schemeClr val="tx1">
                    <a:lumMod val="75000"/>
                    <a:lumOff val="25000"/>
                  </a:schemeClr>
                </a:solidFill>
              </a:rPr>
              <a:t>the </a:t>
            </a:r>
            <a:r>
              <a:rPr lang="en-US" sz="1200" u="sng" dirty="0" err="1" smtClean="0">
                <a:solidFill>
                  <a:schemeClr val="tx1">
                    <a:lumMod val="75000"/>
                    <a:lumOff val="25000"/>
                  </a:schemeClr>
                </a:solidFill>
              </a:rPr>
              <a:t>Wilcoxon</a:t>
            </a:r>
            <a:r>
              <a:rPr lang="en-US" sz="1200" u="sng" dirty="0" smtClean="0">
                <a:solidFill>
                  <a:schemeClr val="tx1">
                    <a:lumMod val="75000"/>
                    <a:lumOff val="25000"/>
                  </a:schemeClr>
                </a:solidFill>
              </a:rPr>
              <a:t> rank sum </a:t>
            </a:r>
            <a:r>
              <a:rPr lang="en-US" sz="1200" dirty="0" smtClean="0">
                <a:solidFill>
                  <a:schemeClr val="tx1">
                    <a:lumMod val="75000"/>
                    <a:lumOff val="25000"/>
                  </a:schemeClr>
                </a:solidFill>
              </a:rPr>
              <a:t>test.” </a:t>
            </a:r>
          </a:p>
          <a:p>
            <a:pPr lvl="1" fontAlgn="auto">
              <a:spcAft>
                <a:spcPts val="0"/>
              </a:spcAft>
              <a:buClr>
                <a:srgbClr val="569FD3"/>
              </a:buClr>
              <a:defRPr/>
            </a:pPr>
            <a:endParaRPr lang="en-US" sz="1200" dirty="0" smtClean="0">
              <a:solidFill>
                <a:schemeClr val="tx1">
                  <a:lumMod val="75000"/>
                  <a:lumOff val="25000"/>
                </a:schemeClr>
              </a:solidFill>
            </a:endParaRP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At the end of the lecture, we’ll come back to the quotes to see what they mean – and do they make sense?</a:t>
            </a:r>
          </a:p>
          <a:p>
            <a:pPr marL="0" lvl="1" defTabSz="930311">
              <a:spcBef>
                <a:spcPct val="0"/>
              </a:spcBef>
              <a:defRPr/>
            </a:pPr>
            <a:r>
              <a:rPr lang="en-US" sz="1200" dirty="0" smtClean="0">
                <a:solidFill>
                  <a:schemeClr val="tx1">
                    <a:lumMod val="75000"/>
                    <a:lumOff val="25000"/>
                  </a:schemeClr>
                </a:solidFill>
              </a:rPr>
              <a:t>We’ll also look at the results from this article – to answer the question is the rice-lentil diet effective in the treatment of the persistent diarrhea  in comparison to a Soy Diet. </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r>
              <a:rPr lang="en-US" sz="1200" dirty="0" smtClean="0">
                <a:solidFill>
                  <a:schemeClr val="tx1">
                    <a:lumMod val="75000"/>
                    <a:lumOff val="25000"/>
                  </a:schemeClr>
                </a:solidFill>
              </a:rPr>
              <a:t>Let’s investigate the </a:t>
            </a:r>
            <a:r>
              <a:rPr lang="en-US" sz="1200" dirty="0" err="1" smtClean="0">
                <a:solidFill>
                  <a:schemeClr val="tx1">
                    <a:lumMod val="75000"/>
                    <a:lumOff val="25000"/>
                  </a:schemeClr>
                </a:solidFill>
              </a:rPr>
              <a:t>Wilcoxon</a:t>
            </a:r>
            <a:r>
              <a:rPr lang="en-US" sz="1200" dirty="0" smtClean="0">
                <a:solidFill>
                  <a:schemeClr val="tx1">
                    <a:lumMod val="75000"/>
                    <a:lumOff val="25000"/>
                  </a:schemeClr>
                </a:solidFill>
              </a:rPr>
              <a:t> Rank Sum test – the assumptions, the calculations, the interpretation in other examples with smaller sample size.  Then we’ll return to this, our global health motivating example.  </a:t>
            </a:r>
          </a:p>
          <a:p>
            <a:pPr marL="0" lvl="1" defTabSz="930311">
              <a:spcBef>
                <a:spcPct val="0"/>
              </a:spcBef>
              <a:defRPr/>
            </a:pPr>
            <a:endParaRPr lang="en-US" sz="1200" dirty="0" smtClean="0">
              <a:solidFill>
                <a:schemeClr val="tx1">
                  <a:lumMod val="75000"/>
                  <a:lumOff val="25000"/>
                </a:schemeClr>
              </a:solidFill>
            </a:endParaRPr>
          </a:p>
          <a:p>
            <a:pPr marL="0" lvl="1" defTabSz="930311">
              <a:spcBef>
                <a:spcPct val="0"/>
              </a:spcBef>
              <a:defRPr/>
            </a:pPr>
            <a:endParaRPr lang="en-US" sz="1200" dirty="0" smtClean="0">
              <a:solidFill>
                <a:schemeClr val="tx1">
                  <a:lumMod val="75000"/>
                  <a:lumOff val="25000"/>
                </a:schemeClr>
              </a:solidFill>
            </a:endParaRP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EDCBE-5597-4132-9F80-450910B4A758}"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defRPr/>
            </a:pP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is a common </a:t>
            </a:r>
            <a:r>
              <a:rPr lang="en-US" u="sng" dirty="0" smtClean="0">
                <a:solidFill>
                  <a:schemeClr val="tx1">
                    <a:lumMod val="75000"/>
                    <a:lumOff val="25000"/>
                  </a:schemeClr>
                </a:solidFill>
              </a:rPr>
              <a:t>nonparametric</a:t>
            </a:r>
            <a:r>
              <a:rPr lang="en-US" dirty="0" smtClean="0">
                <a:solidFill>
                  <a:schemeClr val="tx1">
                    <a:lumMod val="75000"/>
                    <a:lumOff val="25000"/>
                  </a:schemeClr>
                </a:solidFill>
              </a:rPr>
              <a:t> test</a:t>
            </a:r>
          </a:p>
          <a:p>
            <a:pPr lvl="1" fontAlgn="auto">
              <a:spcAft>
                <a:spcPts val="0"/>
              </a:spcAft>
              <a:buClr>
                <a:srgbClr val="569FD3"/>
              </a:buClr>
              <a:buFont typeface="Wingdings" pitchFamily="2" charset="2"/>
              <a:buChar char="§"/>
              <a:defRPr/>
            </a:pPr>
            <a:r>
              <a:rPr lang="en-US" dirty="0" smtClean="0">
                <a:solidFill>
                  <a:schemeClr val="tx1">
                    <a:lumMod val="75000"/>
                    <a:lumOff val="25000"/>
                  </a:schemeClr>
                </a:solidFill>
              </a:rPr>
              <a:t>A </a:t>
            </a:r>
            <a:r>
              <a:rPr lang="en-US" u="sng" dirty="0" smtClean="0">
                <a:solidFill>
                  <a:schemeClr val="tx1">
                    <a:lumMod val="75000"/>
                    <a:lumOff val="25000"/>
                  </a:schemeClr>
                </a:solidFill>
              </a:rPr>
              <a:t>Nonparametric </a:t>
            </a:r>
            <a:r>
              <a:rPr lang="en-US" dirty="0" smtClean="0">
                <a:solidFill>
                  <a:schemeClr val="tx1">
                    <a:lumMod val="75000"/>
                    <a:lumOff val="25000"/>
                  </a:schemeClr>
                </a:solidFill>
              </a:rPr>
              <a:t> test is a statistical test with</a:t>
            </a:r>
            <a:r>
              <a:rPr lang="en-US" baseline="0" dirty="0" smtClean="0">
                <a:solidFill>
                  <a:schemeClr val="tx1">
                    <a:lumMod val="75000"/>
                    <a:lumOff val="25000"/>
                  </a:schemeClr>
                </a:solidFill>
              </a:rPr>
              <a:t> few, if any, </a:t>
            </a:r>
            <a:r>
              <a:rPr lang="en-US" dirty="0" smtClean="0">
                <a:solidFill>
                  <a:schemeClr val="tx1">
                    <a:lumMod val="75000"/>
                    <a:lumOff val="25000"/>
                  </a:schemeClr>
                </a:solidFill>
              </a:rPr>
              <a:t>distributional assumptions.  Often, a non-parametric</a:t>
            </a:r>
            <a:r>
              <a:rPr lang="en-US" baseline="0" dirty="0" smtClean="0">
                <a:solidFill>
                  <a:schemeClr val="tx1">
                    <a:lumMod val="75000"/>
                    <a:lumOff val="25000"/>
                  </a:schemeClr>
                </a:solidFill>
              </a:rPr>
              <a:t> test will use the </a:t>
            </a:r>
            <a:r>
              <a:rPr lang="en-US" u="sng" baseline="0" dirty="0" smtClean="0">
                <a:solidFill>
                  <a:schemeClr val="tx1">
                    <a:lumMod val="75000"/>
                    <a:lumOff val="25000"/>
                  </a:schemeClr>
                </a:solidFill>
              </a:rPr>
              <a:t>RANKS</a:t>
            </a:r>
            <a:r>
              <a:rPr lang="en-US" baseline="0" dirty="0" smtClean="0">
                <a:solidFill>
                  <a:schemeClr val="tx1">
                    <a:lumMod val="75000"/>
                    <a:lumOff val="25000"/>
                  </a:schemeClr>
                </a:solidFill>
              </a:rPr>
              <a:t> of the data (rather than the actual data itself) – this is the case for the </a:t>
            </a:r>
            <a:r>
              <a:rPr lang="en-US" baseline="0" dirty="0" err="1" smtClean="0">
                <a:solidFill>
                  <a:schemeClr val="tx1">
                    <a:lumMod val="75000"/>
                    <a:lumOff val="25000"/>
                  </a:schemeClr>
                </a:solidFill>
              </a:rPr>
              <a:t>Wilcoxon</a:t>
            </a:r>
            <a:r>
              <a:rPr lang="en-US" baseline="0" dirty="0" smtClean="0">
                <a:solidFill>
                  <a:schemeClr val="tx1">
                    <a:lumMod val="75000"/>
                    <a:lumOff val="25000"/>
                  </a:schemeClr>
                </a:solidFill>
              </a:rPr>
              <a:t> Rank Sum test. </a:t>
            </a:r>
            <a:endParaRPr lang="en-US" dirty="0" smtClean="0">
              <a:solidFill>
                <a:schemeClr val="tx1">
                  <a:lumMod val="75000"/>
                  <a:lumOff val="25000"/>
                </a:schemeClr>
              </a:solidFill>
            </a:endParaRPr>
          </a:p>
          <a:p>
            <a:pPr lvl="1" fontAlgn="auto">
              <a:spcAft>
                <a:spcPts val="0"/>
              </a:spcAft>
              <a:buClr>
                <a:srgbClr val="569FD3"/>
              </a:buClr>
              <a:buFont typeface="Wingdings" pitchFamily="2" charset="2"/>
              <a:buChar char="§"/>
              <a:defRPr/>
            </a:pPr>
            <a:r>
              <a:rPr lang="en-US" u="sng" dirty="0" smtClean="0">
                <a:solidFill>
                  <a:schemeClr val="tx1">
                    <a:lumMod val="75000"/>
                    <a:lumOff val="25000"/>
                  </a:schemeClr>
                </a:solidFill>
              </a:rPr>
              <a:t>A Parametri</a:t>
            </a:r>
            <a:r>
              <a:rPr lang="en-US" dirty="0" smtClean="0">
                <a:solidFill>
                  <a:schemeClr val="tx1">
                    <a:lumMod val="75000"/>
                    <a:lumOff val="25000"/>
                  </a:schemeClr>
                </a:solidFill>
              </a:rPr>
              <a:t>c test assumes a particular distribution, for example the t-test  is a parametric test because it assumes samples are from </a:t>
            </a:r>
            <a:r>
              <a:rPr lang="en-US" u="sng" dirty="0" smtClean="0">
                <a:solidFill>
                  <a:schemeClr val="tx1">
                    <a:lumMod val="75000"/>
                    <a:lumOff val="25000"/>
                  </a:schemeClr>
                </a:solidFill>
              </a:rPr>
              <a:t>normal</a:t>
            </a:r>
            <a:r>
              <a:rPr lang="en-US" dirty="0" smtClean="0">
                <a:solidFill>
                  <a:schemeClr val="tx1">
                    <a:lumMod val="75000"/>
                    <a:lumOff val="25000"/>
                  </a:schemeClr>
                </a:solidFill>
              </a:rPr>
              <a:t> populations.</a:t>
            </a:r>
          </a:p>
          <a:p>
            <a:pPr lvl="1" fontAlgn="auto">
              <a:spcAft>
                <a:spcPts val="0"/>
              </a:spcAft>
              <a:buClr>
                <a:srgbClr val="569FD3"/>
              </a:buClr>
              <a:defRPr/>
            </a:pPr>
            <a:endParaRPr lang="en-US" dirty="0" smtClean="0">
              <a:solidFill>
                <a:schemeClr val="tx1">
                  <a:lumMod val="75000"/>
                  <a:lumOff val="25000"/>
                </a:schemeClr>
              </a:solidFill>
            </a:endParaRPr>
          </a:p>
          <a:p>
            <a:pPr lvl="1" fontAlgn="auto">
              <a:spcAft>
                <a:spcPts val="0"/>
              </a:spcAft>
              <a:buClr>
                <a:srgbClr val="569FD3"/>
              </a:buClr>
              <a:defRPr/>
            </a:pPr>
            <a:r>
              <a:rPr lang="en-US" dirty="0" smtClean="0">
                <a:solidFill>
                  <a:schemeClr val="tx1">
                    <a:lumMod val="75000"/>
                    <a:lumOff val="25000"/>
                  </a:schemeClr>
                </a:solidFill>
              </a:rPr>
              <a:t>In</a:t>
            </a:r>
            <a:r>
              <a:rPr lang="en-US" baseline="0" dirty="0" smtClean="0">
                <a:solidFill>
                  <a:schemeClr val="tx1">
                    <a:lumMod val="75000"/>
                    <a:lumOff val="25000"/>
                  </a:schemeClr>
                </a:solidFill>
              </a:rPr>
              <a:t> a parametric test, you usually test parameters (mu1=mu2) for example.  In  a non-parametric test you </a:t>
            </a:r>
            <a:r>
              <a:rPr lang="en-US" i="1" baseline="0" dirty="0" smtClean="0">
                <a:solidFill>
                  <a:schemeClr val="tx1">
                    <a:lumMod val="75000"/>
                    <a:lumOff val="25000"/>
                  </a:schemeClr>
                </a:solidFill>
              </a:rPr>
              <a:t>usually</a:t>
            </a:r>
            <a:r>
              <a:rPr lang="en-US" baseline="0" dirty="0" smtClean="0">
                <a:solidFill>
                  <a:schemeClr val="tx1">
                    <a:lumMod val="75000"/>
                    <a:lumOff val="25000"/>
                  </a:schemeClr>
                </a:solidFill>
              </a:rPr>
              <a:t> don’t test parameters (because you don’t have any specified).</a:t>
            </a:r>
          </a:p>
          <a:p>
            <a:pPr lvl="1"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a:spcBef>
                <a:spcPct val="0"/>
              </a:spcBef>
            </a:pPr>
            <a:r>
              <a:rPr lang="en-US" sz="1200" dirty="0" smtClean="0"/>
              <a:t>A little</a:t>
            </a:r>
            <a:r>
              <a:rPr lang="en-US" sz="1200" baseline="0" dirty="0" smtClean="0"/>
              <a:t> bit about the name… because this is a point of confusion (for good reason)….</a:t>
            </a:r>
          </a:p>
          <a:p>
            <a:pPr>
              <a:spcBef>
                <a:spcPct val="0"/>
              </a:spcBef>
            </a:pPr>
            <a:endParaRPr lang="en-US" sz="1200" dirty="0" smtClean="0"/>
          </a:p>
          <a:p>
            <a:pPr fontAlgn="auto">
              <a:spcAft>
                <a:spcPts val="0"/>
              </a:spcAft>
              <a:buClr>
                <a:srgbClr val="569FD3"/>
              </a:buClr>
              <a:buFont typeface="Wingdings" pitchFamily="2" charset="2"/>
              <a:buChar char="§"/>
              <a:defRPr/>
            </a:pPr>
            <a:r>
              <a:rPr lang="en-US" sz="1200" dirty="0" err="1" smtClean="0">
                <a:solidFill>
                  <a:schemeClr val="tx1">
                    <a:lumMod val="75000"/>
                    <a:lumOff val="25000"/>
                  </a:schemeClr>
                </a:solidFill>
              </a:rPr>
              <a:t>Wilcoxon</a:t>
            </a:r>
            <a:r>
              <a:rPr lang="en-US" sz="1200" dirty="0" smtClean="0">
                <a:solidFill>
                  <a:schemeClr val="tx1">
                    <a:lumMod val="75000"/>
                    <a:lumOff val="25000"/>
                  </a:schemeClr>
                </a:solidFill>
              </a:rPr>
              <a:t> Rank Sum Test is also call Mann-Whitney U test (actually</a:t>
            </a:r>
            <a:r>
              <a:rPr lang="en-US" sz="1200" baseline="0" dirty="0" smtClean="0">
                <a:solidFill>
                  <a:schemeClr val="tx1">
                    <a:lumMod val="75000"/>
                    <a:lumOff val="25000"/>
                  </a:schemeClr>
                </a:solidFill>
              </a:rPr>
              <a:t> it has lots of names with these combinations… </a:t>
            </a:r>
            <a:r>
              <a:rPr lang="en-US" sz="1200" baseline="0" dirty="0" err="1" smtClean="0">
                <a:solidFill>
                  <a:schemeClr val="tx1">
                    <a:lumMod val="75000"/>
                    <a:lumOff val="25000"/>
                  </a:schemeClr>
                </a:solidFill>
              </a:rPr>
              <a:t>Wilcoxon</a:t>
            </a:r>
            <a:r>
              <a:rPr lang="en-US" sz="1200" baseline="0" dirty="0" smtClean="0">
                <a:solidFill>
                  <a:schemeClr val="tx1">
                    <a:lumMod val="75000"/>
                    <a:lumOff val="25000"/>
                  </a:schemeClr>
                </a:solidFill>
              </a:rPr>
              <a:t>-Mann-Whitney test, Mann-Whitney-</a:t>
            </a:r>
            <a:r>
              <a:rPr lang="en-US" sz="1200" baseline="0" dirty="0" err="1" smtClean="0">
                <a:solidFill>
                  <a:schemeClr val="tx1">
                    <a:lumMod val="75000"/>
                    <a:lumOff val="25000"/>
                  </a:schemeClr>
                </a:solidFill>
              </a:rPr>
              <a:t>Wilcoxon</a:t>
            </a:r>
            <a:r>
              <a:rPr lang="en-US" sz="1200" baseline="0" dirty="0" smtClean="0">
                <a:solidFill>
                  <a:schemeClr val="tx1">
                    <a:lumMod val="75000"/>
                    <a:lumOff val="25000"/>
                  </a:schemeClr>
                </a:solidFill>
              </a:rPr>
              <a:t> test…)  The test was first published by </a:t>
            </a:r>
            <a:r>
              <a:rPr lang="en-US" sz="1200" baseline="0" dirty="0" err="1" smtClean="0">
                <a:solidFill>
                  <a:schemeClr val="tx1">
                    <a:lumMod val="75000"/>
                    <a:lumOff val="25000"/>
                  </a:schemeClr>
                </a:solidFill>
              </a:rPr>
              <a:t>Wilcoxon</a:t>
            </a:r>
            <a:r>
              <a:rPr lang="en-US" sz="1200" baseline="0" dirty="0" smtClean="0">
                <a:solidFill>
                  <a:schemeClr val="tx1">
                    <a:lumMod val="75000"/>
                    <a:lumOff val="25000"/>
                  </a:schemeClr>
                </a:solidFill>
              </a:rPr>
              <a:t>, but then later by Mann-Whitney  who derived separately using different formulation of statistic --  later, the Mann Whitney U was shown to be equivalent to </a:t>
            </a:r>
            <a:r>
              <a:rPr lang="en-US" sz="1200" baseline="0" dirty="0" err="1" smtClean="0">
                <a:solidFill>
                  <a:schemeClr val="tx1">
                    <a:lumMod val="75000"/>
                    <a:lumOff val="25000"/>
                  </a:schemeClr>
                </a:solidFill>
              </a:rPr>
              <a:t>Wilcoxon</a:t>
            </a:r>
            <a:r>
              <a:rPr lang="en-US" sz="1200" baseline="0" dirty="0" smtClean="0">
                <a:solidFill>
                  <a:schemeClr val="tx1">
                    <a:lumMod val="75000"/>
                    <a:lumOff val="25000"/>
                  </a:schemeClr>
                </a:solidFill>
              </a:rPr>
              <a:t> version.  (The test statistics have different values, but you can compute one test statistic from the other test statistics and they give the same p-value.)</a:t>
            </a:r>
          </a:p>
          <a:p>
            <a:pPr fontAlgn="auto">
              <a:spcAft>
                <a:spcPts val="0"/>
              </a:spcAft>
              <a:buClr>
                <a:srgbClr val="569FD3"/>
              </a:buClr>
              <a:buFont typeface="Wingdings" pitchFamily="2" charset="2"/>
              <a:buChar char="§"/>
              <a:defRPr/>
            </a:pPr>
            <a:endParaRPr lang="en-US" sz="1200" dirty="0" smtClean="0">
              <a:solidFill>
                <a:schemeClr val="tx1">
                  <a:lumMod val="75000"/>
                  <a:lumOff val="25000"/>
                </a:schemeClr>
              </a:solidFill>
            </a:endParaRPr>
          </a:p>
          <a:p>
            <a:pPr fontAlgn="auto">
              <a:spcAft>
                <a:spcPts val="0"/>
              </a:spcAft>
              <a:buClr>
                <a:srgbClr val="569FD3"/>
              </a:buClr>
              <a:buFont typeface="Wingdings" pitchFamily="2" charset="2"/>
              <a:buChar char="§"/>
              <a:defRPr/>
            </a:pPr>
            <a:r>
              <a:rPr lang="en-US" sz="1200" dirty="0" smtClean="0">
                <a:solidFill>
                  <a:schemeClr val="tx1">
                    <a:lumMod val="75000"/>
                    <a:lumOff val="25000"/>
                  </a:schemeClr>
                </a:solidFill>
              </a:rPr>
              <a:t>Don’t confuse </a:t>
            </a:r>
            <a:r>
              <a:rPr lang="en-US" sz="1200" dirty="0" err="1" smtClean="0">
                <a:solidFill>
                  <a:schemeClr val="tx1">
                    <a:lumMod val="75000"/>
                    <a:lumOff val="25000"/>
                  </a:schemeClr>
                </a:solidFill>
              </a:rPr>
              <a:t>Wilcoxon</a:t>
            </a:r>
            <a:r>
              <a:rPr lang="en-US" sz="1200" dirty="0" smtClean="0">
                <a:solidFill>
                  <a:schemeClr val="tx1">
                    <a:lumMod val="75000"/>
                    <a:lumOff val="25000"/>
                  </a:schemeClr>
                </a:solidFill>
              </a:rPr>
              <a:t> Rank Sum Test with </a:t>
            </a:r>
            <a:r>
              <a:rPr lang="en-US" sz="1200" dirty="0" err="1" smtClean="0">
                <a:solidFill>
                  <a:schemeClr val="tx1">
                    <a:lumMod val="75000"/>
                    <a:lumOff val="25000"/>
                  </a:schemeClr>
                </a:solidFill>
              </a:rPr>
              <a:t>Wilcoxon</a:t>
            </a:r>
            <a:r>
              <a:rPr lang="en-US" sz="1200" dirty="0" smtClean="0">
                <a:solidFill>
                  <a:schemeClr val="tx1">
                    <a:lumMod val="75000"/>
                    <a:lumOff val="25000"/>
                  </a:schemeClr>
                </a:solidFill>
              </a:rPr>
              <a:t> Signed Rank Test  (two different</a:t>
            </a:r>
            <a:r>
              <a:rPr lang="en-US" sz="1200" baseline="0" dirty="0" smtClean="0">
                <a:solidFill>
                  <a:schemeClr val="tx1">
                    <a:lumMod val="75000"/>
                    <a:lumOff val="25000"/>
                  </a:schemeClr>
                </a:solidFill>
              </a:rPr>
              <a:t> tests… similar names, unfortunately)</a:t>
            </a:r>
          </a:p>
          <a:p>
            <a:pPr fontAlgn="auto">
              <a:spcAft>
                <a:spcPts val="0"/>
              </a:spcAft>
              <a:buClr>
                <a:srgbClr val="569FD3"/>
              </a:buClr>
              <a:buFont typeface="Wingdings" pitchFamily="2" charset="2"/>
              <a:buChar char="§"/>
              <a:defRPr/>
            </a:pPr>
            <a:endParaRPr lang="en-US" sz="1200" dirty="0" smtClean="0">
              <a:solidFill>
                <a:schemeClr val="tx1">
                  <a:lumMod val="75000"/>
                  <a:lumOff val="25000"/>
                </a:schemeClr>
              </a:solidFill>
            </a:endParaRPr>
          </a:p>
          <a:p>
            <a:pPr defTabSz="930311" fontAlgn="auto">
              <a:spcAft>
                <a:spcPts val="0"/>
              </a:spcAft>
              <a:buClr>
                <a:srgbClr val="569FD3"/>
              </a:buClr>
              <a:buFont typeface="Wingdings" pitchFamily="2" charset="2"/>
              <a:buChar char="§"/>
              <a:defRPr/>
            </a:pPr>
            <a:r>
              <a:rPr lang="en-US" sz="1200" dirty="0" smtClean="0">
                <a:solidFill>
                  <a:schemeClr val="tx1">
                    <a:lumMod val="75000"/>
                    <a:lumOff val="25000"/>
                  </a:schemeClr>
                </a:solidFill>
              </a:rPr>
              <a:t> In some ways,</a:t>
            </a:r>
            <a:r>
              <a:rPr lang="en-US" sz="1200" baseline="0" dirty="0" smtClean="0">
                <a:solidFill>
                  <a:schemeClr val="tx1">
                    <a:lumMod val="75000"/>
                    <a:lumOff val="25000"/>
                  </a:schemeClr>
                </a:solidFill>
              </a:rPr>
              <a:t> </a:t>
            </a:r>
            <a:r>
              <a:rPr lang="en-US" sz="1200" dirty="0" err="1" smtClean="0">
                <a:solidFill>
                  <a:schemeClr val="tx1">
                    <a:lumMod val="75000"/>
                    <a:lumOff val="25000"/>
                  </a:schemeClr>
                </a:solidFill>
              </a:rPr>
              <a:t>Wilcoxon</a:t>
            </a:r>
            <a:r>
              <a:rPr lang="en-US" sz="1200" dirty="0" smtClean="0">
                <a:solidFill>
                  <a:schemeClr val="tx1">
                    <a:lumMod val="75000"/>
                    <a:lumOff val="25000"/>
                  </a:schemeClr>
                </a:solidFill>
              </a:rPr>
              <a:t> Rank Sum is “analogous” to the t-test but doesn’t assume distributions are normal</a:t>
            </a:r>
            <a:r>
              <a:rPr lang="en-US" sz="1200" baseline="0" dirty="0" smtClean="0">
                <a:solidFill>
                  <a:schemeClr val="tx1">
                    <a:lumMod val="75000"/>
                    <a:lumOff val="25000"/>
                  </a:schemeClr>
                </a:solidFill>
              </a:rPr>
              <a:t> – by analogous, I mean it is a way to compare two data sets – the t-test compares the </a:t>
            </a:r>
            <a:r>
              <a:rPr lang="en-US" sz="1200" u="sng" baseline="0" dirty="0" smtClean="0">
                <a:solidFill>
                  <a:schemeClr val="tx1">
                    <a:lumMod val="75000"/>
                    <a:lumOff val="25000"/>
                  </a:schemeClr>
                </a:solidFill>
              </a:rPr>
              <a:t>**means** </a:t>
            </a:r>
            <a:r>
              <a:rPr lang="en-US" sz="1200" baseline="0" dirty="0" smtClean="0">
                <a:solidFill>
                  <a:schemeClr val="tx1">
                    <a:lumMod val="75000"/>
                    <a:lumOff val="25000"/>
                  </a:schemeClr>
                </a:solidFill>
              </a:rPr>
              <a:t>in the two data set and the </a:t>
            </a:r>
            <a:r>
              <a:rPr lang="en-US" sz="1200" baseline="0" dirty="0" err="1" smtClean="0">
                <a:solidFill>
                  <a:schemeClr val="tx1">
                    <a:lumMod val="75000"/>
                    <a:lumOff val="25000"/>
                  </a:schemeClr>
                </a:solidFill>
              </a:rPr>
              <a:t>Wilcoxon</a:t>
            </a:r>
            <a:r>
              <a:rPr lang="en-US" sz="1200" baseline="0" dirty="0" smtClean="0">
                <a:solidFill>
                  <a:schemeClr val="tx1">
                    <a:lumMod val="75000"/>
                    <a:lumOff val="25000"/>
                  </a:schemeClr>
                </a:solidFill>
              </a:rPr>
              <a:t> Rank Sum test compares the </a:t>
            </a:r>
            <a:r>
              <a:rPr lang="en-US" sz="1200" u="sng" baseline="0" dirty="0" smtClean="0">
                <a:solidFill>
                  <a:schemeClr val="tx1">
                    <a:lumMod val="75000"/>
                    <a:lumOff val="25000"/>
                  </a:schemeClr>
                </a:solidFill>
              </a:rPr>
              <a:t>actual (unspecified) distributions.</a:t>
            </a:r>
            <a:endParaRPr lang="en-US" sz="1200" u="sng" dirty="0" smtClean="0">
              <a:solidFill>
                <a:schemeClr val="tx1">
                  <a:lumMod val="75000"/>
                  <a:lumOff val="25000"/>
                </a:schemeClr>
              </a:solidFill>
            </a:endParaRPr>
          </a:p>
          <a:p>
            <a:pPr defTabSz="930311" fontAlgn="auto">
              <a:spcAft>
                <a:spcPts val="0"/>
              </a:spcAft>
              <a:buClr>
                <a:srgbClr val="569FD3"/>
              </a:buClr>
              <a:buFont typeface="Wingdings" pitchFamily="2" charset="2"/>
              <a:buChar char="§"/>
              <a:defRPr/>
            </a:pPr>
            <a:endParaRPr lang="en-US" sz="1200" dirty="0" smtClean="0">
              <a:solidFill>
                <a:schemeClr val="tx1">
                  <a:lumMod val="75000"/>
                  <a:lumOff val="25000"/>
                </a:schemeClr>
              </a:solidFill>
            </a:endParaRPr>
          </a:p>
          <a:p>
            <a:r>
              <a:rPr lang="en-US" sz="1200" dirty="0" smtClean="0"/>
              <a:t>Recall </a:t>
            </a:r>
            <a:r>
              <a:rPr lang="en-US" sz="1200" baseline="0" dirty="0" smtClean="0"/>
              <a:t>when we discussed the two-sample t-test  we assumed the sample was  a S</a:t>
            </a:r>
            <a:r>
              <a:rPr lang="en-US" sz="1200" dirty="0" smtClean="0"/>
              <a:t>RS from </a:t>
            </a:r>
            <a:r>
              <a:rPr lang="en-US" sz="1200" u="sng" dirty="0" smtClean="0"/>
              <a:t>normal</a:t>
            </a:r>
            <a:r>
              <a:rPr lang="en-US" sz="1200" dirty="0" smtClean="0"/>
              <a:t> populations.</a:t>
            </a:r>
            <a:r>
              <a:rPr lang="en-US" sz="1200" baseline="0" dirty="0" smtClean="0"/>
              <a:t>   We said </a:t>
            </a:r>
            <a:r>
              <a:rPr lang="en-US" sz="1200" dirty="0" smtClean="0"/>
              <a:t>two-sample </a:t>
            </a:r>
            <a:r>
              <a:rPr lang="en-US" sz="1200" i="1" dirty="0" smtClean="0"/>
              <a:t>t</a:t>
            </a:r>
            <a:r>
              <a:rPr lang="en-US" sz="1200" dirty="0" smtClean="0"/>
              <a:t> tests are </a:t>
            </a:r>
            <a:r>
              <a:rPr lang="en-US" sz="1200" u="sng" dirty="0" smtClean="0"/>
              <a:t>robust </a:t>
            </a:r>
            <a:r>
              <a:rPr lang="en-US" sz="1200" u="none" dirty="0" smtClean="0"/>
              <a:t>and that c</a:t>
            </a:r>
            <a:r>
              <a:rPr lang="en-US" sz="1200" dirty="0" smtClean="0"/>
              <a:t>onservatively if (</a:t>
            </a:r>
            <a:r>
              <a:rPr lang="en-US" sz="1200" i="1" dirty="0" smtClean="0"/>
              <a:t>n</a:t>
            </a:r>
            <a:r>
              <a:rPr lang="en-US" sz="1200" i="1" baseline="-25000" dirty="0" smtClean="0"/>
              <a:t>1</a:t>
            </a:r>
            <a:r>
              <a:rPr lang="en-US" sz="1200" i="1" dirty="0" smtClean="0"/>
              <a:t>+n</a:t>
            </a:r>
            <a:r>
              <a:rPr lang="en-US" sz="1200" i="1" baseline="-25000" dirty="0" smtClean="0"/>
              <a:t>2 </a:t>
            </a:r>
            <a:r>
              <a:rPr lang="en-US" sz="1200" dirty="0" smtClean="0"/>
              <a:t>)&gt; 39, the two-sample tests are valid even if populations are skewed.  We said to proceed with caution using  two sample t-test if there were outliers.  Well, the WRS test is going to be useful when the assumptions are not met for a t-test (for example the data are skewed) and when we have a small sample size.</a:t>
            </a:r>
            <a:r>
              <a:rPr lang="en-US" sz="1200" baseline="0" dirty="0" smtClean="0"/>
              <a:t>  </a:t>
            </a:r>
            <a:endParaRPr lang="en-US" sz="1200" dirty="0" smtClean="0">
              <a:cs typeface="Times New Roman" pitchFamily="18" charset="0"/>
            </a:endParaRPr>
          </a:p>
          <a:p>
            <a:pPr defTabSz="930311" fontAlgn="auto">
              <a:spcAft>
                <a:spcPts val="0"/>
              </a:spcAft>
              <a:buClr>
                <a:srgbClr val="569FD3"/>
              </a:buClr>
              <a:buFont typeface="Wingdings" pitchFamily="2" charset="2"/>
              <a:buChar char="§"/>
              <a:defRPr/>
            </a:pPr>
            <a:endParaRPr lang="en-US" sz="1200" dirty="0" smtClean="0">
              <a:solidFill>
                <a:schemeClr val="tx1">
                  <a:lumMod val="75000"/>
                  <a:lumOff val="25000"/>
                </a:schemeClr>
              </a:solidFill>
            </a:endParaRPr>
          </a:p>
          <a:p>
            <a:pPr fontAlgn="auto">
              <a:spcAft>
                <a:spcPts val="0"/>
              </a:spcAft>
              <a:buClr>
                <a:srgbClr val="569FD3"/>
              </a:buClr>
              <a:buFont typeface="Wingdings" pitchFamily="2" charset="2"/>
              <a:buChar char="§"/>
              <a:defRPr/>
            </a:pPr>
            <a:endParaRPr lang="en-US" sz="1200"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20000"/>
          </a:bodyPr>
          <a:lstStyle/>
          <a:p>
            <a:pPr fontAlgn="auto">
              <a:spcAft>
                <a:spcPts val="0"/>
              </a:spcAft>
              <a:buClr>
                <a:srgbClr val="569FD3"/>
              </a:buClr>
              <a:defRPr/>
            </a:pPr>
            <a:r>
              <a:rPr lang="en-US" sz="800" dirty="0" smtClean="0">
                <a:solidFill>
                  <a:schemeClr val="tx1">
                    <a:lumMod val="75000"/>
                    <a:lumOff val="25000"/>
                  </a:schemeClr>
                </a:solidFill>
              </a:rPr>
              <a:t>Consider this</a:t>
            </a:r>
            <a:r>
              <a:rPr lang="en-US" sz="800" baseline="0" dirty="0" smtClean="0">
                <a:solidFill>
                  <a:schemeClr val="tx1">
                    <a:lumMod val="75000"/>
                    <a:lumOff val="25000"/>
                  </a:schemeClr>
                </a:solidFill>
              </a:rPr>
              <a:t> small subset of data (From from </a:t>
            </a:r>
            <a:r>
              <a:rPr lang="en-US" sz="800" u="sng" baseline="0" dirty="0" smtClean="0">
                <a:solidFill>
                  <a:schemeClr val="tx1">
                    <a:lumMod val="75000"/>
                    <a:lumOff val="25000"/>
                  </a:schemeClr>
                </a:solidFill>
              </a:rPr>
              <a:t>Categorical Data Analysis using the SAS system  </a:t>
            </a:r>
            <a:r>
              <a:rPr lang="en-US" sz="800" baseline="0" dirty="0" smtClean="0">
                <a:solidFill>
                  <a:schemeClr val="tx1">
                    <a:lumMod val="75000"/>
                    <a:lumOff val="25000"/>
                  </a:schemeClr>
                </a:solidFill>
              </a:rPr>
              <a:t>by Stokes/Koch and Schechter, </a:t>
            </a:r>
            <a:r>
              <a:rPr lang="en-US" sz="800" baseline="0" dirty="0" err="1" smtClean="0">
                <a:solidFill>
                  <a:schemeClr val="tx1">
                    <a:lumMod val="75000"/>
                    <a:lumOff val="25000"/>
                  </a:schemeClr>
                </a:solidFill>
              </a:rPr>
              <a:t>Horwitz</a:t>
            </a:r>
            <a:r>
              <a:rPr lang="en-US" sz="800" baseline="0" dirty="0" smtClean="0">
                <a:solidFill>
                  <a:schemeClr val="tx1">
                    <a:lumMod val="75000"/>
                    <a:lumOff val="25000"/>
                  </a:schemeClr>
                </a:solidFill>
              </a:rPr>
              <a:t>, and </a:t>
            </a:r>
            <a:r>
              <a:rPr lang="en-US" sz="800" baseline="0" dirty="0" err="1" smtClean="0">
                <a:solidFill>
                  <a:schemeClr val="tx1">
                    <a:lumMod val="75000"/>
                    <a:lumOff val="25000"/>
                  </a:schemeClr>
                </a:solidFill>
              </a:rPr>
              <a:t>Henkin</a:t>
            </a:r>
            <a:r>
              <a:rPr lang="en-US" sz="800" baseline="0" dirty="0" smtClean="0">
                <a:solidFill>
                  <a:schemeClr val="tx1">
                    <a:lumMod val="75000"/>
                    <a:lumOff val="25000"/>
                  </a:schemeClr>
                </a:solidFill>
              </a:rPr>
              <a:t> 1973, JAMA “Sodium Chloride Preference in Essential Hypertension” pp 1311-1315)</a:t>
            </a:r>
          </a:p>
          <a:p>
            <a:pPr fontAlgn="auto">
              <a:spcAft>
                <a:spcPts val="0"/>
              </a:spcAft>
              <a:buClr>
                <a:srgbClr val="569FD3"/>
              </a:buClr>
              <a:buFont typeface="Wingdings" pitchFamily="2" charset="2"/>
              <a:buChar char="§"/>
              <a:defRPr/>
            </a:pPr>
            <a:endParaRPr lang="en-US" sz="800" baseline="0" dirty="0" smtClean="0">
              <a:solidFill>
                <a:schemeClr val="tx1">
                  <a:lumMod val="75000"/>
                  <a:lumOff val="25000"/>
                </a:schemeClr>
              </a:solidFill>
            </a:endParaRPr>
          </a:p>
          <a:p>
            <a:pPr fontAlgn="auto">
              <a:spcAft>
                <a:spcPts val="0"/>
              </a:spcAft>
              <a:buClr>
                <a:srgbClr val="569FD3"/>
              </a:buClr>
              <a:defRPr/>
            </a:pPr>
            <a:r>
              <a:rPr lang="en-US" sz="800" baseline="0" dirty="0" smtClean="0">
                <a:solidFill>
                  <a:schemeClr val="tx1">
                    <a:lumMod val="75000"/>
                    <a:lumOff val="25000"/>
                  </a:schemeClr>
                </a:solidFill>
              </a:rPr>
              <a:t>Investigators were interested in whether Hypertensive individuals had a preference to consume more sodium chloride (salt) than individuals with normal blood pressure.  Here are the Na+ intakes for several individuals in the study.  Participants were put on a restricted diet, then given the opportunity to consume as much of a salt solution that they wished. </a:t>
            </a:r>
          </a:p>
          <a:p>
            <a:pPr fontAlgn="auto">
              <a:spcAft>
                <a:spcPts val="0"/>
              </a:spcAft>
              <a:buClr>
                <a:srgbClr val="569FD3"/>
              </a:buClr>
              <a:buFont typeface="Wingdings" pitchFamily="2" charset="2"/>
              <a:buChar char="§"/>
              <a:defRPr/>
            </a:pPr>
            <a:endParaRPr lang="en-US" sz="800" baseline="0" dirty="0" smtClean="0">
              <a:solidFill>
                <a:schemeClr val="tx1">
                  <a:lumMod val="75000"/>
                  <a:lumOff val="25000"/>
                </a:schemeClr>
              </a:solidFill>
            </a:endParaRPr>
          </a:p>
          <a:p>
            <a:pPr fontAlgn="auto">
              <a:spcAft>
                <a:spcPts val="0"/>
              </a:spcAft>
              <a:buClr>
                <a:srgbClr val="569FD3"/>
              </a:buClr>
              <a:defRPr/>
            </a:pPr>
            <a:r>
              <a:rPr lang="en-US" sz="800" baseline="0" dirty="0" smtClean="0">
                <a:solidFill>
                  <a:schemeClr val="tx1">
                    <a:lumMod val="75000"/>
                    <a:lumOff val="25000"/>
                  </a:schemeClr>
                </a:solidFill>
              </a:rPr>
              <a:t>We’ll consider the full data set in a minute – but the calculations are more straightforward with a small number of observations. (Then we’ll eventually get back to </a:t>
            </a:r>
            <a:r>
              <a:rPr lang="en-US" sz="800" baseline="0" dirty="0" err="1" smtClean="0">
                <a:solidFill>
                  <a:schemeClr val="tx1">
                    <a:lumMod val="75000"/>
                    <a:lumOff val="25000"/>
                  </a:schemeClr>
                </a:solidFill>
              </a:rPr>
              <a:t>Wilcoxon</a:t>
            </a:r>
            <a:r>
              <a:rPr lang="en-US" sz="800" baseline="0" dirty="0" smtClean="0">
                <a:solidFill>
                  <a:schemeClr val="tx1">
                    <a:lumMod val="75000"/>
                    <a:lumOff val="25000"/>
                  </a:schemeClr>
                </a:solidFill>
              </a:rPr>
              <a:t> Rank Sum Test in context of the rice/lentil study for a much larger data set.)  But for now I have a very small data set to make the hand calculations manageable before doing this by computer. </a:t>
            </a:r>
          </a:p>
          <a:p>
            <a:pPr fontAlgn="auto">
              <a:spcAft>
                <a:spcPts val="0"/>
              </a:spcAft>
              <a:buClr>
                <a:srgbClr val="569FD3"/>
              </a:buClr>
              <a:buFont typeface="Wingdings" pitchFamily="2" charset="2"/>
              <a:buChar char="§"/>
              <a:defRPr/>
            </a:pPr>
            <a:endParaRPr lang="en-US" sz="800" baseline="0" dirty="0" smtClean="0">
              <a:solidFill>
                <a:schemeClr val="tx1">
                  <a:lumMod val="75000"/>
                  <a:lumOff val="25000"/>
                </a:schemeClr>
              </a:solidFill>
            </a:endParaRPr>
          </a:p>
          <a:p>
            <a:pPr fontAlgn="auto">
              <a:spcAft>
                <a:spcPts val="0"/>
              </a:spcAft>
              <a:buClr>
                <a:srgbClr val="569FD3"/>
              </a:buClr>
              <a:defRPr/>
            </a:pPr>
            <a:r>
              <a:rPr lang="en-US" sz="800" baseline="0" dirty="0" smtClean="0">
                <a:solidFill>
                  <a:schemeClr val="tx1">
                    <a:lumMod val="75000"/>
                    <a:lumOff val="25000"/>
                  </a:schemeClr>
                </a:solidFill>
              </a:rPr>
              <a:t>In comparing the two groups, we may be tempted to conduct a two –sample t-test.  Recall the assumptions for a two sample t-test. The data should be SRS of independent observations from two normal distributions  - each with possibly a different means and possibly different variances.  If these assumptions are not met, we need sufficient sample size (rules of thumb vary depending on the extent of the normality, but we said conservatively we like the total sample size &gt;39)  to take advantage of the “robustness” of a t-test.     </a:t>
            </a:r>
          </a:p>
          <a:p>
            <a:pPr fontAlgn="auto">
              <a:spcAft>
                <a:spcPts val="0"/>
              </a:spcAft>
              <a:buClr>
                <a:srgbClr val="569FD3"/>
              </a:buClr>
              <a:buFont typeface="Wingdings" pitchFamily="2" charset="2"/>
              <a:buChar char="§"/>
              <a:defRPr/>
            </a:pPr>
            <a:endParaRPr lang="en-US" sz="800" baseline="0" dirty="0" smtClean="0">
              <a:solidFill>
                <a:schemeClr val="tx1">
                  <a:lumMod val="75000"/>
                  <a:lumOff val="25000"/>
                </a:schemeClr>
              </a:solidFill>
            </a:endParaRPr>
          </a:p>
          <a:p>
            <a:pPr fontAlgn="auto">
              <a:spcAft>
                <a:spcPts val="0"/>
              </a:spcAft>
              <a:buClr>
                <a:srgbClr val="569FD3"/>
              </a:buClr>
              <a:defRPr/>
            </a:pPr>
            <a:r>
              <a:rPr lang="en-US" sz="800" baseline="0" dirty="0" smtClean="0">
                <a:solidFill>
                  <a:schemeClr val="tx1">
                    <a:lumMod val="75000"/>
                    <a:lumOff val="25000"/>
                  </a:schemeClr>
                </a:solidFill>
              </a:rPr>
              <a:t>With such a small sample size in this example  – it is difficult to say whether the sodium chloride levels for the Normal BP group are from a normally distributed population or the sodium levels from the Hypertension group are from a normally distributed population – but the Normal BP data and the Hypertension look pretty skewed right to me.  I’d be uncomfortable using a t-test here.   (Sorry about using the term “normal” in two different ways… Normal (Healthy?) BP Group and normal distribution… but hopefully it is not too confusing…) </a:t>
            </a:r>
          </a:p>
          <a:p>
            <a:pPr fontAlgn="auto">
              <a:spcAft>
                <a:spcPts val="0"/>
              </a:spcAft>
              <a:buClr>
                <a:srgbClr val="569FD3"/>
              </a:buClr>
              <a:defRPr/>
            </a:pPr>
            <a:r>
              <a:rPr lang="en-US" sz="800" baseline="0" dirty="0" smtClean="0">
                <a:solidFill>
                  <a:schemeClr val="tx1">
                    <a:lumMod val="75000"/>
                    <a:lumOff val="25000"/>
                  </a:schemeClr>
                </a:solidFill>
              </a:rPr>
              <a:t>We’ll see when I give you the full data set that, indeed, these data are not from normally distributed populations and the distributions are right skewed.  </a:t>
            </a:r>
          </a:p>
          <a:p>
            <a:pPr fontAlgn="auto">
              <a:spcAft>
                <a:spcPts val="0"/>
              </a:spcAft>
              <a:buClr>
                <a:srgbClr val="569FD3"/>
              </a:buClr>
              <a:defRPr/>
            </a:pPr>
            <a:endParaRPr lang="en-US" sz="800" baseline="0" dirty="0" smtClean="0">
              <a:solidFill>
                <a:schemeClr val="tx1">
                  <a:lumMod val="75000"/>
                  <a:lumOff val="25000"/>
                </a:schemeClr>
              </a:solidFill>
            </a:endParaRPr>
          </a:p>
          <a:p>
            <a:pPr fontAlgn="auto">
              <a:spcAft>
                <a:spcPts val="0"/>
              </a:spcAft>
              <a:buClr>
                <a:srgbClr val="569FD3"/>
              </a:buClr>
              <a:defRPr/>
            </a:pPr>
            <a:r>
              <a:rPr lang="en-US" sz="800" baseline="0" dirty="0" smtClean="0">
                <a:solidFill>
                  <a:schemeClr val="tx1">
                    <a:lumMod val="75000"/>
                    <a:lumOff val="25000"/>
                  </a:schemeClr>
                </a:solidFill>
              </a:rPr>
              <a:t>One way to think about this is – what would testing “equality of means” tell us when the data are highly skewed and the mean is not a good measure of ‘center’.    When the data are skewed, comparing means (such as in a t-test) is probably NOT the best route, even if there weren’t rules about when a t-test is a valid.  </a:t>
            </a:r>
          </a:p>
          <a:p>
            <a:pPr fontAlgn="auto">
              <a:spcAft>
                <a:spcPts val="0"/>
              </a:spcAft>
              <a:buClr>
                <a:srgbClr val="569FD3"/>
              </a:buClr>
              <a:defRPr/>
            </a:pPr>
            <a:endParaRPr lang="en-US" sz="800" baseline="0" dirty="0" smtClean="0">
              <a:solidFill>
                <a:schemeClr val="tx1">
                  <a:lumMod val="75000"/>
                  <a:lumOff val="25000"/>
                </a:schemeClr>
              </a:solidFill>
            </a:endParaRPr>
          </a:p>
          <a:p>
            <a:pPr fontAlgn="auto">
              <a:spcAft>
                <a:spcPts val="0"/>
              </a:spcAft>
              <a:buClr>
                <a:srgbClr val="569FD3"/>
              </a:buClr>
              <a:defRPr/>
            </a:pPr>
            <a:r>
              <a:rPr lang="en-US" sz="800" baseline="0" dirty="0" smtClean="0">
                <a:solidFill>
                  <a:schemeClr val="tx1">
                    <a:lumMod val="75000"/>
                    <a:lumOff val="25000"/>
                  </a:schemeClr>
                </a:solidFill>
              </a:rPr>
              <a:t>When the assumptions are not met for a t-test there are several options: </a:t>
            </a:r>
          </a:p>
          <a:p>
            <a:pPr fontAlgn="auto">
              <a:spcAft>
                <a:spcPts val="0"/>
              </a:spcAft>
              <a:buClr>
                <a:srgbClr val="569FD3"/>
              </a:buClr>
              <a:defRPr/>
            </a:pPr>
            <a:r>
              <a:rPr lang="en-US" sz="800" baseline="0" dirty="0" smtClean="0">
                <a:solidFill>
                  <a:schemeClr val="tx1">
                    <a:lumMod val="75000"/>
                    <a:lumOff val="25000"/>
                  </a:schemeClr>
                </a:solidFill>
              </a:rPr>
              <a:t>(a) One option is to ‘transform the data’ such as take logarithms of the data values – the transformed data would reduce the ‘</a:t>
            </a:r>
            <a:r>
              <a:rPr lang="en-US" sz="800" baseline="0" dirty="0" err="1" smtClean="0">
                <a:solidFill>
                  <a:schemeClr val="tx1">
                    <a:lumMod val="75000"/>
                    <a:lumOff val="25000"/>
                  </a:schemeClr>
                </a:solidFill>
              </a:rPr>
              <a:t>skewness’</a:t>
            </a:r>
            <a:r>
              <a:rPr lang="en-US" sz="800" baseline="0" dirty="0" smtClean="0">
                <a:solidFill>
                  <a:schemeClr val="tx1">
                    <a:lumMod val="75000"/>
                    <a:lumOff val="25000"/>
                  </a:schemeClr>
                </a:solidFill>
              </a:rPr>
              <a:t>.</a:t>
            </a:r>
          </a:p>
          <a:p>
            <a:pPr fontAlgn="auto">
              <a:spcAft>
                <a:spcPts val="0"/>
              </a:spcAft>
              <a:buClr>
                <a:srgbClr val="569FD3"/>
              </a:buClr>
              <a:defRPr/>
            </a:pPr>
            <a:r>
              <a:rPr lang="en-US" sz="800" baseline="0" dirty="0" smtClean="0">
                <a:solidFill>
                  <a:schemeClr val="tx1">
                    <a:lumMod val="75000"/>
                    <a:lumOff val="25000"/>
                  </a:schemeClr>
                </a:solidFill>
              </a:rPr>
              <a:t>(b) Sometimes when the problem is an outlier or two, statisticians analyze the data with and without the outlier and report both results.</a:t>
            </a:r>
          </a:p>
          <a:p>
            <a:pPr fontAlgn="auto">
              <a:spcAft>
                <a:spcPts val="0"/>
              </a:spcAft>
              <a:buClr>
                <a:srgbClr val="569FD3"/>
              </a:buClr>
              <a:defRPr/>
            </a:pPr>
            <a:r>
              <a:rPr lang="en-US" sz="800" baseline="0" dirty="0" smtClean="0">
                <a:solidFill>
                  <a:schemeClr val="tx1">
                    <a:lumMod val="75000"/>
                    <a:lumOff val="25000"/>
                  </a:schemeClr>
                </a:solidFill>
              </a:rPr>
              <a:t>(c) Another option (our topic today, WRS test) is another common method for comparing two data sets when the assumptions for the t-test are not met – we’ll see it has some properties that make it a good alternative.</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defRPr/>
            </a:pPr>
            <a:r>
              <a:rPr lang="en-US" baseline="0" dirty="0" smtClean="0">
                <a:solidFill>
                  <a:schemeClr val="tx1">
                    <a:lumMod val="75000"/>
                    <a:lumOff val="25000"/>
                  </a:schemeClr>
                </a:solidFill>
              </a:rPr>
              <a:t>The </a:t>
            </a:r>
            <a:r>
              <a:rPr lang="en-US" baseline="0" dirty="0" err="1" smtClean="0">
                <a:solidFill>
                  <a:schemeClr val="tx1">
                    <a:lumMod val="75000"/>
                    <a:lumOff val="25000"/>
                  </a:schemeClr>
                </a:solidFill>
              </a:rPr>
              <a:t>Wilcoxon</a:t>
            </a:r>
            <a:r>
              <a:rPr lang="en-US" baseline="0" dirty="0" smtClean="0">
                <a:solidFill>
                  <a:schemeClr val="tx1">
                    <a:lumMod val="75000"/>
                    <a:lumOff val="25000"/>
                  </a:schemeClr>
                </a:solidFill>
              </a:rPr>
              <a:t> Rank Sum Test will allow us to investigate whether the Sodium Chloride Level distributions (salt intake) are the same in the two populations (the Normal BP vs. Hypertension Group).   This method requires no distributional assumptions (the data don’t need to be normally distributed, for example) and it can be used to for large or small sample size. </a:t>
            </a:r>
          </a:p>
          <a:p>
            <a:pPr fontAlgn="auto">
              <a:spcAft>
                <a:spcPts val="0"/>
              </a:spcAft>
              <a:buClr>
                <a:srgbClr val="569FD3"/>
              </a:buClr>
              <a:buFont typeface="Wingdings" pitchFamily="2" charset="2"/>
              <a:buChar cha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The only assumption we need to use the test is : **The data are assumed to be a </a:t>
            </a:r>
            <a:r>
              <a:rPr lang="en-US" b="1" baseline="0" dirty="0" smtClean="0">
                <a:solidFill>
                  <a:schemeClr val="tx1">
                    <a:lumMod val="75000"/>
                    <a:lumOff val="25000"/>
                  </a:schemeClr>
                </a:solidFill>
              </a:rPr>
              <a:t>SRS of independent observations</a:t>
            </a:r>
            <a:r>
              <a:rPr lang="en-US" baseline="0" dirty="0" smtClean="0">
                <a:solidFill>
                  <a:schemeClr val="tx1">
                    <a:lumMod val="75000"/>
                    <a:lumOff val="25000"/>
                  </a:schemeClr>
                </a:solidFill>
              </a:rPr>
              <a:t>. **</a:t>
            </a:r>
          </a:p>
          <a:p>
            <a:pPr fontAlgn="auto">
              <a:spcAft>
                <a:spcPts val="0"/>
              </a:spcAft>
              <a:buClr>
                <a:srgbClr val="569FD3"/>
              </a:buClr>
              <a:defRPr/>
            </a:pPr>
            <a:endParaRPr lang="en-US" baseline="0" dirty="0" smtClean="0">
              <a:solidFill>
                <a:schemeClr val="tx1">
                  <a:lumMod val="75000"/>
                  <a:lumOff val="25000"/>
                </a:schemeClr>
              </a:solidFill>
            </a:endParaRPr>
          </a:p>
          <a:p>
            <a:pPr fontAlgn="auto">
              <a:spcAft>
                <a:spcPts val="0"/>
              </a:spcAft>
              <a:buClr>
                <a:srgbClr val="569FD3"/>
              </a:buClr>
              <a:defRPr/>
            </a:pPr>
            <a:r>
              <a:rPr lang="en-US" baseline="0" dirty="0" smtClean="0">
                <a:solidFill>
                  <a:schemeClr val="tx1">
                    <a:lumMod val="75000"/>
                    <a:lumOff val="25000"/>
                  </a:schemeClr>
                </a:solidFill>
              </a:rPr>
              <a:t>The </a:t>
            </a:r>
            <a:r>
              <a:rPr lang="en-US" baseline="0" dirty="0" err="1" smtClean="0">
                <a:solidFill>
                  <a:schemeClr val="tx1">
                    <a:lumMod val="75000"/>
                    <a:lumOff val="25000"/>
                  </a:schemeClr>
                </a:solidFill>
              </a:rPr>
              <a:t>Wilcoxon</a:t>
            </a:r>
            <a:r>
              <a:rPr lang="en-US" baseline="0" dirty="0" smtClean="0">
                <a:solidFill>
                  <a:schemeClr val="tx1">
                    <a:lumMod val="75000"/>
                    <a:lumOff val="25000"/>
                  </a:schemeClr>
                </a:solidFill>
              </a:rPr>
              <a:t> Rank Sum Test will allow us to test the hypothesis-  H0: the two populations (Normal BP and Hypertensive) have identical (although unspecified) Sodium Chloride distributions.</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fontAlgn="auto">
              <a:spcAft>
                <a:spcPts val="0"/>
              </a:spcAft>
              <a:buClr>
                <a:srgbClr val="569FD3"/>
              </a:buClr>
              <a:defRPr/>
            </a:pPr>
            <a:r>
              <a:rPr lang="en-US" sz="800" dirty="0" smtClean="0">
                <a:solidFill>
                  <a:schemeClr val="tx1">
                    <a:lumMod val="75000"/>
                    <a:lumOff val="25000"/>
                  </a:schemeClr>
                </a:solidFill>
              </a:rPr>
              <a:t>Here are the steps to perform a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Test  (later we’ll call this the “exact” version of the test)….</a:t>
            </a:r>
          </a:p>
          <a:p>
            <a:pPr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(1)  List values  1-n, without regard to group, and rank each observation from 1 –n.  So in our example we have 7 observations,  if we listed them 1-7 in order, smallest to largest sodium intake ignoring the different groups, the smallest observation is  sodium chloride level= 0…. so it gets rank 1.  The next largest observation is 3.7, it gets rank 2, and the next largest observation is 11 so it gets rank 3……. </a:t>
            </a:r>
          </a:p>
          <a:p>
            <a:pPr fontAlgn="auto">
              <a:spcAft>
                <a:spcPts val="0"/>
              </a:spcAft>
              <a:buClr>
                <a:srgbClr val="569FD3"/>
              </a:buClr>
              <a:defRPr/>
            </a:pPr>
            <a:r>
              <a:rPr lang="en-US" sz="800" dirty="0" smtClean="0">
                <a:solidFill>
                  <a:schemeClr val="tx1">
                    <a:lumMod val="75000"/>
                    <a:lumOff val="25000"/>
                  </a:schemeClr>
                </a:solidFill>
              </a:rPr>
              <a:t>From here on out we can ignore the actual Na+ values – and just rely on the Ranks.  </a:t>
            </a:r>
          </a:p>
          <a:p>
            <a:pPr fontAlgn="auto">
              <a:spcAft>
                <a:spcPts val="0"/>
              </a:spcAft>
              <a:buClr>
                <a:srgbClr val="569FD3"/>
              </a:buClr>
              <a:defRPr/>
            </a:pPr>
            <a:r>
              <a:rPr lang="en-US" sz="800" dirty="0" smtClean="0">
                <a:solidFill>
                  <a:schemeClr val="tx1">
                    <a:lumMod val="75000"/>
                    <a:lumOff val="25000"/>
                  </a:schemeClr>
                </a:solidFill>
              </a:rPr>
              <a:t>(For now we will assume that there are no ties- later we will see there are ways to handle ‘ties’.)</a:t>
            </a:r>
          </a:p>
          <a:p>
            <a:pPr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a:p>
            <a:pPr defTabSz="930311" fontAlgn="auto">
              <a:spcAft>
                <a:spcPts val="0"/>
              </a:spcAft>
              <a:buClr>
                <a:srgbClr val="569FD3"/>
              </a:buClr>
              <a:defRPr/>
            </a:pPr>
            <a:r>
              <a:rPr lang="en-US" sz="800" dirty="0" smtClean="0">
                <a:solidFill>
                  <a:schemeClr val="tx1">
                    <a:lumMod val="75000"/>
                    <a:lumOff val="25000"/>
                  </a:schemeClr>
                </a:solidFill>
              </a:rPr>
              <a:t>(2) Next sum ranks for each group (thus the name “</a:t>
            </a:r>
            <a:r>
              <a:rPr lang="en-US" sz="800" dirty="0" err="1" smtClean="0">
                <a:solidFill>
                  <a:schemeClr val="tx1">
                    <a:lumMod val="75000"/>
                    <a:lumOff val="25000"/>
                  </a:schemeClr>
                </a:solidFill>
              </a:rPr>
              <a:t>Wilcoxon</a:t>
            </a:r>
            <a:r>
              <a:rPr lang="en-US" sz="800" dirty="0" smtClean="0">
                <a:solidFill>
                  <a:schemeClr val="tx1">
                    <a:lumMod val="75000"/>
                    <a:lumOff val="25000"/>
                  </a:schemeClr>
                </a:solidFill>
              </a:rPr>
              <a:t> Rank Sum”. W=Sum ranks from sample with smaller sample size. In our example W= sum of ranks of with the smaller sample size – the normal BP group so W=8 =(1+2 + 5).</a:t>
            </a:r>
          </a:p>
          <a:p>
            <a:pPr defTabSz="930311" fontAlgn="auto">
              <a:spcAft>
                <a:spcPts val="0"/>
              </a:spcAft>
              <a:buClr>
                <a:srgbClr val="569FD3"/>
              </a:buClr>
              <a:defRPr/>
            </a:pPr>
            <a:r>
              <a:rPr lang="en-US" sz="800" dirty="0" smtClean="0">
                <a:solidFill>
                  <a:schemeClr val="tx1">
                    <a:lumMod val="75000"/>
                    <a:lumOff val="25000"/>
                  </a:schemeClr>
                </a:solidFill>
              </a:rPr>
              <a:t> [Interesting fact that can help confirm you’ve not made a mistake in ranking: sum of ranks = (n)(n+1)/2.  In our example sum of the ranks =  28= (7*8)/2. ]</a:t>
            </a: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endParaRPr lang="en-US" sz="800" dirty="0" smtClean="0">
              <a:solidFill>
                <a:schemeClr val="tx1">
                  <a:lumMod val="75000"/>
                  <a:lumOff val="25000"/>
                </a:schemeClr>
              </a:solidFill>
            </a:endParaRPr>
          </a:p>
          <a:p>
            <a:pPr fontAlgn="auto">
              <a:spcAft>
                <a:spcPts val="0"/>
              </a:spcAft>
              <a:buClr>
                <a:srgbClr val="569FD3"/>
              </a:buClr>
              <a:defRPr/>
            </a:pPr>
            <a:r>
              <a:rPr lang="en-US" sz="800" dirty="0" smtClean="0">
                <a:solidFill>
                  <a:schemeClr val="tx1">
                    <a:lumMod val="75000"/>
                    <a:lumOff val="25000"/>
                  </a:schemeClr>
                </a:solidFill>
              </a:rPr>
              <a:t>(3) Calculate probability of observing a “W” as extreme as the one in the data, (or more extreme) if the distributions are the same.</a:t>
            </a:r>
          </a:p>
          <a:p>
            <a:pPr fontAlgn="auto">
              <a:spcAft>
                <a:spcPts val="0"/>
              </a:spcAft>
              <a:buClr>
                <a:srgbClr val="569FD3"/>
              </a:buClr>
              <a:defRPr/>
            </a:pPr>
            <a:r>
              <a:rPr lang="en-US" sz="800" dirty="0" smtClean="0">
                <a:solidFill>
                  <a:schemeClr val="tx1">
                    <a:lumMod val="75000"/>
                    <a:lumOff val="25000"/>
                  </a:schemeClr>
                </a:solidFill>
              </a:rPr>
              <a:t>If the distributions are the same then we’d expect some small ranks and some large ranks in each BP group –right?  That would make the </a:t>
            </a:r>
            <a:r>
              <a:rPr lang="en-US" sz="800" u="sng" dirty="0" smtClean="0">
                <a:solidFill>
                  <a:schemeClr val="tx1">
                    <a:lumMod val="75000"/>
                    <a:lumOff val="25000"/>
                  </a:schemeClr>
                </a:solidFill>
              </a:rPr>
              <a:t>sum</a:t>
            </a:r>
            <a:r>
              <a:rPr lang="en-US" sz="800" dirty="0" smtClean="0">
                <a:solidFill>
                  <a:schemeClr val="tx1">
                    <a:lumMod val="75000"/>
                    <a:lumOff val="25000"/>
                  </a:schemeClr>
                </a:solidFill>
              </a:rPr>
              <a:t> of the ranks pretty equal in the two samples – if the populations have the same distribution, then we’d expect the sum of the ranks in the two groups (in our case 8 and 20) to be pretty similar.  (Now, we need to take into account that the Normal BP Group has only 3 observations, so it will have smaller sum of ranks compared to the Hypertensive group which has 4 observations).  How unusual is it to get a W as extreme as W=8 if the two distributions  in the populations (Normal BP and Hypertension) are the same? </a:t>
            </a:r>
          </a:p>
          <a:p>
            <a:pPr fontAlgn="auto">
              <a:spcAft>
                <a:spcPts val="0"/>
              </a:spcAft>
              <a:buClr>
                <a:srgbClr val="569FD3"/>
              </a:buClr>
              <a:buFont typeface="Wingdings" pitchFamily="2" charset="2"/>
              <a:buChar char="§"/>
              <a:defRPr/>
            </a:pPr>
            <a:endParaRPr lang="en-US" sz="800"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5FD7FE-204E-4784-AC26-CDE8FDA8D0E5}" type="datetime1">
              <a:rPr lang="en-US" smtClean="0"/>
              <a:pPr>
                <a:defRPr/>
              </a:pPr>
              <a:t>7/6/2010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45F0EC-7D07-448E-A5D7-2763A58A2BC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FF388C-34E6-4179-BEAD-870605DB090C}" type="datetime1">
              <a:rPr lang="en-US" smtClean="0"/>
              <a:pPr>
                <a:defRPr/>
              </a:pPr>
              <a:t>7/6/2010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2BEB31-33F0-4522-A926-EDBAC51EF7E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B8FA37F-601A-4D79-814F-ECCCF93CAA7E}" type="datetime1">
              <a:rPr lang="en-US" smtClean="0"/>
              <a:pPr>
                <a:defRPr/>
              </a:pPr>
              <a:t>7/6/2010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2C864F-8B70-4701-9B90-E353B2D487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8B35F9-F69A-4A19-9E82-3A51A3B523F0}" type="datetime1">
              <a:rPr lang="en-US" smtClean="0"/>
              <a:pPr>
                <a:defRPr/>
              </a:pPr>
              <a:t>7/6/2010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FD3419-8F91-49C3-8244-8E4F4C2C638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6BEEC6-AE61-486E-8FEC-8DE5FCFFD822}" type="datetime1">
              <a:rPr lang="en-US" smtClean="0"/>
              <a:pPr>
                <a:defRPr/>
              </a:pPr>
              <a:t>7/6/2010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8639B1A-051A-4C74-8EE2-720B962654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2578E36-35B0-48E4-94D3-779D4B519243}" type="datetime1">
              <a:rPr lang="en-US" smtClean="0"/>
              <a:pPr>
                <a:defRPr/>
              </a:pPr>
              <a:t>7/6/2010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981955-671F-49E3-B23C-CEE35C8676E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C3D23CA-F770-47B1-8619-369A9FD3BBA5}" type="datetime1">
              <a:rPr lang="en-US" smtClean="0"/>
              <a:pPr>
                <a:defRPr/>
              </a:pPr>
              <a:t>7/6/2010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C90BC4C-4D05-41FC-A564-6B5FFF7BF71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E139AE0-23A7-417C-B283-8BE6C3CBFEE5}" type="datetime1">
              <a:rPr lang="en-US" smtClean="0"/>
              <a:pPr>
                <a:defRPr/>
              </a:pPr>
              <a:t>7/6/2010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1A65F29-76D5-450B-A3C5-CCA1A0B1850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3716481-F856-4557-9DE1-76313465E511}" type="datetime1">
              <a:rPr lang="en-US" smtClean="0"/>
              <a:pPr>
                <a:defRPr/>
              </a:pPr>
              <a:t>7/6/2010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86D86E-8469-4D0C-90C8-1CB03073EA2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D8FB38-21CB-4481-A099-282BDD6F5BFC}" type="datetime1">
              <a:rPr lang="en-US" smtClean="0"/>
              <a:pPr>
                <a:defRPr/>
              </a:pPr>
              <a:t>7/6/2010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1BBF034-DAFC-4051-98D4-3B65B4C2888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A7D83E-BE76-4324-B256-3D069D2CEB0F}" type="datetime1">
              <a:rPr lang="en-US" smtClean="0"/>
              <a:pPr>
                <a:defRPr/>
              </a:pPr>
              <a:t>7/6/2010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36F9CD3-06DC-4355-9FDF-90CF795374C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52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52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681A87E-ECE4-41A1-922C-B0868F516008}" type="datetime1">
              <a:rPr lang="en-US" smtClean="0"/>
              <a:pPr>
                <a:defRPr/>
              </a:pPr>
              <a:t>7/6/2010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88FB00D-3F8B-45DF-BEF8-7B6B25EB42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chart" Target="../charts/chart2.xml"/><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chart" Target="../charts/chart4.xml"/><Relationship Id="rId4" Type="http://schemas.openxmlformats.org/officeDocument/2006/relationships/chart" Target="../charts/chart3.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4.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hyperlink" Target="http://www.who.int/child_adolescent_health/documents/9789241598415/en/index.html" TargetMode="External"/><Relationship Id="rId4" Type="http://schemas.openxmlformats.org/officeDocument/2006/relationships/hyperlink" Target="http://www.who.int/topics/diarrhoea/en/"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6626" name="Title 1"/>
          <p:cNvSpPr>
            <a:spLocks noGrp="1"/>
          </p:cNvSpPr>
          <p:nvPr>
            <p:ph type="ctrTitle"/>
          </p:nvPr>
        </p:nvSpPr>
        <p:spPr>
          <a:xfrm>
            <a:off x="2514600" y="2740025"/>
            <a:ext cx="4267200" cy="1470025"/>
          </a:xfrm>
        </p:spPr>
        <p:txBody>
          <a:bodyPr/>
          <a:lstStyle/>
          <a:p>
            <a:pPr eaLnBrk="1" hangingPunct="1"/>
            <a:r>
              <a:rPr lang="en-US" dirty="0" smtClean="0">
                <a:solidFill>
                  <a:schemeClr val="bg1"/>
                </a:solidFill>
              </a:rPr>
              <a:t>Unit 6 Lesson 5</a:t>
            </a:r>
          </a:p>
        </p:txBody>
      </p:sp>
      <p:sp>
        <p:nvSpPr>
          <p:cNvPr id="3075" name="Subtitle 2"/>
          <p:cNvSpPr>
            <a:spLocks noGrp="1"/>
          </p:cNvSpPr>
          <p:nvPr>
            <p:ph type="subTitle" idx="1"/>
          </p:nvPr>
        </p:nvSpPr>
        <p:spPr>
          <a:xfrm>
            <a:off x="1524000" y="4495800"/>
            <a:ext cx="6553200" cy="1752600"/>
          </a:xfrm>
        </p:spPr>
        <p:txBody>
          <a:bodyPr>
            <a:normAutofit/>
          </a:bodyPr>
          <a:lstStyle/>
          <a:p>
            <a:pPr eaLnBrk="1" hangingPunct="1">
              <a:lnSpc>
                <a:spcPct val="80000"/>
              </a:lnSpc>
            </a:pPr>
            <a:r>
              <a:rPr lang="en-US" sz="2200" dirty="0" err="1" smtClean="0">
                <a:solidFill>
                  <a:schemeClr val="bg1"/>
                </a:solidFill>
              </a:rPr>
              <a:t>Wilcoxon</a:t>
            </a:r>
            <a:r>
              <a:rPr lang="en-US" sz="2200" dirty="0" smtClean="0">
                <a:solidFill>
                  <a:schemeClr val="bg1"/>
                </a:solidFill>
              </a:rPr>
              <a:t> Rank Sum Test</a:t>
            </a:r>
          </a:p>
          <a:p>
            <a:pPr eaLnBrk="1" hangingPunct="1">
              <a:lnSpc>
                <a:spcPct val="80000"/>
              </a:lnSpc>
              <a:spcBef>
                <a:spcPct val="0"/>
              </a:spcBef>
            </a:pPr>
            <a:r>
              <a:rPr lang="en-US" sz="2200" i="1" dirty="0" smtClean="0">
                <a:solidFill>
                  <a:schemeClr val="bg1"/>
                </a:solidFill>
              </a:rPr>
              <a:t>Dr. Jane Monaco</a:t>
            </a:r>
          </a:p>
          <a:p>
            <a:pPr eaLnBrk="1" hangingPunct="1">
              <a:lnSpc>
                <a:spcPct val="80000"/>
              </a:lnSpc>
              <a:spcBef>
                <a:spcPct val="0"/>
              </a:spcBef>
            </a:pPr>
            <a:r>
              <a:rPr lang="en-US" sz="2200" i="1" dirty="0" smtClean="0">
                <a:solidFill>
                  <a:schemeClr val="bg1"/>
                </a:solidFill>
              </a:rPr>
              <a:t>Clinical Assistant Professor</a:t>
            </a:r>
          </a:p>
          <a:p>
            <a:pPr eaLnBrk="1" hangingPunct="1">
              <a:lnSpc>
                <a:spcPct val="80000"/>
              </a:lnSpc>
              <a:spcBef>
                <a:spcPct val="0"/>
              </a:spcBef>
            </a:pPr>
            <a:r>
              <a:rPr lang="en-US" sz="2200" i="1" dirty="0" smtClean="0">
                <a:solidFill>
                  <a:schemeClr val="bg1"/>
                </a:solidFill>
              </a:rPr>
              <a:t> Department of Biostatistics</a:t>
            </a:r>
          </a:p>
          <a:p>
            <a:pPr eaLnBrk="1" hangingPunct="1">
              <a:lnSpc>
                <a:spcPct val="80000"/>
              </a:lnSpc>
              <a:spcBef>
                <a:spcPct val="0"/>
              </a:spcBef>
            </a:pPr>
            <a:r>
              <a:rPr lang="en-US" sz="2200" i="1" dirty="0" err="1" smtClean="0">
                <a:solidFill>
                  <a:schemeClr val="bg1"/>
                </a:solidFill>
              </a:rPr>
              <a:t>Gillings</a:t>
            </a:r>
            <a:r>
              <a:rPr lang="en-US" sz="2200" i="1" dirty="0" smtClean="0">
                <a:solidFill>
                  <a:schemeClr val="bg1"/>
                </a:solidFill>
              </a:rPr>
              <a:t> School of Global Public Health</a:t>
            </a:r>
          </a:p>
          <a:p>
            <a:pPr eaLnBrk="1" hangingPunct="1">
              <a:lnSpc>
                <a:spcPct val="80000"/>
              </a:lnSpc>
              <a:spcBef>
                <a:spcPct val="0"/>
              </a:spcBef>
            </a:pPr>
            <a:r>
              <a:rPr lang="en-US" sz="2200" i="1" dirty="0" smtClean="0">
                <a:solidFill>
                  <a:schemeClr val="bg1"/>
                </a:solidFill>
              </a:rPr>
              <a:t>The University of North Carolina at Chapel Hill</a:t>
            </a:r>
          </a:p>
          <a:p>
            <a:pPr eaLnBrk="1" hangingPunct="1">
              <a:lnSpc>
                <a:spcPct val="80000"/>
              </a:lnSpc>
            </a:pPr>
            <a:endParaRPr lang="en-US" sz="2200" dirty="0" smtClean="0">
              <a:solidFill>
                <a:schemeClr val="bg1"/>
              </a:solidFill>
            </a:endParaRPr>
          </a:p>
        </p:txBody>
      </p:sp>
      <p:sp>
        <p:nvSpPr>
          <p:cNvPr id="4" name="Slide Number Placeholder 3"/>
          <p:cNvSpPr>
            <a:spLocks noGrp="1"/>
          </p:cNvSpPr>
          <p:nvPr>
            <p:ph type="sldNum" sz="quarter" idx="12"/>
          </p:nvPr>
        </p:nvSpPr>
        <p:spPr/>
        <p:txBody>
          <a:bodyPr/>
          <a:lstStyle/>
          <a:p>
            <a:pPr>
              <a:defRPr/>
            </a:pPr>
            <a:fld id="{7845F0EC-7D07-448E-A5D7-2763A58A2BC5}"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81000" y="533400"/>
            <a:ext cx="8305800" cy="884238"/>
          </a:xfrm>
        </p:spPr>
        <p:txBody>
          <a:bodyPr/>
          <a:lstStyle/>
          <a:p>
            <a:pPr eaLnBrk="1" hangingPunct="1">
              <a:defRPr/>
            </a:pP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Example 1</a:t>
            </a:r>
            <a:br>
              <a:rPr lang="en-US" dirty="0" smtClean="0">
                <a:solidFill>
                  <a:schemeClr val="tx1">
                    <a:lumMod val="75000"/>
                    <a:lumOff val="25000"/>
                  </a:schemeClr>
                </a:solidFill>
              </a:rPr>
            </a:br>
            <a:r>
              <a:rPr lang="en-US" sz="3600" dirty="0" smtClean="0">
                <a:solidFill>
                  <a:schemeClr val="tx1">
                    <a:lumMod val="75000"/>
                    <a:lumOff val="25000"/>
                  </a:schemeClr>
                </a:solidFill>
              </a:rPr>
              <a:t>Background</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10</a:t>
            </a:fld>
            <a:endParaRPr lang="en-US" dirty="0"/>
          </a:p>
        </p:txBody>
      </p:sp>
      <p:sp>
        <p:nvSpPr>
          <p:cNvPr id="7" name="Content Placeholder 2"/>
          <p:cNvSpPr>
            <a:spLocks noGrp="1"/>
          </p:cNvSpPr>
          <p:nvPr>
            <p:ph idx="1"/>
          </p:nvPr>
        </p:nvSpPr>
        <p:spPr>
          <a:xfrm>
            <a:off x="685800" y="1524000"/>
            <a:ext cx="7315200" cy="4191000"/>
          </a:xfrm>
        </p:spPr>
        <p:txBody>
          <a:bodyPr rtlCol="0">
            <a:normAutofit/>
          </a:bodyPr>
          <a:lstStyle/>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With 7 observations, calculate the number of ways to separate 7 observations into two groups of size 3 and size 4   (= ‘denominator’)</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Calculate number of these combinations that are ‘more extreme’ than in our data example (W=8)</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Find probability of observed data (or something more extreme).</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graphicFrame>
        <p:nvGraphicFramePr>
          <p:cNvPr id="5" name="Object 4"/>
          <p:cNvGraphicFramePr>
            <a:graphicFrameLocks noChangeAspect="1"/>
          </p:cNvGraphicFramePr>
          <p:nvPr/>
        </p:nvGraphicFramePr>
        <p:xfrm>
          <a:off x="1827213" y="2579688"/>
          <a:ext cx="4727575" cy="1285875"/>
        </p:xfrm>
        <a:graphic>
          <a:graphicData uri="http://schemas.openxmlformats.org/presentationml/2006/ole">
            <p:oleObj spid="_x0000_s53249" name="Equation" r:id="rId4" imgW="1434960" imgH="45720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81000" y="533400"/>
            <a:ext cx="8305800" cy="884238"/>
          </a:xfrm>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1</a:t>
            </a:r>
            <a:r>
              <a:rPr lang="en-US" dirty="0" smtClean="0">
                <a:solidFill>
                  <a:schemeClr val="tx1">
                    <a:lumMod val="75000"/>
                    <a:lumOff val="25000"/>
                  </a:schemeClr>
                </a:solidFill>
              </a:rPr>
              <a:t/>
            </a:r>
            <a:br>
              <a:rPr lang="en-US" dirty="0" smtClean="0">
                <a:solidFill>
                  <a:schemeClr val="tx1">
                    <a:lumMod val="75000"/>
                    <a:lumOff val="25000"/>
                  </a:schemeClr>
                </a:solidFill>
              </a:rPr>
            </a:br>
            <a:r>
              <a:rPr lang="en-US" sz="3600" dirty="0" smtClean="0">
                <a:solidFill>
                  <a:schemeClr val="tx1">
                    <a:lumMod val="75000"/>
                    <a:lumOff val="25000"/>
                  </a:schemeClr>
                </a:solidFill>
              </a:rPr>
              <a:t>Background</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11</a:t>
            </a:fld>
            <a:endParaRPr lang="en-US" dirty="0"/>
          </a:p>
        </p:txBody>
      </p:sp>
      <p:sp>
        <p:nvSpPr>
          <p:cNvPr id="7" name="Content Placeholder 2"/>
          <p:cNvSpPr>
            <a:spLocks noGrp="1"/>
          </p:cNvSpPr>
          <p:nvPr>
            <p:ph idx="1"/>
          </p:nvPr>
        </p:nvSpPr>
        <p:spPr>
          <a:xfrm>
            <a:off x="685800" y="1524000"/>
            <a:ext cx="7315200" cy="5334000"/>
          </a:xfrm>
        </p:spPr>
        <p:txBody>
          <a:bodyPr rtlCol="0">
            <a:normAutofit/>
          </a:bodyPr>
          <a:lstStyle/>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With 7 observations, calculate the number of ways to separate 7 observations into two groups of size 3 and size 4</a:t>
            </a:r>
          </a:p>
          <a:p>
            <a:pPr algn="ctr" eaLnBrk="1" fontAlgn="auto" hangingPunct="1">
              <a:spcAft>
                <a:spcPts val="0"/>
              </a:spcAft>
              <a:buClr>
                <a:srgbClr val="569FD3"/>
              </a:buClr>
              <a:buNone/>
              <a:defRPr/>
            </a:pPr>
            <a:r>
              <a:rPr lang="en-US" sz="2800" dirty="0" smtClean="0">
                <a:solidFill>
                  <a:schemeClr val="tx1">
                    <a:lumMod val="75000"/>
                    <a:lumOff val="25000"/>
                  </a:schemeClr>
                </a:solidFill>
              </a:rPr>
              <a:t>35 POSSIBILITIES FOR RANKS FOR GROUP 1:</a:t>
            </a:r>
          </a:p>
          <a:p>
            <a:pPr eaLnBrk="1" fontAlgn="auto" hangingPunct="1">
              <a:spcAft>
                <a:spcPts val="0"/>
              </a:spcAft>
              <a:buClr>
                <a:srgbClr val="569FD3"/>
              </a:buClr>
              <a:buNone/>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graphicFrame>
        <p:nvGraphicFramePr>
          <p:cNvPr id="8" name="Table 7"/>
          <p:cNvGraphicFramePr>
            <a:graphicFrameLocks noGrp="1"/>
          </p:cNvGraphicFramePr>
          <p:nvPr/>
        </p:nvGraphicFramePr>
        <p:xfrm>
          <a:off x="1295400" y="3505200"/>
          <a:ext cx="6705599" cy="1894840"/>
        </p:xfrm>
        <a:graphic>
          <a:graphicData uri="http://schemas.openxmlformats.org/drawingml/2006/table">
            <a:tbl>
              <a:tblPr firstRow="1" bandRow="1">
                <a:tableStyleId>{5C22544A-7EE6-4342-B048-85BDC9FD1C3A}</a:tableStyleId>
              </a:tblPr>
              <a:tblGrid>
                <a:gridCol w="914400"/>
                <a:gridCol w="990600"/>
                <a:gridCol w="990600"/>
                <a:gridCol w="914400"/>
                <a:gridCol w="990600"/>
                <a:gridCol w="990600"/>
                <a:gridCol w="914399"/>
              </a:tblGrid>
              <a:tr h="370840">
                <a:tc>
                  <a:txBody>
                    <a:bodyPr/>
                    <a:lstStyle/>
                    <a:p>
                      <a:r>
                        <a:rPr lang="en-US" b="1" dirty="0" smtClean="0">
                          <a:solidFill>
                            <a:schemeClr val="tx1"/>
                          </a:solidFill>
                        </a:rPr>
                        <a:t>1,2,3</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1,3,4</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1,4,6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2,3,4</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2,4,6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3,4,5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3,6,7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b="1" smtClean="0">
                          <a:solidFill>
                            <a:schemeClr val="tx1"/>
                          </a:solidFill>
                        </a:rPr>
                        <a:t>1,2,4</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1,3,5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1,4,7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2,3,5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2,4,7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3,4,6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4,5,6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b="1" smtClean="0">
                          <a:solidFill>
                            <a:schemeClr val="tx1"/>
                          </a:solidFill>
                        </a:rPr>
                        <a:t>1,2,5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b="1" smtClean="0">
                          <a:solidFill>
                            <a:schemeClr val="tx1"/>
                          </a:solidFill>
                        </a:rPr>
                        <a:t>1,3,6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1,5,6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2,3,6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2,5,6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3,4,7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4,5,7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r h="411480">
                <a:tc>
                  <a:txBody>
                    <a:bodyPr/>
                    <a:lstStyle/>
                    <a:p>
                      <a:r>
                        <a:rPr lang="en-US" b="1" smtClean="0">
                          <a:solidFill>
                            <a:schemeClr val="tx1"/>
                          </a:solidFill>
                        </a:rPr>
                        <a:t>1,2,6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1,3,7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1,5,7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2,3,7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2,5,7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3,5,6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4,6,7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b="1" smtClean="0">
                          <a:solidFill>
                            <a:schemeClr val="tx1"/>
                          </a:solidFill>
                        </a:rPr>
                        <a:t>1,2,7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1,4,5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1,6,7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2,4,5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2,6,7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smtClean="0">
                          <a:solidFill>
                            <a:schemeClr val="tx1"/>
                          </a:solidFill>
                        </a:rPr>
                        <a:t>3,5,7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5,6,7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
        <p:nvSpPr>
          <p:cNvPr id="10" name="TextBox 9"/>
          <p:cNvSpPr txBox="1"/>
          <p:nvPr/>
        </p:nvSpPr>
        <p:spPr>
          <a:xfrm>
            <a:off x="0" y="3581400"/>
            <a:ext cx="1295400" cy="369332"/>
          </a:xfrm>
          <a:prstGeom prst="rect">
            <a:avLst/>
          </a:prstGeom>
          <a:noFill/>
          <a:ln w="25400" cmpd="sng">
            <a:solidFill>
              <a:srgbClr val="FF0000"/>
            </a:solidFill>
          </a:ln>
        </p:spPr>
        <p:txBody>
          <a:bodyPr wrap="square" rtlCol="0">
            <a:spAutoFit/>
          </a:bodyPr>
          <a:lstStyle/>
          <a:p>
            <a:r>
              <a:rPr lang="en-US" dirty="0" smtClean="0"/>
              <a:t>Our Data</a:t>
            </a:r>
            <a:endParaRPr lang="en-US" dirty="0"/>
          </a:p>
        </p:txBody>
      </p:sp>
      <p:cxnSp>
        <p:nvCxnSpPr>
          <p:cNvPr id="12" name="Straight Arrow Connector 11"/>
          <p:cNvCxnSpPr>
            <a:stCxn id="10" idx="2"/>
          </p:cNvCxnSpPr>
          <p:nvPr/>
        </p:nvCxnSpPr>
        <p:spPr>
          <a:xfrm rot="16200000" flipH="1">
            <a:off x="699016" y="3899416"/>
            <a:ext cx="468868" cy="5715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533400" y="457200"/>
            <a:ext cx="8305800" cy="884238"/>
          </a:xfrm>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1</a:t>
            </a:r>
            <a:r>
              <a:rPr lang="en-US" dirty="0" smtClean="0">
                <a:solidFill>
                  <a:schemeClr val="tx1">
                    <a:lumMod val="75000"/>
                    <a:lumOff val="25000"/>
                  </a:schemeClr>
                </a:solidFill>
              </a:rPr>
              <a:t/>
            </a:r>
            <a:br>
              <a:rPr lang="en-US" dirty="0" smtClean="0">
                <a:solidFill>
                  <a:schemeClr val="tx1">
                    <a:lumMod val="75000"/>
                    <a:lumOff val="25000"/>
                  </a:schemeClr>
                </a:solidFill>
              </a:rPr>
            </a:br>
            <a:r>
              <a:rPr lang="en-US" sz="3200" dirty="0" smtClean="0">
                <a:solidFill>
                  <a:schemeClr val="tx1">
                    <a:lumMod val="75000"/>
                    <a:lumOff val="25000"/>
                  </a:schemeClr>
                </a:solidFill>
              </a:rPr>
              <a:t>Background</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12</a:t>
            </a:fld>
            <a:endParaRPr lang="en-US" dirty="0"/>
          </a:p>
        </p:txBody>
      </p:sp>
      <p:sp>
        <p:nvSpPr>
          <p:cNvPr id="7" name="Content Placeholder 2"/>
          <p:cNvSpPr>
            <a:spLocks noGrp="1"/>
          </p:cNvSpPr>
          <p:nvPr>
            <p:ph idx="1"/>
          </p:nvPr>
        </p:nvSpPr>
        <p:spPr>
          <a:xfrm>
            <a:off x="685800" y="1524000"/>
            <a:ext cx="7848600" cy="5334000"/>
          </a:xfrm>
        </p:spPr>
        <p:txBody>
          <a:bodyPr rtlCol="0">
            <a:normAutofit/>
          </a:bodyPr>
          <a:lstStyle/>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Calculate W (sum of ranks) for each possible configuration</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Calculate number of these combinations where W is equal or less than  W value in our data (W=8).   There are 4 cases in pink: W=6,7,8,8 out of 35. </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graphicFrame>
        <p:nvGraphicFramePr>
          <p:cNvPr id="8" name="Table 7"/>
          <p:cNvGraphicFramePr>
            <a:graphicFrameLocks noGrp="1"/>
          </p:cNvGraphicFramePr>
          <p:nvPr/>
        </p:nvGraphicFramePr>
        <p:xfrm>
          <a:off x="381000" y="2362200"/>
          <a:ext cx="8458202" cy="2057401"/>
        </p:xfrm>
        <a:graphic>
          <a:graphicData uri="http://schemas.openxmlformats.org/drawingml/2006/table">
            <a:tbl>
              <a:tblPr firstRow="1" bandRow="1">
                <a:tableStyleId>{5C22544A-7EE6-4342-B048-85BDC9FD1C3A}</a:tableStyleId>
              </a:tblPr>
              <a:tblGrid>
                <a:gridCol w="1143000"/>
                <a:gridCol w="1259899"/>
                <a:gridCol w="1249507"/>
                <a:gridCol w="1153392"/>
                <a:gridCol w="1249507"/>
                <a:gridCol w="1249507"/>
                <a:gridCol w="1153390"/>
              </a:tblGrid>
              <a:tr h="402655">
                <a:tc>
                  <a:txBody>
                    <a:bodyPr/>
                    <a:lstStyle/>
                    <a:p>
                      <a:r>
                        <a:rPr lang="en-US" b="1" dirty="0" smtClean="0">
                          <a:solidFill>
                            <a:schemeClr val="tx1"/>
                          </a:solidFill>
                        </a:rPr>
                        <a:t>1+2+3 =6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b="1" dirty="0" smtClean="0">
                          <a:solidFill>
                            <a:schemeClr val="tx1"/>
                          </a:solidFill>
                        </a:rPr>
                        <a:t>1+3+4=8</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b="1" dirty="0" smtClean="0">
                          <a:solidFill>
                            <a:schemeClr val="tx1"/>
                          </a:solidFill>
                        </a:rPr>
                        <a:t>1+4+6=11</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2+3+4=9</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2+4+6=12</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3+4+5=12</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3+6+7=16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r h="402655">
                <a:tc>
                  <a:txBody>
                    <a:bodyPr/>
                    <a:lstStyle/>
                    <a:p>
                      <a:r>
                        <a:rPr lang="en-US" b="1" dirty="0" smtClean="0">
                          <a:solidFill>
                            <a:schemeClr val="tx1"/>
                          </a:solidFill>
                        </a:rPr>
                        <a:t>1+2+4=7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US" b="1" dirty="0" smtClean="0">
                          <a:solidFill>
                            <a:schemeClr val="tx1"/>
                          </a:solidFill>
                        </a:rPr>
                        <a:t>1+3+5=9</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1+4+7=12</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2+3+5=10</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2+4+7=13</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3+4+6=13</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4+5+6=15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r h="402655">
                <a:tc>
                  <a:txBody>
                    <a:bodyPr/>
                    <a:lstStyle/>
                    <a:p>
                      <a:r>
                        <a:rPr lang="en-US" b="1" dirty="0" smtClean="0">
                          <a:solidFill>
                            <a:schemeClr val="tx1"/>
                          </a:solidFill>
                        </a:rPr>
                        <a:t>1+2+5=8</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r>
                        <a:rPr lang="en-US" b="1" dirty="0" smtClean="0">
                          <a:solidFill>
                            <a:schemeClr val="tx1"/>
                          </a:solidFill>
                        </a:rPr>
                        <a:t>1+3+6=10</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1+5+6=12</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2+3+6=11</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2+5+6=13</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3+4+7=14</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4+5+7=16</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r h="446781">
                <a:tc>
                  <a:txBody>
                    <a:bodyPr/>
                    <a:lstStyle/>
                    <a:p>
                      <a:r>
                        <a:rPr lang="en-US" b="1" dirty="0" smtClean="0">
                          <a:solidFill>
                            <a:schemeClr val="tx1"/>
                          </a:solidFill>
                        </a:rPr>
                        <a:t>1+2+6=9</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1+3+7=11</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1+5+7=13</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2+3+7=12</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2+5+7=14</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3+5+6=14</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4+6+7=17</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r h="402655">
                <a:tc>
                  <a:txBody>
                    <a:bodyPr/>
                    <a:lstStyle/>
                    <a:p>
                      <a:r>
                        <a:rPr lang="en-US" b="1" dirty="0" smtClean="0">
                          <a:solidFill>
                            <a:schemeClr val="tx1"/>
                          </a:solidFill>
                        </a:rPr>
                        <a:t>1+2+7=10</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1+4+5=10</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1+6+7=14</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2+4+5=11</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2+6+7=15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3+5+7=15</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n-US" b="1" dirty="0" smtClean="0">
                          <a:solidFill>
                            <a:schemeClr val="tx1"/>
                          </a:solidFill>
                        </a:rPr>
                        <a:t>5+6+7=18</a:t>
                      </a:r>
                      <a:endParaRPr lang="en-US"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
        <p:nvSpPr>
          <p:cNvPr id="9" name="TextBox 8"/>
          <p:cNvSpPr txBox="1"/>
          <p:nvPr/>
        </p:nvSpPr>
        <p:spPr>
          <a:xfrm>
            <a:off x="0" y="1066800"/>
            <a:ext cx="1295400" cy="369332"/>
          </a:xfrm>
          <a:prstGeom prst="rect">
            <a:avLst/>
          </a:prstGeom>
          <a:noFill/>
          <a:ln w="25400" cmpd="sng">
            <a:solidFill>
              <a:srgbClr val="FF0000"/>
            </a:solidFill>
          </a:ln>
        </p:spPr>
        <p:txBody>
          <a:bodyPr wrap="square" rtlCol="0">
            <a:spAutoFit/>
          </a:bodyPr>
          <a:lstStyle/>
          <a:p>
            <a:r>
              <a:rPr lang="en-US" dirty="0" smtClean="0"/>
              <a:t>Our Data</a:t>
            </a:r>
            <a:endParaRPr lang="en-US" dirty="0"/>
          </a:p>
        </p:txBody>
      </p:sp>
      <p:cxnSp>
        <p:nvCxnSpPr>
          <p:cNvPr id="10" name="Straight Arrow Connector 9"/>
          <p:cNvCxnSpPr/>
          <p:nvPr/>
        </p:nvCxnSpPr>
        <p:spPr>
          <a:xfrm rot="16200000" flipH="1">
            <a:off x="-381000" y="2209800"/>
            <a:ext cx="1676400" cy="304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457200"/>
            <a:ext cx="8686800" cy="884238"/>
          </a:xfrm>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1</a:t>
            </a:r>
            <a:br>
              <a:rPr lang="en-US" sz="4000" dirty="0" smtClean="0">
                <a:solidFill>
                  <a:schemeClr val="tx1">
                    <a:lumMod val="75000"/>
                    <a:lumOff val="25000"/>
                  </a:schemeClr>
                </a:solidFill>
              </a:rPr>
            </a:br>
            <a:r>
              <a:rPr lang="en-US" sz="3200" dirty="0" smtClean="0">
                <a:solidFill>
                  <a:schemeClr val="tx1">
                    <a:lumMod val="75000"/>
                    <a:lumOff val="25000"/>
                  </a:schemeClr>
                </a:solidFill>
              </a:rPr>
              <a:t>Background</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13</a:t>
            </a:fld>
            <a:endParaRPr lang="en-US" dirty="0"/>
          </a:p>
        </p:txBody>
      </p:sp>
      <p:sp>
        <p:nvSpPr>
          <p:cNvPr id="7" name="Content Placeholder 2"/>
          <p:cNvSpPr>
            <a:spLocks noGrp="1"/>
          </p:cNvSpPr>
          <p:nvPr>
            <p:ph idx="1"/>
          </p:nvPr>
        </p:nvSpPr>
        <p:spPr>
          <a:xfrm>
            <a:off x="685800" y="1219200"/>
            <a:ext cx="7848600" cy="5334000"/>
          </a:xfrm>
        </p:spPr>
        <p:txBody>
          <a:bodyPr rtlCol="0">
            <a:normAutofit/>
          </a:bodyPr>
          <a:lstStyle/>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Find probability of observed data (or something more extreme)    → Sum of “Pink probabilities”  = 0.23</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graphicFrame>
        <p:nvGraphicFramePr>
          <p:cNvPr id="8" name="Table 7"/>
          <p:cNvGraphicFramePr>
            <a:graphicFrameLocks noGrp="1"/>
          </p:cNvGraphicFramePr>
          <p:nvPr/>
        </p:nvGraphicFramePr>
        <p:xfrm>
          <a:off x="304800" y="2743200"/>
          <a:ext cx="2286000" cy="4114800"/>
        </p:xfrm>
        <a:graphic>
          <a:graphicData uri="http://schemas.openxmlformats.org/drawingml/2006/table">
            <a:tbl>
              <a:tblPr/>
              <a:tblGrid>
                <a:gridCol w="457200"/>
                <a:gridCol w="685800"/>
                <a:gridCol w="1143000"/>
              </a:tblGrid>
              <a:tr h="274320">
                <a:tc>
                  <a:txBody>
                    <a:bodyPr/>
                    <a:lstStyle/>
                    <a:p>
                      <a:pPr algn="ctr" fontAlgn="b"/>
                      <a:r>
                        <a:rPr lang="en-US" sz="1800" b="1" i="0" u="none" strike="noStrike" dirty="0" smtClean="0">
                          <a:solidFill>
                            <a:srgbClr val="000000"/>
                          </a:solidFill>
                          <a:latin typeface="Calibri"/>
                        </a:rPr>
                        <a:t>W</a:t>
                      </a:r>
                      <a:endParaRPr lang="en-US" sz="1800" b="1" i="0" u="none" strike="noStrike" dirty="0">
                        <a:solidFill>
                          <a:srgbClr val="000000"/>
                        </a:solidFill>
                        <a:latin typeface="Calibri"/>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Count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err="1">
                          <a:solidFill>
                            <a:srgbClr val="000000"/>
                          </a:solidFill>
                          <a:latin typeface="Calibri"/>
                        </a:rPr>
                        <a:t>Prob</a:t>
                      </a:r>
                      <a:endParaRPr lang="en-US" sz="1800" b="1" i="0" u="none" strike="noStrike" dirty="0">
                        <a:solidFill>
                          <a:srgbClr val="000000"/>
                        </a:solidFill>
                        <a:latin typeface="Calibri"/>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pPr algn="r" fontAlgn="b"/>
                      <a:r>
                        <a:rPr lang="en-US" sz="1800" b="0" i="0" u="none" strike="noStrike" dirty="0">
                          <a:solidFill>
                            <a:srgbClr val="000000"/>
                          </a:solidFill>
                          <a:latin typeface="Calibri"/>
                        </a:rPr>
                        <a:t>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0.028571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274320">
                <a:tc>
                  <a:txBody>
                    <a:bodyPr/>
                    <a:lstStyle/>
                    <a:p>
                      <a:pPr algn="r" fontAlgn="b"/>
                      <a:r>
                        <a:rPr lang="en-US" sz="1800" b="0" i="0" u="none" strike="noStrike">
                          <a:solidFill>
                            <a:srgbClr val="000000"/>
                          </a:solidFill>
                          <a:latin typeface="Calibri"/>
                        </a:rPr>
                        <a:t>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0.028571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274320">
                <a:tc>
                  <a:txBody>
                    <a:bodyPr/>
                    <a:lstStyle/>
                    <a:p>
                      <a:pPr algn="r" fontAlgn="b"/>
                      <a:r>
                        <a:rPr lang="en-US" sz="1800" b="0" i="0" u="none" strike="noStrike">
                          <a:solidFill>
                            <a:srgbClr val="000000"/>
                          </a:solidFill>
                          <a:latin typeface="Calibri"/>
                        </a:rPr>
                        <a:t>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0.057143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274320">
                <a:tc>
                  <a:txBody>
                    <a:bodyPr/>
                    <a:lstStyle/>
                    <a:p>
                      <a:pPr algn="r" fontAlgn="b"/>
                      <a:r>
                        <a:rPr lang="en-US" sz="1800" b="0" i="0" u="none" strike="noStrike" dirty="0">
                          <a:solidFill>
                            <a:srgbClr val="000000"/>
                          </a:solidFill>
                          <a:latin typeface="Calibri"/>
                        </a:rPr>
                        <a:t>9</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0.085714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74320">
                <a:tc>
                  <a:txBody>
                    <a:bodyPr/>
                    <a:lstStyle/>
                    <a:p>
                      <a:pPr algn="r" fontAlgn="b"/>
                      <a:r>
                        <a:rPr lang="en-US" sz="1800" b="0" i="0" u="none" strike="noStrike" dirty="0">
                          <a:solidFill>
                            <a:srgbClr val="000000"/>
                          </a:solidFill>
                          <a:latin typeface="Calibri"/>
                        </a:rPr>
                        <a:t>10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a:solidFill>
                            <a:srgbClr val="000000"/>
                          </a:solidFill>
                          <a:latin typeface="Calibri"/>
                        </a:rPr>
                        <a:t>0.114286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74320">
                <a:tc>
                  <a:txBody>
                    <a:bodyPr/>
                    <a:lstStyle/>
                    <a:p>
                      <a:pPr algn="r" fontAlgn="b"/>
                      <a:r>
                        <a:rPr lang="en-US" sz="1800" b="0" i="0" u="none" strike="noStrike">
                          <a:solidFill>
                            <a:srgbClr val="000000"/>
                          </a:solidFill>
                          <a:latin typeface="Calibri"/>
                        </a:rPr>
                        <a:t>11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a:solidFill>
                            <a:srgbClr val="000000"/>
                          </a:solidFill>
                          <a:latin typeface="Calibri"/>
                        </a:rPr>
                        <a:t>0.114286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74320">
                <a:tc>
                  <a:txBody>
                    <a:bodyPr/>
                    <a:lstStyle/>
                    <a:p>
                      <a:pPr algn="r" fontAlgn="b"/>
                      <a:r>
                        <a:rPr lang="en-US" sz="1800" b="0" i="0" u="none" strike="noStrike">
                          <a:solidFill>
                            <a:srgbClr val="000000"/>
                          </a:solidFill>
                          <a:latin typeface="Calibri"/>
                        </a:rPr>
                        <a:t>12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0.142857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74320">
                <a:tc>
                  <a:txBody>
                    <a:bodyPr/>
                    <a:lstStyle/>
                    <a:p>
                      <a:pPr algn="r" fontAlgn="b"/>
                      <a:r>
                        <a:rPr lang="en-US" sz="1800" b="0" i="0" u="none" strike="noStrike">
                          <a:solidFill>
                            <a:srgbClr val="000000"/>
                          </a:solidFill>
                          <a:latin typeface="Calibri"/>
                        </a:rPr>
                        <a:t>13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0.114286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74320">
                <a:tc>
                  <a:txBody>
                    <a:bodyPr/>
                    <a:lstStyle/>
                    <a:p>
                      <a:pPr algn="r" fontAlgn="b"/>
                      <a:r>
                        <a:rPr lang="en-US" sz="1800" b="0" i="0" u="none" strike="noStrike">
                          <a:solidFill>
                            <a:srgbClr val="000000"/>
                          </a:solidFill>
                          <a:latin typeface="Calibri"/>
                        </a:rPr>
                        <a:t>14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0.114286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74320">
                <a:tc>
                  <a:txBody>
                    <a:bodyPr/>
                    <a:lstStyle/>
                    <a:p>
                      <a:pPr algn="r" fontAlgn="b"/>
                      <a:r>
                        <a:rPr lang="en-US" sz="1800" b="0" i="0" u="none" strike="noStrike">
                          <a:solidFill>
                            <a:srgbClr val="000000"/>
                          </a:solidFill>
                          <a:latin typeface="Calibri"/>
                        </a:rPr>
                        <a:t>15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r" fontAlgn="b"/>
                      <a:r>
                        <a:rPr lang="en-US" sz="1800" b="0" i="0" u="none" strike="noStrike" dirty="0">
                          <a:solidFill>
                            <a:srgbClr val="000000"/>
                          </a:solidFill>
                          <a:latin typeface="Calibri"/>
                        </a:rPr>
                        <a:t>0.085714</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74320">
                <a:tc>
                  <a:txBody>
                    <a:bodyPr/>
                    <a:lstStyle/>
                    <a:p>
                      <a:pPr algn="r" fontAlgn="b"/>
                      <a:r>
                        <a:rPr lang="en-US" sz="1800" b="0" i="0" u="none" strike="noStrike" dirty="0">
                          <a:solidFill>
                            <a:srgbClr val="000000"/>
                          </a:solidFill>
                          <a:latin typeface="Calibri"/>
                        </a:rPr>
                        <a:t>16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a:solidFill>
                            <a:srgbClr val="000000"/>
                          </a:solidFill>
                          <a:latin typeface="Calibri"/>
                        </a:rPr>
                        <a:t>0.057143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274320">
                <a:tc>
                  <a:txBody>
                    <a:bodyPr/>
                    <a:lstStyle/>
                    <a:p>
                      <a:pPr algn="r" fontAlgn="b"/>
                      <a:r>
                        <a:rPr lang="en-US" sz="1800" b="0" i="0" u="none" strike="noStrike" dirty="0">
                          <a:solidFill>
                            <a:srgbClr val="000000"/>
                          </a:solidFill>
                          <a:latin typeface="Calibri"/>
                        </a:rPr>
                        <a:t>17</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0.028571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274320">
                <a:tc>
                  <a:txBody>
                    <a:bodyPr/>
                    <a:lstStyle/>
                    <a:p>
                      <a:pPr algn="r" fontAlgn="b"/>
                      <a:r>
                        <a:rPr lang="en-US" sz="1800" b="0" i="0" u="none" strike="noStrike">
                          <a:solidFill>
                            <a:srgbClr val="000000"/>
                          </a:solidFill>
                          <a:latin typeface="Calibri"/>
                        </a:rPr>
                        <a:t>18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r" fontAlgn="b"/>
                      <a:r>
                        <a:rPr lang="en-US" sz="1800" b="0" i="0" u="none" strike="noStrike" dirty="0">
                          <a:solidFill>
                            <a:srgbClr val="000000"/>
                          </a:solidFill>
                          <a:latin typeface="Calibri"/>
                        </a:rPr>
                        <a:t>0.028571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274320">
                <a:tc>
                  <a:txBody>
                    <a:bodyPr/>
                    <a:lstStyle/>
                    <a:p>
                      <a:pPr algn="l" fontAlgn="b"/>
                      <a:endParaRPr lang="en-US" sz="1800" b="0" i="0" u="none" strike="noStrike">
                        <a:solidFill>
                          <a:srgbClr val="000000"/>
                        </a:solidFill>
                        <a:latin typeface="Calibri"/>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800" b="0" i="0" u="none" strike="noStrike">
                          <a:solidFill>
                            <a:srgbClr val="000000"/>
                          </a:solidFill>
                          <a:latin typeface="Calibri"/>
                        </a:rPr>
                        <a:t>35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Chart 10"/>
          <p:cNvGraphicFramePr/>
          <p:nvPr/>
        </p:nvGraphicFramePr>
        <p:xfrm>
          <a:off x="2286000" y="1981200"/>
          <a:ext cx="6858000" cy="4876800"/>
        </p:xfrm>
        <a:graphic>
          <a:graphicData uri="http://schemas.openxmlformats.org/drawingml/2006/chart">
            <c:chart xmlns:c="http://schemas.openxmlformats.org/drawingml/2006/chart" xmlns:r="http://schemas.openxmlformats.org/officeDocument/2006/relationships" r:id="rId3"/>
          </a:graphicData>
        </a:graphic>
      </p:graphicFrame>
      <p:sp>
        <p:nvSpPr>
          <p:cNvPr id="9" name="4-Point Star 8"/>
          <p:cNvSpPr/>
          <p:nvPr/>
        </p:nvSpPr>
        <p:spPr>
          <a:xfrm>
            <a:off x="4267200" y="5638800"/>
            <a:ext cx="304800" cy="304800"/>
          </a:xfrm>
          <a:prstGeom prst="star4">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1</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14</a:t>
            </a:fld>
            <a:endParaRPr lang="en-US" dirty="0"/>
          </a:p>
        </p:txBody>
      </p:sp>
      <p:sp>
        <p:nvSpPr>
          <p:cNvPr id="7" name="Content Placeholder 2"/>
          <p:cNvSpPr>
            <a:spLocks noGrp="1"/>
          </p:cNvSpPr>
          <p:nvPr>
            <p:ph idx="1"/>
          </p:nvPr>
        </p:nvSpPr>
        <p:spPr>
          <a:xfrm>
            <a:off x="685800" y="1524000"/>
            <a:ext cx="8001000" cy="4191000"/>
          </a:xfrm>
        </p:spPr>
        <p:txBody>
          <a:bodyPr rtlCol="0">
            <a:normAutofit/>
          </a:bodyPr>
          <a:lstStyle/>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pic>
        <p:nvPicPr>
          <p:cNvPr id="99329" name="Picture 1"/>
          <p:cNvPicPr>
            <a:picLocks noChangeAspect="1" noChangeArrowheads="1"/>
          </p:cNvPicPr>
          <p:nvPr/>
        </p:nvPicPr>
        <p:blipFill>
          <a:blip r:embed="rId3" cstate="print"/>
          <a:srcRect/>
          <a:stretch>
            <a:fillRect/>
          </a:stretch>
        </p:blipFill>
        <p:spPr bwMode="auto">
          <a:xfrm>
            <a:off x="0" y="1143000"/>
            <a:ext cx="4757738" cy="2858261"/>
          </a:xfrm>
          <a:prstGeom prst="rect">
            <a:avLst/>
          </a:prstGeom>
          <a:noFill/>
          <a:ln w="9525">
            <a:noFill/>
            <a:miter lim="800000"/>
            <a:headEnd/>
            <a:tailEnd/>
          </a:ln>
        </p:spPr>
      </p:pic>
      <p:pic>
        <p:nvPicPr>
          <p:cNvPr id="99330" name="Picture 2"/>
          <p:cNvPicPr>
            <a:picLocks noChangeAspect="1" noChangeArrowheads="1"/>
          </p:cNvPicPr>
          <p:nvPr/>
        </p:nvPicPr>
        <p:blipFill>
          <a:blip r:embed="rId4" cstate="print"/>
          <a:srcRect/>
          <a:stretch>
            <a:fillRect/>
          </a:stretch>
        </p:blipFill>
        <p:spPr bwMode="auto">
          <a:xfrm>
            <a:off x="5257800" y="1094707"/>
            <a:ext cx="3609975" cy="5763293"/>
          </a:xfrm>
          <a:prstGeom prst="rect">
            <a:avLst/>
          </a:prstGeom>
          <a:noFill/>
          <a:ln w="9525">
            <a:noFill/>
            <a:miter lim="800000"/>
            <a:headEnd/>
            <a:tailEnd/>
          </a:ln>
        </p:spPr>
      </p:pic>
      <p:sp>
        <p:nvSpPr>
          <p:cNvPr id="8" name="Rectangle 7"/>
          <p:cNvSpPr/>
          <p:nvPr/>
        </p:nvSpPr>
        <p:spPr>
          <a:xfrm>
            <a:off x="0" y="3048000"/>
            <a:ext cx="2438400" cy="7620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34000" y="1371600"/>
            <a:ext cx="3505200" cy="6096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34000" y="5257800"/>
            <a:ext cx="3581400" cy="11430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2"/>
          <p:cNvSpPr txBox="1">
            <a:spLocks/>
          </p:cNvSpPr>
          <p:nvPr/>
        </p:nvSpPr>
        <p:spPr bwMode="auto">
          <a:xfrm>
            <a:off x="685800" y="3886200"/>
            <a:ext cx="3352800" cy="29718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1" fontAlgn="auto" latinLnBrk="0" hangingPunct="1">
              <a:lnSpc>
                <a:spcPct val="100000"/>
              </a:lnSpc>
              <a:spcBef>
                <a:spcPct val="20000"/>
              </a:spcBef>
              <a:spcAft>
                <a:spcPts val="0"/>
              </a:spcAft>
              <a:buClr>
                <a:srgbClr val="569FD3"/>
              </a:buClr>
              <a:buSzTx/>
              <a:tabLst/>
              <a:defRPr/>
            </a:pPr>
            <a:r>
              <a:rPr kumimoji="0" lang="en-US" sz="26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Results: </a:t>
            </a:r>
          </a:p>
          <a:p>
            <a:pPr marL="342900" marR="0" lvl="0" indent="-342900" algn="l" defTabSz="914400" rtl="0" eaLnBrk="1" fontAlgn="auto" latinLnBrk="0" hangingPunct="1">
              <a:lnSpc>
                <a:spcPct val="100000"/>
              </a:lnSpc>
              <a:spcBef>
                <a:spcPct val="20000"/>
              </a:spcBef>
              <a:spcAft>
                <a:spcPts val="0"/>
              </a:spcAft>
              <a:buClr>
                <a:srgbClr val="569FD3"/>
              </a:buClr>
              <a:buSzTx/>
              <a:buFont typeface="Wingdings" pitchFamily="2" charset="2"/>
              <a:buChar char="§"/>
              <a:tabLst/>
              <a:defRPr/>
            </a:pPr>
            <a:r>
              <a:rPr kumimoji="0" lang="en-US" sz="26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n=7, n</a:t>
            </a:r>
            <a:r>
              <a:rPr kumimoji="0" lang="en-US" sz="2600" b="0" i="0" u="none" strike="noStrike" kern="1200" cap="none" spc="0" normalizeH="0" baseline="-25000" noProof="0" dirty="0" smtClean="0">
                <a:ln>
                  <a:noFill/>
                </a:ln>
                <a:solidFill>
                  <a:schemeClr val="tx1">
                    <a:lumMod val="75000"/>
                    <a:lumOff val="25000"/>
                  </a:schemeClr>
                </a:solidFill>
                <a:effectLst/>
                <a:uLnTx/>
                <a:uFillTx/>
                <a:latin typeface="+mn-lt"/>
                <a:ea typeface="+mn-ea"/>
                <a:cs typeface="+mn-cs"/>
              </a:rPr>
              <a:t>1</a:t>
            </a:r>
            <a:r>
              <a:rPr kumimoji="0" lang="en-US" sz="26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=3, n</a:t>
            </a:r>
            <a:r>
              <a:rPr kumimoji="0" lang="en-US" sz="2600" b="0" i="0" u="none" strike="noStrike" kern="1200" cap="none" spc="0" normalizeH="0" baseline="-25000" noProof="0" dirty="0" smtClean="0">
                <a:ln>
                  <a:noFill/>
                </a:ln>
                <a:solidFill>
                  <a:schemeClr val="tx1">
                    <a:lumMod val="75000"/>
                    <a:lumOff val="25000"/>
                  </a:schemeClr>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=4</a:t>
            </a:r>
          </a:p>
          <a:p>
            <a:pPr marL="342900" marR="0" lvl="0" indent="-342900" algn="l" defTabSz="914400" rtl="0" eaLnBrk="1" fontAlgn="auto" latinLnBrk="0" hangingPunct="1">
              <a:lnSpc>
                <a:spcPct val="100000"/>
              </a:lnSpc>
              <a:spcBef>
                <a:spcPct val="20000"/>
              </a:spcBef>
              <a:spcAft>
                <a:spcPts val="0"/>
              </a:spcAft>
              <a:buClr>
                <a:srgbClr val="569FD3"/>
              </a:buClr>
              <a:buSzTx/>
              <a:buFont typeface="Wingdings" pitchFamily="2" charset="2"/>
              <a:buChar char="§"/>
              <a:tabLst/>
              <a:defRPr/>
            </a:pPr>
            <a:r>
              <a:rPr kumimoji="0" lang="en-US" sz="26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W=8</a:t>
            </a:r>
          </a:p>
          <a:p>
            <a:pPr marL="342900" marR="0" lvl="0" indent="-342900" algn="l" defTabSz="914400" rtl="0" eaLnBrk="1" fontAlgn="auto" latinLnBrk="0" hangingPunct="1">
              <a:lnSpc>
                <a:spcPct val="100000"/>
              </a:lnSpc>
              <a:spcBef>
                <a:spcPct val="20000"/>
              </a:spcBef>
              <a:spcAft>
                <a:spcPts val="0"/>
              </a:spcAft>
              <a:buClr>
                <a:srgbClr val="569FD3"/>
              </a:buClr>
              <a:buSzTx/>
              <a:buFont typeface="Wingdings" pitchFamily="2" charset="2"/>
              <a:buChar char="§"/>
              <a:tabLst/>
              <a:defRPr/>
            </a:pPr>
            <a:r>
              <a:rPr kumimoji="0" lang="en-US" sz="26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p=0.23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2</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15</a:t>
            </a:fld>
            <a:endParaRPr lang="en-US" dirty="0"/>
          </a:p>
        </p:txBody>
      </p:sp>
      <p:graphicFrame>
        <p:nvGraphicFramePr>
          <p:cNvPr id="8" name="Content Placeholder 3"/>
          <p:cNvGraphicFramePr>
            <a:graphicFrameLocks noGrp="1"/>
          </p:cNvGraphicFramePr>
          <p:nvPr/>
        </p:nvGraphicFramePr>
        <p:xfrm>
          <a:off x="685800" y="1143000"/>
          <a:ext cx="3124200" cy="5145408"/>
        </p:xfrm>
        <a:graphic>
          <a:graphicData uri="http://schemas.openxmlformats.org/drawingml/2006/table">
            <a:tbl>
              <a:tblPr/>
              <a:tblGrid>
                <a:gridCol w="1219200"/>
                <a:gridCol w="970383"/>
                <a:gridCol w="934617"/>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Rank</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45.8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SUM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1" name="Content Placeholder 3"/>
          <p:cNvGraphicFramePr>
            <a:graphicFrameLocks noGrp="1"/>
          </p:cNvGraphicFramePr>
          <p:nvPr/>
        </p:nvGraphicFramePr>
        <p:xfrm>
          <a:off x="4419600" y="1143000"/>
          <a:ext cx="3276600" cy="4413888"/>
        </p:xfrm>
        <a:graphic>
          <a:graphicData uri="http://schemas.openxmlformats.org/drawingml/2006/table">
            <a:tbl>
              <a:tblPr/>
              <a:tblGrid>
                <a:gridCol w="1105174"/>
                <a:gridCol w="1482673"/>
                <a:gridCol w="688753"/>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Rank</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34.7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39.1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51.6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54.8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SUM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7" name="Content Placeholder 2"/>
          <p:cNvSpPr>
            <a:spLocks noGrp="1"/>
          </p:cNvSpPr>
          <p:nvPr>
            <p:ph idx="1"/>
          </p:nvPr>
        </p:nvSpPr>
        <p:spPr>
          <a:xfrm>
            <a:off x="4114800" y="5486400"/>
            <a:ext cx="5029200" cy="990600"/>
          </a:xfrm>
        </p:spPr>
        <p:txBody>
          <a:bodyPr rtlCol="0">
            <a:normAutofit fontScale="92500"/>
          </a:bodyPr>
          <a:lstStyle/>
          <a:p>
            <a:pPr eaLnBrk="1" fontAlgn="auto" hangingPunct="1">
              <a:spcAft>
                <a:spcPts val="0"/>
              </a:spcAft>
              <a:buClr>
                <a:srgbClr val="569FD3"/>
              </a:buClr>
              <a:buNone/>
              <a:defRPr/>
            </a:pPr>
            <a:r>
              <a:rPr lang="en-US" sz="2600" b="1" dirty="0" smtClean="0">
                <a:solidFill>
                  <a:schemeClr val="tx1">
                    <a:lumMod val="75000"/>
                    <a:lumOff val="25000"/>
                  </a:schemeClr>
                </a:solidFill>
              </a:rPr>
              <a:t>Similar example:   Increasing sample size n=22, n</a:t>
            </a:r>
            <a:r>
              <a:rPr lang="en-US" sz="2600" b="1" baseline="-25000" dirty="0" smtClean="0">
                <a:solidFill>
                  <a:schemeClr val="tx1">
                    <a:lumMod val="75000"/>
                    <a:lumOff val="25000"/>
                  </a:schemeClr>
                </a:solidFill>
              </a:rPr>
              <a:t>1</a:t>
            </a:r>
            <a:r>
              <a:rPr lang="en-US" sz="2600" b="1" dirty="0" smtClean="0">
                <a:solidFill>
                  <a:schemeClr val="tx1">
                    <a:lumMod val="75000"/>
                    <a:lumOff val="25000"/>
                  </a:schemeClr>
                </a:solidFill>
              </a:rPr>
              <a:t>=10 and n</a:t>
            </a:r>
            <a:r>
              <a:rPr lang="en-US" sz="2600" b="1" baseline="-25000" dirty="0" smtClean="0">
                <a:solidFill>
                  <a:schemeClr val="tx1">
                    <a:lumMod val="75000"/>
                    <a:lumOff val="25000"/>
                  </a:schemeClr>
                </a:solidFill>
              </a:rPr>
              <a:t>2</a:t>
            </a:r>
            <a:r>
              <a:rPr lang="en-US" sz="2600" b="1" dirty="0" smtClean="0">
                <a:solidFill>
                  <a:schemeClr val="tx1">
                    <a:lumMod val="75000"/>
                    <a:lumOff val="25000"/>
                  </a:schemeClr>
                </a:solidFill>
              </a:rPr>
              <a:t>=12</a:t>
            </a:r>
          </a:p>
        </p:txBody>
      </p:sp>
      <p:sp>
        <p:nvSpPr>
          <p:cNvPr id="10" name="TextBox 9"/>
          <p:cNvSpPr txBox="1"/>
          <p:nvPr/>
        </p:nvSpPr>
        <p:spPr>
          <a:xfrm>
            <a:off x="0" y="6396335"/>
            <a:ext cx="8839200" cy="461665"/>
          </a:xfrm>
          <a:prstGeom prst="rect">
            <a:avLst/>
          </a:prstGeom>
          <a:noFill/>
        </p:spPr>
        <p:txBody>
          <a:bodyPr wrap="square" rtlCol="0">
            <a:spAutoFit/>
          </a:bodyPr>
          <a:lstStyle/>
          <a:p>
            <a:pPr marL="0" lvl="1"/>
            <a:r>
              <a:rPr lang="en-US" sz="1200" dirty="0" smtClean="0">
                <a:solidFill>
                  <a:schemeClr val="tx1">
                    <a:lumMod val="75000"/>
                    <a:lumOff val="25000"/>
                  </a:schemeClr>
                </a:solidFill>
              </a:rPr>
              <a:t>Stokes, Koch, Categorical Data Analysis</a:t>
            </a:r>
            <a:r>
              <a:rPr lang="en-US" sz="1200" dirty="0" smtClean="0"/>
              <a:t>, 2</a:t>
            </a:r>
            <a:r>
              <a:rPr lang="en-US" sz="1200" baseline="30000" dirty="0" smtClean="0"/>
              <a:t>nd</a:t>
            </a:r>
            <a:r>
              <a:rPr lang="en-US" sz="1200" dirty="0" smtClean="0"/>
              <a:t> edition, p. 163</a:t>
            </a:r>
          </a:p>
          <a:p>
            <a:r>
              <a:rPr lang="en-US" sz="1200" dirty="0" smtClean="0"/>
              <a:t>Schechter, P. J., </a:t>
            </a:r>
            <a:r>
              <a:rPr lang="en-US" sz="1200" dirty="0" err="1" smtClean="0"/>
              <a:t>Horwitz</a:t>
            </a:r>
            <a:r>
              <a:rPr lang="en-US" sz="1200" dirty="0" smtClean="0"/>
              <a:t>, D., &amp; </a:t>
            </a:r>
            <a:r>
              <a:rPr lang="en-US" sz="1200" dirty="0" err="1" smtClean="0"/>
              <a:t>Henkin</a:t>
            </a:r>
            <a:r>
              <a:rPr lang="en-US" sz="1200" dirty="0" smtClean="0"/>
              <a:t>, R. I. (1973). Sodium chloride preference in essential hypertension.</a:t>
            </a:r>
            <a:r>
              <a:rPr lang="en-US" sz="1200" i="1" dirty="0" smtClean="0"/>
              <a:t> JAMA, 225</a:t>
            </a:r>
            <a:r>
              <a:rPr lang="en-US" sz="1200" dirty="0" smtClean="0"/>
              <a:t>(11), 1311. </a:t>
            </a:r>
            <a:endParaRPr lang="en-US" sz="1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2</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16</a:t>
            </a:fld>
            <a:endParaRPr lang="en-US" dirty="0"/>
          </a:p>
        </p:txBody>
      </p:sp>
      <p:sp>
        <p:nvSpPr>
          <p:cNvPr id="7" name="Content Placeholder 2"/>
          <p:cNvSpPr>
            <a:spLocks noGrp="1"/>
          </p:cNvSpPr>
          <p:nvPr>
            <p:ph idx="1"/>
          </p:nvPr>
        </p:nvSpPr>
        <p:spPr>
          <a:xfrm>
            <a:off x="685800" y="1524000"/>
            <a:ext cx="8001000" cy="4191000"/>
          </a:xfrm>
        </p:spPr>
        <p:txBody>
          <a:bodyPr rtlCol="0">
            <a:normAutofit/>
          </a:bodyPr>
          <a:lstStyle/>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pic>
        <p:nvPicPr>
          <p:cNvPr id="198658" name="Picture 2"/>
          <p:cNvPicPr>
            <a:picLocks noChangeAspect="1" noChangeArrowheads="1"/>
          </p:cNvPicPr>
          <p:nvPr/>
        </p:nvPicPr>
        <p:blipFill>
          <a:blip r:embed="rId3" cstate="print"/>
          <a:srcRect/>
          <a:stretch>
            <a:fillRect/>
          </a:stretch>
        </p:blipFill>
        <p:spPr bwMode="auto">
          <a:xfrm>
            <a:off x="1219200" y="1540998"/>
            <a:ext cx="7125879" cy="5317002"/>
          </a:xfrm>
          <a:prstGeom prst="rect">
            <a:avLst/>
          </a:prstGeom>
          <a:noFill/>
          <a:ln w="9525">
            <a:noFill/>
            <a:miter lim="800000"/>
            <a:headEnd/>
            <a:tailEnd/>
          </a:ln>
        </p:spPr>
      </p:pic>
      <p:sp>
        <p:nvSpPr>
          <p:cNvPr id="8" name="TextBox 7"/>
          <p:cNvSpPr txBox="1"/>
          <p:nvPr/>
        </p:nvSpPr>
        <p:spPr>
          <a:xfrm>
            <a:off x="2438400" y="1295400"/>
            <a:ext cx="5557933" cy="646331"/>
          </a:xfrm>
          <a:prstGeom prst="rect">
            <a:avLst/>
          </a:prstGeom>
          <a:solidFill>
            <a:schemeClr val="bg1"/>
          </a:solidFill>
        </p:spPr>
        <p:txBody>
          <a:bodyPr wrap="none" rtlCol="0">
            <a:spAutoFit/>
          </a:bodyPr>
          <a:lstStyle/>
          <a:p>
            <a:pPr algn="ctr"/>
            <a:r>
              <a:rPr lang="en-US" b="1" dirty="0" smtClean="0"/>
              <a:t>Distribution of Sodium Chloride Intake by Group </a:t>
            </a:r>
          </a:p>
          <a:p>
            <a:pPr algn="ctr"/>
            <a:r>
              <a:rPr lang="en-US" b="1" dirty="0" smtClean="0"/>
              <a:t>(Hypertensive and Normal BP)</a:t>
            </a:r>
            <a:endParaRPr lang="en-US" b="1" dirty="0"/>
          </a:p>
        </p:txBody>
      </p:sp>
      <p:sp>
        <p:nvSpPr>
          <p:cNvPr id="9" name="TextBox 8"/>
          <p:cNvSpPr txBox="1"/>
          <p:nvPr/>
        </p:nvSpPr>
        <p:spPr>
          <a:xfrm>
            <a:off x="1371600" y="2286000"/>
            <a:ext cx="461665" cy="3862596"/>
          </a:xfrm>
          <a:prstGeom prst="rect">
            <a:avLst/>
          </a:prstGeom>
          <a:solidFill>
            <a:schemeClr val="bg1"/>
          </a:solidFill>
        </p:spPr>
        <p:txBody>
          <a:bodyPr vert="vert270" wrap="square" rtlCol="0">
            <a:spAutoFit/>
          </a:bodyPr>
          <a:lstStyle/>
          <a:p>
            <a:r>
              <a:rPr lang="en-US" dirty="0" smtClean="0"/>
              <a:t>Sodium Chloride Intake Level  (</a:t>
            </a:r>
            <a:r>
              <a:rPr lang="en-US" dirty="0" err="1" smtClean="0"/>
              <a:t>mEq</a:t>
            </a:r>
            <a:r>
              <a:rPr lang="en-US" dirty="0" smtClean="0"/>
              <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28600"/>
            <a:ext cx="8229600" cy="1143000"/>
          </a:xfrm>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2</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17</a:t>
            </a:fld>
            <a:endParaRPr lang="en-US" dirty="0"/>
          </a:p>
        </p:txBody>
      </p:sp>
      <p:sp>
        <p:nvSpPr>
          <p:cNvPr id="7" name="Content Placeholder 2"/>
          <p:cNvSpPr>
            <a:spLocks noGrp="1"/>
          </p:cNvSpPr>
          <p:nvPr>
            <p:ph idx="1"/>
          </p:nvPr>
        </p:nvSpPr>
        <p:spPr>
          <a:xfrm>
            <a:off x="3962400" y="5410200"/>
            <a:ext cx="4953000" cy="1447800"/>
          </a:xfrm>
          <a:solidFill>
            <a:schemeClr val="bg1"/>
          </a:solidFill>
          <a:ln w="19050">
            <a:solidFill>
              <a:srgbClr val="FF0000"/>
            </a:solidFill>
          </a:ln>
        </p:spPr>
        <p:txBody>
          <a:bodyPr rtlCol="0">
            <a:normAutofit fontScale="92500"/>
          </a:bodyPr>
          <a:lstStyle/>
          <a:p>
            <a:pPr eaLnBrk="1" fontAlgn="auto" hangingPunct="1">
              <a:spcAft>
                <a:spcPts val="0"/>
              </a:spcAft>
              <a:buClr>
                <a:srgbClr val="569FD3"/>
              </a:buClr>
              <a:buFont typeface="Wingdings" pitchFamily="2" charset="2"/>
              <a:buChar char="§"/>
              <a:defRPr/>
            </a:pPr>
            <a:r>
              <a:rPr lang="en-US" sz="2600" b="1" dirty="0" smtClean="0">
                <a:solidFill>
                  <a:schemeClr val="tx1">
                    <a:lumMod val="75000"/>
                    <a:lumOff val="25000"/>
                  </a:schemeClr>
                </a:solidFill>
              </a:rPr>
              <a:t>Rank Observations without regard to group</a:t>
            </a:r>
          </a:p>
          <a:p>
            <a:pPr eaLnBrk="1" fontAlgn="auto" hangingPunct="1">
              <a:spcAft>
                <a:spcPts val="0"/>
              </a:spcAft>
              <a:buClr>
                <a:srgbClr val="569FD3"/>
              </a:buClr>
              <a:buFont typeface="Wingdings" pitchFamily="2" charset="2"/>
              <a:buChar char="§"/>
              <a:defRPr/>
            </a:pPr>
            <a:r>
              <a:rPr lang="en-US" sz="2600" b="1" dirty="0" smtClean="0">
                <a:solidFill>
                  <a:schemeClr val="tx1">
                    <a:lumMod val="75000"/>
                    <a:lumOff val="25000"/>
                  </a:schemeClr>
                </a:solidFill>
              </a:rPr>
              <a:t>Tied observations get average rank</a:t>
            </a:r>
          </a:p>
        </p:txBody>
      </p:sp>
      <p:graphicFrame>
        <p:nvGraphicFramePr>
          <p:cNvPr id="8" name="Content Placeholder 3"/>
          <p:cNvGraphicFramePr>
            <a:graphicFrameLocks noGrp="1"/>
          </p:cNvGraphicFramePr>
          <p:nvPr/>
        </p:nvGraphicFramePr>
        <p:xfrm>
          <a:off x="762000" y="1015368"/>
          <a:ext cx="3124200" cy="5120640"/>
        </p:xfrm>
        <a:graphic>
          <a:graphicData uri="http://schemas.openxmlformats.org/drawingml/2006/table">
            <a:tbl>
              <a:tblPr/>
              <a:tblGrid>
                <a:gridCol w="1190171"/>
                <a:gridCol w="947279"/>
                <a:gridCol w="986750"/>
              </a:tblGrid>
              <a:tr h="3440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Rank</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479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79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79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79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79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79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40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40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40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40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13</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40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45.8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14</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440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4409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SUM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91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9" name="TextBox 8"/>
          <p:cNvSpPr txBox="1"/>
          <p:nvPr/>
        </p:nvSpPr>
        <p:spPr>
          <a:xfrm>
            <a:off x="0" y="6273225"/>
            <a:ext cx="3886200" cy="577081"/>
          </a:xfrm>
          <a:prstGeom prst="rect">
            <a:avLst/>
          </a:prstGeom>
          <a:noFill/>
        </p:spPr>
        <p:txBody>
          <a:bodyPr wrap="square" rtlCol="0">
            <a:spAutoFit/>
          </a:bodyPr>
          <a:lstStyle/>
          <a:p>
            <a:pPr marL="0" lvl="1"/>
            <a:r>
              <a:rPr lang="en-US" sz="1050" dirty="0" smtClean="0">
                <a:solidFill>
                  <a:schemeClr val="tx1">
                    <a:lumMod val="75000"/>
                    <a:lumOff val="25000"/>
                  </a:schemeClr>
                </a:solidFill>
              </a:rPr>
              <a:t>Data from Stokes, Koch, Categorical Data Analysis</a:t>
            </a:r>
            <a:r>
              <a:rPr lang="en-US" sz="1050" dirty="0" smtClean="0"/>
              <a:t>, 2</a:t>
            </a:r>
            <a:r>
              <a:rPr lang="en-US" sz="1050" baseline="30000" dirty="0" smtClean="0"/>
              <a:t>nd</a:t>
            </a:r>
            <a:r>
              <a:rPr lang="en-US" sz="1050" dirty="0" smtClean="0"/>
              <a:t> editions, p. 163</a:t>
            </a:r>
          </a:p>
          <a:p>
            <a:pPr marL="0" lvl="1"/>
            <a:r>
              <a:rPr lang="en-US" sz="1050" dirty="0" smtClean="0">
                <a:solidFill>
                  <a:schemeClr val="tx1">
                    <a:lumMod val="75000"/>
                    <a:lumOff val="25000"/>
                  </a:schemeClr>
                </a:solidFill>
              </a:rPr>
              <a:t>Schechter, </a:t>
            </a:r>
            <a:r>
              <a:rPr lang="en-US" sz="1050" dirty="0" err="1" smtClean="0">
                <a:solidFill>
                  <a:schemeClr val="tx1">
                    <a:lumMod val="75000"/>
                    <a:lumOff val="25000"/>
                  </a:schemeClr>
                </a:solidFill>
              </a:rPr>
              <a:t>Horwitz</a:t>
            </a:r>
            <a:r>
              <a:rPr lang="en-US" sz="1050" dirty="0" smtClean="0">
                <a:solidFill>
                  <a:schemeClr val="tx1">
                    <a:lumMod val="75000"/>
                    <a:lumOff val="25000"/>
                  </a:schemeClr>
                </a:solidFill>
              </a:rPr>
              <a:t>, 1973</a:t>
            </a:r>
          </a:p>
        </p:txBody>
      </p:sp>
      <p:graphicFrame>
        <p:nvGraphicFramePr>
          <p:cNvPr id="11" name="Content Placeholder 3"/>
          <p:cNvGraphicFramePr>
            <a:graphicFrameLocks noGrp="1"/>
          </p:cNvGraphicFramePr>
          <p:nvPr/>
        </p:nvGraphicFramePr>
        <p:xfrm>
          <a:off x="5181601" y="1143000"/>
          <a:ext cx="3200398" cy="4389120"/>
        </p:xfrm>
        <a:graphic>
          <a:graphicData uri="http://schemas.openxmlformats.org/drawingml/2006/table">
            <a:tbl>
              <a:tblPr/>
              <a:tblGrid>
                <a:gridCol w="1236821"/>
                <a:gridCol w="1076384"/>
                <a:gridCol w="887193"/>
              </a:tblGrid>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Rank</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34.7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39.1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51.6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54.8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SUM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162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10" name="Rectangle 9"/>
          <p:cNvSpPr/>
          <p:nvPr/>
        </p:nvSpPr>
        <p:spPr>
          <a:xfrm>
            <a:off x="685800" y="1371600"/>
            <a:ext cx="3352800" cy="1371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2</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18</a:t>
            </a:fld>
            <a:endParaRPr lang="en-US" dirty="0"/>
          </a:p>
        </p:txBody>
      </p:sp>
      <p:sp>
        <p:nvSpPr>
          <p:cNvPr id="7" name="Content Placeholder 2"/>
          <p:cNvSpPr>
            <a:spLocks noGrp="1"/>
          </p:cNvSpPr>
          <p:nvPr>
            <p:ph idx="1"/>
          </p:nvPr>
        </p:nvSpPr>
        <p:spPr>
          <a:xfrm>
            <a:off x="685800" y="3886200"/>
            <a:ext cx="3352800" cy="2971800"/>
          </a:xfrm>
        </p:spPr>
        <p:txBody>
          <a:bodyPr rtlCol="0">
            <a:normAutofit/>
          </a:bodyPr>
          <a:lstStyle/>
          <a:p>
            <a:pPr eaLnBrk="1" fontAlgn="auto" hangingPunct="1">
              <a:spcAft>
                <a:spcPts val="0"/>
              </a:spcAft>
              <a:buClr>
                <a:srgbClr val="569FD3"/>
              </a:buClr>
              <a:buNone/>
              <a:defRPr/>
            </a:pPr>
            <a:r>
              <a:rPr lang="en-US" sz="2600" dirty="0" smtClean="0">
                <a:solidFill>
                  <a:schemeClr val="tx1">
                    <a:lumMod val="75000"/>
                    <a:lumOff val="25000"/>
                  </a:schemeClr>
                </a:solidFill>
              </a:rPr>
              <a:t>Results: </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n=22, n</a:t>
            </a:r>
            <a:r>
              <a:rPr lang="en-US" sz="2600" baseline="-25000" dirty="0" smtClean="0">
                <a:solidFill>
                  <a:schemeClr val="tx1">
                    <a:lumMod val="75000"/>
                    <a:lumOff val="25000"/>
                  </a:schemeClr>
                </a:solidFill>
              </a:rPr>
              <a:t>1</a:t>
            </a:r>
            <a:r>
              <a:rPr lang="en-US" sz="2600" dirty="0" smtClean="0">
                <a:solidFill>
                  <a:schemeClr val="tx1">
                    <a:lumMod val="75000"/>
                    <a:lumOff val="25000"/>
                  </a:schemeClr>
                </a:solidFill>
              </a:rPr>
              <a:t>=10, n</a:t>
            </a:r>
            <a:r>
              <a:rPr lang="en-US" sz="2600" baseline="-25000" dirty="0" smtClean="0">
                <a:solidFill>
                  <a:schemeClr val="tx1">
                    <a:lumMod val="75000"/>
                    <a:lumOff val="25000"/>
                  </a:schemeClr>
                </a:solidFill>
              </a:rPr>
              <a:t>2</a:t>
            </a:r>
            <a:r>
              <a:rPr lang="en-US" sz="2600" dirty="0" smtClean="0">
                <a:solidFill>
                  <a:schemeClr val="tx1">
                    <a:lumMod val="75000"/>
                    <a:lumOff val="25000"/>
                  </a:schemeClr>
                </a:solidFill>
              </a:rPr>
              <a:t>=12</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W=162</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p=0.001</a:t>
            </a:r>
          </a:p>
        </p:txBody>
      </p:sp>
      <p:pic>
        <p:nvPicPr>
          <p:cNvPr id="190466" name="Picture 2"/>
          <p:cNvPicPr>
            <a:picLocks noChangeAspect="1" noChangeArrowheads="1"/>
          </p:cNvPicPr>
          <p:nvPr/>
        </p:nvPicPr>
        <p:blipFill>
          <a:blip r:embed="rId3" cstate="print"/>
          <a:srcRect/>
          <a:stretch>
            <a:fillRect/>
          </a:stretch>
        </p:blipFill>
        <p:spPr bwMode="auto">
          <a:xfrm>
            <a:off x="0" y="1676400"/>
            <a:ext cx="5049520" cy="2133600"/>
          </a:xfrm>
          <a:prstGeom prst="rect">
            <a:avLst/>
          </a:prstGeom>
          <a:noFill/>
          <a:ln w="9525">
            <a:noFill/>
            <a:miter lim="800000"/>
            <a:headEnd/>
            <a:tailEnd/>
          </a:ln>
        </p:spPr>
      </p:pic>
      <p:pic>
        <p:nvPicPr>
          <p:cNvPr id="190467" name="Picture 3"/>
          <p:cNvPicPr>
            <a:picLocks noChangeAspect="1" noChangeArrowheads="1"/>
          </p:cNvPicPr>
          <p:nvPr/>
        </p:nvPicPr>
        <p:blipFill>
          <a:blip r:embed="rId4" cstate="print"/>
          <a:srcRect/>
          <a:stretch>
            <a:fillRect/>
          </a:stretch>
        </p:blipFill>
        <p:spPr bwMode="auto">
          <a:xfrm>
            <a:off x="4953000" y="1295399"/>
            <a:ext cx="3352800" cy="5579269"/>
          </a:xfrm>
          <a:prstGeom prst="rect">
            <a:avLst/>
          </a:prstGeom>
          <a:noFill/>
          <a:ln w="9525">
            <a:noFill/>
            <a:miter lim="800000"/>
            <a:headEnd/>
            <a:tailEnd/>
          </a:ln>
        </p:spPr>
      </p:pic>
      <p:sp>
        <p:nvSpPr>
          <p:cNvPr id="8" name="Rectangle 7"/>
          <p:cNvSpPr/>
          <p:nvPr/>
        </p:nvSpPr>
        <p:spPr>
          <a:xfrm>
            <a:off x="0" y="2667000"/>
            <a:ext cx="2438400" cy="7620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953000" y="5257800"/>
            <a:ext cx="3352800" cy="11430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029200" y="1600200"/>
            <a:ext cx="3352800" cy="5334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274638"/>
            <a:ext cx="9144000" cy="1143000"/>
          </a:xfrm>
        </p:spPr>
        <p:txBody>
          <a:bodyPr/>
          <a:lstStyle/>
          <a:p>
            <a:pPr eaLnBrk="1" hangingPunct="1">
              <a:defRPr/>
            </a:pPr>
            <a:r>
              <a:rPr lang="en-US" sz="3600" dirty="0" smtClean="0">
                <a:solidFill>
                  <a:schemeClr val="tx1">
                    <a:lumMod val="75000"/>
                    <a:lumOff val="25000"/>
                  </a:schemeClr>
                </a:solidFill>
              </a:rPr>
              <a:t>WRS: Exact Method vs. Normal Approximation</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19</a:t>
            </a:fld>
            <a:endParaRPr lang="en-US" dirty="0"/>
          </a:p>
        </p:txBody>
      </p:sp>
      <p:sp>
        <p:nvSpPr>
          <p:cNvPr id="7" name="Content Placeholder 2"/>
          <p:cNvSpPr>
            <a:spLocks noGrp="1"/>
          </p:cNvSpPr>
          <p:nvPr>
            <p:ph idx="1"/>
          </p:nvPr>
        </p:nvSpPr>
        <p:spPr>
          <a:xfrm>
            <a:off x="685800" y="15240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sz="2800" dirty="0" smtClean="0">
                <a:solidFill>
                  <a:schemeClr val="tx1">
                    <a:lumMod val="75000"/>
                    <a:lumOff val="25000"/>
                  </a:schemeClr>
                </a:solidFill>
              </a:rPr>
              <a:t>When n</a:t>
            </a:r>
            <a:r>
              <a:rPr lang="en-US" sz="2800" baseline="-25000" dirty="0" smtClean="0">
                <a:solidFill>
                  <a:schemeClr val="tx1">
                    <a:lumMod val="75000"/>
                    <a:lumOff val="25000"/>
                  </a:schemeClr>
                </a:solidFill>
              </a:rPr>
              <a:t>1</a:t>
            </a:r>
            <a:r>
              <a:rPr lang="en-US" sz="2800" dirty="0" smtClean="0">
                <a:solidFill>
                  <a:schemeClr val="tx1">
                    <a:lumMod val="75000"/>
                    <a:lumOff val="25000"/>
                  </a:schemeClr>
                </a:solidFill>
              </a:rPr>
              <a:t>≤ 10 or n</a:t>
            </a:r>
            <a:r>
              <a:rPr lang="en-US" sz="2800" baseline="-25000" dirty="0" smtClean="0">
                <a:solidFill>
                  <a:schemeClr val="tx1">
                    <a:lumMod val="75000"/>
                    <a:lumOff val="25000"/>
                  </a:schemeClr>
                </a:solidFill>
              </a:rPr>
              <a:t>2</a:t>
            </a:r>
            <a:r>
              <a:rPr lang="en-US" sz="2800" dirty="0" smtClean="0">
                <a:solidFill>
                  <a:schemeClr val="tx1">
                    <a:lumMod val="75000"/>
                    <a:lumOff val="25000"/>
                  </a:schemeClr>
                </a:solidFill>
              </a:rPr>
              <a:t> ≤10, use “Exact” methods, as previously described.</a:t>
            </a:r>
          </a:p>
          <a:p>
            <a:pPr eaLnBrk="1" fontAlgn="auto" hangingPunct="1">
              <a:spcAft>
                <a:spcPts val="0"/>
              </a:spcAft>
              <a:buClr>
                <a:srgbClr val="569FD3"/>
              </a:buClr>
              <a:buFont typeface="Wingdings" pitchFamily="2" charset="2"/>
              <a:buChar char="§"/>
              <a:defRPr/>
            </a:pPr>
            <a:r>
              <a:rPr lang="en-US" sz="2800" dirty="0" smtClean="0">
                <a:solidFill>
                  <a:schemeClr val="tx1">
                    <a:lumMod val="75000"/>
                    <a:lumOff val="25000"/>
                  </a:schemeClr>
                </a:solidFill>
              </a:rPr>
              <a:t>If n</a:t>
            </a:r>
            <a:r>
              <a:rPr lang="en-US" sz="2800" baseline="-25000" dirty="0" smtClean="0">
                <a:solidFill>
                  <a:schemeClr val="tx1">
                    <a:lumMod val="75000"/>
                    <a:lumOff val="25000"/>
                  </a:schemeClr>
                </a:solidFill>
              </a:rPr>
              <a:t>1</a:t>
            </a:r>
            <a:r>
              <a:rPr lang="en-US" sz="2800" dirty="0" smtClean="0">
                <a:solidFill>
                  <a:schemeClr val="tx1">
                    <a:lumMod val="75000"/>
                    <a:lumOff val="25000"/>
                  </a:schemeClr>
                </a:solidFill>
              </a:rPr>
              <a:t>&gt; 10 and n</a:t>
            </a:r>
            <a:r>
              <a:rPr lang="en-US" sz="2800" baseline="-25000" dirty="0" smtClean="0">
                <a:solidFill>
                  <a:schemeClr val="tx1">
                    <a:lumMod val="75000"/>
                    <a:lumOff val="25000"/>
                  </a:schemeClr>
                </a:solidFill>
              </a:rPr>
              <a:t>2</a:t>
            </a:r>
            <a:r>
              <a:rPr lang="en-US" sz="2800" dirty="0" smtClean="0">
                <a:solidFill>
                  <a:schemeClr val="tx1">
                    <a:lumMod val="75000"/>
                    <a:lumOff val="25000"/>
                  </a:schemeClr>
                </a:solidFill>
              </a:rPr>
              <a:t> &gt;10,  then</a:t>
            </a:r>
          </a:p>
        </p:txBody>
      </p:sp>
      <p:graphicFrame>
        <p:nvGraphicFramePr>
          <p:cNvPr id="8" name="Object 7"/>
          <p:cNvGraphicFramePr>
            <a:graphicFrameLocks noChangeAspect="1"/>
          </p:cNvGraphicFramePr>
          <p:nvPr/>
        </p:nvGraphicFramePr>
        <p:xfrm>
          <a:off x="1219200" y="3505200"/>
          <a:ext cx="7318375" cy="1282700"/>
        </p:xfrm>
        <a:graphic>
          <a:graphicData uri="http://schemas.openxmlformats.org/presentationml/2006/ole">
            <p:oleObj spid="_x0000_s92161" name="Equation" r:id="rId4" imgW="2463480" imgH="43164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762000" y="1524000"/>
            <a:ext cx="8001000" cy="4191000"/>
          </a:xfrm>
        </p:spPr>
        <p:txBody>
          <a:bodyPr rtlCol="0">
            <a:normAutofit fontScale="92500" lnSpcReduction="20000"/>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 assumptions for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Compare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to a t-test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Compute test statistic and p-value for a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and interpret the result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 use of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in context global health example:  “Dietary management of Persistent Diarrhea: Comparison of Traditional Rice-Lentil based Diet with Soy Formula” and outcome of trial</a:t>
            </a:r>
          </a:p>
          <a:p>
            <a:pPr eaLnBrk="1" fontAlgn="auto" hangingPunct="1">
              <a:spcAft>
                <a:spcPts val="0"/>
              </a:spcAft>
              <a:buClr>
                <a:srgbClr val="569FD3"/>
              </a:buClr>
              <a:buNone/>
              <a:defRPr/>
            </a:pPr>
            <a:endParaRPr lang="en-US" sz="2600" dirty="0" smtClean="0">
              <a:solidFill>
                <a:schemeClr val="tx1">
                  <a:lumMod val="75000"/>
                  <a:lumOff val="25000"/>
                </a:schemeClr>
              </a:solidFill>
            </a:endParaRPr>
          </a:p>
        </p:txBody>
      </p:sp>
      <p:pic>
        <p:nvPicPr>
          <p:cNvPr id="4"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53FD3419-8F91-49C3-8244-8E4F4C2C6381}"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smtClean="0">
                <a:solidFill>
                  <a:schemeClr val="tx1">
                    <a:lumMod val="75000"/>
                    <a:lumOff val="25000"/>
                  </a:schemeClr>
                </a:solidFill>
              </a:rPr>
              <a:t>Distribution of W</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20</a:t>
            </a:fld>
            <a:endParaRPr lang="en-US" dirty="0"/>
          </a:p>
        </p:txBody>
      </p:sp>
      <p:sp>
        <p:nvSpPr>
          <p:cNvPr id="7" name="Content Placeholder 2"/>
          <p:cNvSpPr>
            <a:spLocks noGrp="1"/>
          </p:cNvSpPr>
          <p:nvPr>
            <p:ph idx="1"/>
          </p:nvPr>
        </p:nvSpPr>
        <p:spPr>
          <a:xfrm>
            <a:off x="609600" y="10668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sz="2400" dirty="0" smtClean="0">
                <a:solidFill>
                  <a:schemeClr val="tx1">
                    <a:lumMod val="75000"/>
                    <a:lumOff val="25000"/>
                  </a:schemeClr>
                </a:solidFill>
              </a:rPr>
              <a:t>If n</a:t>
            </a:r>
            <a:r>
              <a:rPr lang="en-US" sz="2400" baseline="-25000" dirty="0" smtClean="0">
                <a:solidFill>
                  <a:schemeClr val="tx1">
                    <a:lumMod val="75000"/>
                    <a:lumOff val="25000"/>
                  </a:schemeClr>
                </a:solidFill>
              </a:rPr>
              <a:t>1</a:t>
            </a:r>
            <a:r>
              <a:rPr lang="en-US" sz="2400" dirty="0" smtClean="0">
                <a:solidFill>
                  <a:schemeClr val="tx1">
                    <a:lumMod val="75000"/>
                    <a:lumOff val="25000"/>
                  </a:schemeClr>
                </a:solidFill>
              </a:rPr>
              <a:t>&gt; 10 and n</a:t>
            </a:r>
            <a:r>
              <a:rPr lang="en-US" sz="2400" baseline="-25000" dirty="0" smtClean="0">
                <a:solidFill>
                  <a:schemeClr val="tx1">
                    <a:lumMod val="75000"/>
                    <a:lumOff val="25000"/>
                  </a:schemeClr>
                </a:solidFill>
              </a:rPr>
              <a:t>2</a:t>
            </a:r>
            <a:r>
              <a:rPr lang="en-US" sz="2400" dirty="0" smtClean="0">
                <a:solidFill>
                  <a:schemeClr val="tx1">
                    <a:lumMod val="75000"/>
                    <a:lumOff val="25000"/>
                  </a:schemeClr>
                </a:solidFill>
              </a:rPr>
              <a:t> &gt;10,  then</a:t>
            </a:r>
          </a:p>
        </p:txBody>
      </p:sp>
      <p:graphicFrame>
        <p:nvGraphicFramePr>
          <p:cNvPr id="109569" name="Object 1"/>
          <p:cNvGraphicFramePr>
            <a:graphicFrameLocks noChangeAspect="1"/>
          </p:cNvGraphicFramePr>
          <p:nvPr/>
        </p:nvGraphicFramePr>
        <p:xfrm>
          <a:off x="1555750" y="1447800"/>
          <a:ext cx="5881688" cy="1030288"/>
        </p:xfrm>
        <a:graphic>
          <a:graphicData uri="http://schemas.openxmlformats.org/presentationml/2006/ole">
            <p:oleObj spid="_x0000_s109569" name="Equation" r:id="rId4" imgW="2463480" imgH="431640" progId="Equation.3">
              <p:embed/>
            </p:oleObj>
          </a:graphicData>
        </a:graphic>
      </p:graphicFrame>
      <p:sp>
        <p:nvSpPr>
          <p:cNvPr id="8" name="TextBox 7"/>
          <p:cNvSpPr txBox="1"/>
          <p:nvPr/>
        </p:nvSpPr>
        <p:spPr>
          <a:xfrm>
            <a:off x="304800" y="3048000"/>
            <a:ext cx="1676400" cy="2585323"/>
          </a:xfrm>
          <a:prstGeom prst="rect">
            <a:avLst/>
          </a:prstGeom>
          <a:noFill/>
        </p:spPr>
        <p:txBody>
          <a:bodyPr wrap="square" rtlCol="0">
            <a:spAutoFit/>
          </a:bodyPr>
          <a:lstStyle/>
          <a:p>
            <a:r>
              <a:rPr lang="en-US" dirty="0" smtClean="0"/>
              <a:t>Even when n</a:t>
            </a:r>
            <a:r>
              <a:rPr lang="en-US" baseline="-25000" dirty="0" smtClean="0"/>
              <a:t>1</a:t>
            </a:r>
            <a:r>
              <a:rPr lang="en-US" dirty="0" smtClean="0"/>
              <a:t>=3 and n</a:t>
            </a:r>
            <a:r>
              <a:rPr lang="en-US" baseline="-25000" dirty="0" smtClean="0"/>
              <a:t>2</a:t>
            </a:r>
            <a:r>
              <a:rPr lang="en-US" dirty="0" smtClean="0"/>
              <a:t>=4, W is distributed symmetrically and mean=12… W is ‘starting’ to look normal.</a:t>
            </a:r>
            <a:endParaRPr lang="en-US" dirty="0"/>
          </a:p>
        </p:txBody>
      </p:sp>
      <p:graphicFrame>
        <p:nvGraphicFramePr>
          <p:cNvPr id="9" name="Chart 8"/>
          <p:cNvGraphicFramePr/>
          <p:nvPr/>
        </p:nvGraphicFramePr>
        <p:xfrm>
          <a:off x="2133600" y="2514600"/>
          <a:ext cx="6096000" cy="43434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smtClean="0">
                <a:solidFill>
                  <a:schemeClr val="tx1">
                    <a:lumMod val="75000"/>
                    <a:lumOff val="25000"/>
                  </a:schemeClr>
                </a:solidFill>
              </a:rPr>
              <a:t>Distribution of W when n</a:t>
            </a:r>
            <a:r>
              <a:rPr lang="en-US" sz="4000" baseline="-25000" dirty="0" smtClean="0">
                <a:solidFill>
                  <a:schemeClr val="tx1">
                    <a:lumMod val="75000"/>
                    <a:lumOff val="25000"/>
                  </a:schemeClr>
                </a:solidFill>
              </a:rPr>
              <a:t>1</a:t>
            </a:r>
            <a:r>
              <a:rPr lang="en-US" sz="4000" dirty="0" smtClean="0">
                <a:solidFill>
                  <a:schemeClr val="tx1">
                    <a:lumMod val="75000"/>
                    <a:lumOff val="25000"/>
                  </a:schemeClr>
                </a:solidFill>
              </a:rPr>
              <a:t> and n</a:t>
            </a:r>
            <a:r>
              <a:rPr lang="en-US" sz="4000" baseline="-25000" dirty="0" smtClean="0">
                <a:solidFill>
                  <a:schemeClr val="tx1">
                    <a:lumMod val="75000"/>
                    <a:lumOff val="25000"/>
                  </a:schemeClr>
                </a:solidFill>
              </a:rPr>
              <a:t>2</a:t>
            </a:r>
            <a:r>
              <a:rPr lang="en-US" sz="4000" dirty="0" smtClean="0">
                <a:solidFill>
                  <a:schemeClr val="tx1">
                    <a:lumMod val="75000"/>
                    <a:lumOff val="25000"/>
                  </a:schemeClr>
                </a:solidFill>
              </a:rPr>
              <a:t> &gt;10</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21</a:t>
            </a:fld>
            <a:endParaRPr lang="en-US" dirty="0"/>
          </a:p>
        </p:txBody>
      </p:sp>
      <p:sp>
        <p:nvSpPr>
          <p:cNvPr id="7" name="Content Placeholder 2"/>
          <p:cNvSpPr>
            <a:spLocks noGrp="1"/>
          </p:cNvSpPr>
          <p:nvPr>
            <p:ph idx="1"/>
          </p:nvPr>
        </p:nvSpPr>
        <p:spPr>
          <a:xfrm>
            <a:off x="685800" y="1524000"/>
            <a:ext cx="8001000" cy="4419600"/>
          </a:xfrm>
        </p:spPr>
        <p:txBody>
          <a:bodyPr rtlCol="0">
            <a:normAutofit fontScale="92500" lnSpcReduction="10000"/>
          </a:bodyPr>
          <a:lstStyle/>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None/>
              <a:defRPr/>
            </a:pPr>
            <a:r>
              <a:rPr lang="en-US" sz="3600" dirty="0" smtClean="0">
                <a:solidFill>
                  <a:schemeClr val="tx1">
                    <a:lumMod val="75000"/>
                    <a:lumOff val="25000"/>
                  </a:schemeClr>
                </a:solidFill>
              </a:rPr>
              <a:t>If n</a:t>
            </a:r>
            <a:r>
              <a:rPr lang="en-US" sz="3600" baseline="-25000" dirty="0" smtClean="0">
                <a:solidFill>
                  <a:schemeClr val="tx1">
                    <a:lumMod val="75000"/>
                    <a:lumOff val="25000"/>
                  </a:schemeClr>
                </a:solidFill>
              </a:rPr>
              <a:t>1</a:t>
            </a:r>
            <a:r>
              <a:rPr lang="en-US" sz="3600" dirty="0" smtClean="0">
                <a:solidFill>
                  <a:schemeClr val="tx1">
                    <a:lumMod val="75000"/>
                    <a:lumOff val="25000"/>
                  </a:schemeClr>
                </a:solidFill>
              </a:rPr>
              <a:t>&gt; 10 and n</a:t>
            </a:r>
            <a:r>
              <a:rPr lang="en-US" sz="3600" baseline="-25000" dirty="0" smtClean="0">
                <a:solidFill>
                  <a:schemeClr val="tx1">
                    <a:lumMod val="75000"/>
                    <a:lumOff val="25000"/>
                  </a:schemeClr>
                </a:solidFill>
              </a:rPr>
              <a:t>2</a:t>
            </a:r>
            <a:r>
              <a:rPr lang="en-US" sz="3600" dirty="0" smtClean="0">
                <a:solidFill>
                  <a:schemeClr val="tx1">
                    <a:lumMod val="75000"/>
                    <a:lumOff val="25000"/>
                  </a:schemeClr>
                </a:solidFill>
              </a:rPr>
              <a:t> &gt;10,  then</a:t>
            </a:r>
          </a:p>
          <a:p>
            <a:pPr eaLnBrk="1" fontAlgn="auto" hangingPunct="1">
              <a:spcAft>
                <a:spcPts val="0"/>
              </a:spcAft>
              <a:buClr>
                <a:srgbClr val="569FD3"/>
              </a:buClr>
              <a:buNone/>
              <a:defRPr/>
            </a:pPr>
            <a:endParaRPr lang="en-US" sz="3600" dirty="0" smtClean="0">
              <a:solidFill>
                <a:schemeClr val="tx1">
                  <a:lumMod val="75000"/>
                  <a:lumOff val="25000"/>
                </a:schemeClr>
              </a:solidFill>
            </a:endParaRPr>
          </a:p>
          <a:p>
            <a:pPr eaLnBrk="1" fontAlgn="auto" hangingPunct="1">
              <a:spcAft>
                <a:spcPts val="0"/>
              </a:spcAft>
              <a:buClr>
                <a:srgbClr val="569FD3"/>
              </a:buClr>
              <a:buNone/>
              <a:defRPr/>
            </a:pPr>
            <a:endParaRPr lang="en-US" sz="3600" dirty="0" smtClean="0">
              <a:solidFill>
                <a:schemeClr val="tx1">
                  <a:lumMod val="75000"/>
                  <a:lumOff val="25000"/>
                </a:schemeClr>
              </a:solidFill>
            </a:endParaRPr>
          </a:p>
          <a:p>
            <a:pPr eaLnBrk="1" fontAlgn="auto" hangingPunct="1">
              <a:spcAft>
                <a:spcPts val="0"/>
              </a:spcAft>
              <a:buClr>
                <a:srgbClr val="569FD3"/>
              </a:buClr>
              <a:buNone/>
              <a:defRPr/>
            </a:pPr>
            <a:endParaRPr lang="en-US" sz="3600" dirty="0" smtClean="0">
              <a:solidFill>
                <a:schemeClr val="tx1">
                  <a:lumMod val="75000"/>
                  <a:lumOff val="25000"/>
                </a:schemeClr>
              </a:solidFill>
            </a:endParaRPr>
          </a:p>
          <a:p>
            <a:pPr eaLnBrk="1" fontAlgn="auto" hangingPunct="1">
              <a:spcAft>
                <a:spcPts val="0"/>
              </a:spcAft>
              <a:buClr>
                <a:srgbClr val="569FD3"/>
              </a:buClr>
              <a:buNone/>
              <a:defRPr/>
            </a:pPr>
            <a:endParaRPr lang="en-US" sz="3600" dirty="0" smtClean="0">
              <a:solidFill>
                <a:schemeClr val="tx1">
                  <a:lumMod val="75000"/>
                  <a:lumOff val="25000"/>
                </a:schemeClr>
              </a:solidFill>
            </a:endParaRPr>
          </a:p>
          <a:p>
            <a:pPr eaLnBrk="1" fontAlgn="auto" hangingPunct="1">
              <a:spcAft>
                <a:spcPts val="0"/>
              </a:spcAft>
              <a:buClr>
                <a:srgbClr val="569FD3"/>
              </a:buClr>
              <a:buNone/>
              <a:defRPr/>
            </a:pPr>
            <a:endParaRPr lang="en-US" sz="3600" dirty="0" smtClean="0">
              <a:solidFill>
                <a:schemeClr val="tx1">
                  <a:lumMod val="75000"/>
                  <a:lumOff val="25000"/>
                </a:schemeClr>
              </a:solidFill>
            </a:endParaRPr>
          </a:p>
          <a:p>
            <a:pPr eaLnBrk="1" fontAlgn="auto" hangingPunct="1">
              <a:spcAft>
                <a:spcPts val="0"/>
              </a:spcAft>
              <a:buClr>
                <a:srgbClr val="569FD3"/>
              </a:buClr>
              <a:buNone/>
              <a:defRPr/>
            </a:pPr>
            <a:r>
              <a:rPr lang="en-US" sz="3600" dirty="0" smtClean="0">
                <a:solidFill>
                  <a:schemeClr val="tx1">
                    <a:lumMod val="75000"/>
                    <a:lumOff val="25000"/>
                  </a:schemeClr>
                </a:solidFill>
              </a:rPr>
              <a:t>Find 2P(|Z|&gt;|z|)</a:t>
            </a:r>
          </a:p>
          <a:p>
            <a:pPr eaLnBrk="1" fontAlgn="auto" hangingPunct="1">
              <a:spcAft>
                <a:spcPts val="0"/>
              </a:spcAft>
              <a:buClr>
                <a:srgbClr val="569FD3"/>
              </a:buClr>
              <a:buFont typeface="Wingdings" pitchFamily="2" charset="2"/>
              <a:buChar char="§"/>
              <a:defRPr/>
            </a:pPr>
            <a:endParaRPr lang="en-US" sz="2800" dirty="0" smtClean="0">
              <a:solidFill>
                <a:schemeClr val="tx1">
                  <a:lumMod val="75000"/>
                  <a:lumOff val="25000"/>
                </a:schemeClr>
              </a:solidFill>
            </a:endParaRPr>
          </a:p>
          <a:p>
            <a:pPr eaLnBrk="1" fontAlgn="auto" hangingPunct="1">
              <a:spcAft>
                <a:spcPts val="0"/>
              </a:spcAft>
              <a:buClr>
                <a:srgbClr val="569FD3"/>
              </a:buClr>
              <a:buNone/>
              <a:defRPr/>
            </a:pPr>
            <a:endParaRPr lang="en-US" sz="2600" dirty="0" smtClean="0">
              <a:solidFill>
                <a:schemeClr val="tx1">
                  <a:lumMod val="75000"/>
                  <a:lumOff val="25000"/>
                </a:schemeClr>
              </a:solidFill>
            </a:endParaRPr>
          </a:p>
        </p:txBody>
      </p:sp>
      <p:graphicFrame>
        <p:nvGraphicFramePr>
          <p:cNvPr id="8" name="Object 7"/>
          <p:cNvGraphicFramePr>
            <a:graphicFrameLocks noChangeAspect="1"/>
          </p:cNvGraphicFramePr>
          <p:nvPr/>
        </p:nvGraphicFramePr>
        <p:xfrm>
          <a:off x="228600" y="2819400"/>
          <a:ext cx="8580438" cy="2552700"/>
        </p:xfrm>
        <a:graphic>
          <a:graphicData uri="http://schemas.openxmlformats.org/presentationml/2006/ole">
            <p:oleObj spid="_x0000_s192514" name="Equation" r:id="rId4" imgW="3124080" imgH="888840" progId="Equation.3">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28600"/>
            <a:ext cx="8229600" cy="1143000"/>
          </a:xfrm>
        </p:spPr>
        <p:txBody>
          <a:bodyPr/>
          <a:lstStyle/>
          <a:p>
            <a:pPr eaLnBrk="1" hangingPunct="1">
              <a:defRPr/>
            </a:pPr>
            <a:r>
              <a:rPr lang="en-US" sz="3600" dirty="0" smtClean="0">
                <a:solidFill>
                  <a:schemeClr val="tx1">
                    <a:lumMod val="75000"/>
                    <a:lumOff val="25000"/>
                  </a:schemeClr>
                </a:solidFill>
              </a:rPr>
              <a:t>Example 2 –WRS Normal Approximation</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22</a:t>
            </a:fld>
            <a:endParaRPr lang="en-US" dirty="0"/>
          </a:p>
        </p:txBody>
      </p:sp>
      <p:sp>
        <p:nvSpPr>
          <p:cNvPr id="7" name="Content Placeholder 2"/>
          <p:cNvSpPr>
            <a:spLocks noGrp="1"/>
          </p:cNvSpPr>
          <p:nvPr>
            <p:ph idx="1"/>
          </p:nvPr>
        </p:nvSpPr>
        <p:spPr>
          <a:xfrm>
            <a:off x="6400800" y="1066800"/>
            <a:ext cx="2743200" cy="4419600"/>
          </a:xfrm>
          <a:solidFill>
            <a:schemeClr val="bg1"/>
          </a:solidFill>
          <a:ln w="19050">
            <a:solidFill>
              <a:schemeClr val="tx1"/>
            </a:solidFill>
          </a:ln>
        </p:spPr>
        <p:txBody>
          <a:bodyPr rtlCol="0">
            <a:normAutofit fontScale="92500" lnSpcReduction="10000"/>
          </a:bodyPr>
          <a:lstStyle/>
          <a:p>
            <a:pPr eaLnBrk="1" fontAlgn="auto" hangingPunct="1">
              <a:spcAft>
                <a:spcPts val="0"/>
              </a:spcAft>
              <a:buClr>
                <a:srgbClr val="569FD3"/>
              </a:buClr>
              <a:buFont typeface="Wingdings" pitchFamily="2" charset="2"/>
              <a:buChar char="§"/>
              <a:defRPr/>
            </a:pPr>
            <a:r>
              <a:rPr lang="en-US" sz="2600" b="1" dirty="0" smtClean="0">
                <a:solidFill>
                  <a:schemeClr val="tx1">
                    <a:lumMod val="75000"/>
                    <a:lumOff val="25000"/>
                  </a:schemeClr>
                </a:solidFill>
              </a:rPr>
              <a:t>Rank Observations without regard to group</a:t>
            </a:r>
          </a:p>
          <a:p>
            <a:pPr eaLnBrk="1" fontAlgn="auto" hangingPunct="1">
              <a:spcAft>
                <a:spcPts val="0"/>
              </a:spcAft>
              <a:buClr>
                <a:srgbClr val="569FD3"/>
              </a:buClr>
              <a:buFont typeface="Wingdings" pitchFamily="2" charset="2"/>
              <a:buChar char="§"/>
              <a:defRPr/>
            </a:pPr>
            <a:r>
              <a:rPr lang="en-US" sz="2600" b="1" dirty="0" smtClean="0">
                <a:solidFill>
                  <a:schemeClr val="tx1">
                    <a:lumMod val="75000"/>
                    <a:lumOff val="25000"/>
                  </a:schemeClr>
                </a:solidFill>
              </a:rPr>
              <a:t>Tied observations get average rank</a:t>
            </a:r>
          </a:p>
          <a:p>
            <a:pPr eaLnBrk="1" fontAlgn="auto" hangingPunct="1">
              <a:spcAft>
                <a:spcPts val="0"/>
              </a:spcAft>
              <a:buClr>
                <a:srgbClr val="569FD3"/>
              </a:buClr>
              <a:buFont typeface="Wingdings" pitchFamily="2" charset="2"/>
              <a:buChar char="§"/>
              <a:defRPr/>
            </a:pPr>
            <a:r>
              <a:rPr lang="en-US" sz="2600" b="1" dirty="0" smtClean="0">
                <a:solidFill>
                  <a:schemeClr val="tx1">
                    <a:lumMod val="75000"/>
                    <a:lumOff val="25000"/>
                  </a:schemeClr>
                </a:solidFill>
              </a:rPr>
              <a:t>n=22, </a:t>
            </a:r>
          </a:p>
          <a:p>
            <a:pPr eaLnBrk="1" fontAlgn="auto" hangingPunct="1">
              <a:spcAft>
                <a:spcPts val="0"/>
              </a:spcAft>
              <a:buClr>
                <a:srgbClr val="569FD3"/>
              </a:buClr>
              <a:buNone/>
              <a:defRPr/>
            </a:pPr>
            <a:r>
              <a:rPr lang="en-US" sz="2600" b="1" dirty="0" smtClean="0">
                <a:solidFill>
                  <a:schemeClr val="tx1">
                    <a:lumMod val="75000"/>
                    <a:lumOff val="25000"/>
                  </a:schemeClr>
                </a:solidFill>
              </a:rPr>
              <a:t>      n</a:t>
            </a:r>
            <a:r>
              <a:rPr lang="en-US" sz="2600" b="1" baseline="-25000" dirty="0" smtClean="0">
                <a:solidFill>
                  <a:schemeClr val="tx1">
                    <a:lumMod val="75000"/>
                    <a:lumOff val="25000"/>
                  </a:schemeClr>
                </a:solidFill>
              </a:rPr>
              <a:t>1</a:t>
            </a:r>
            <a:r>
              <a:rPr lang="en-US" sz="2600" b="1" dirty="0" smtClean="0">
                <a:solidFill>
                  <a:schemeClr val="tx1">
                    <a:lumMod val="75000"/>
                    <a:lumOff val="25000"/>
                  </a:schemeClr>
                </a:solidFill>
              </a:rPr>
              <a:t>=10, n</a:t>
            </a:r>
            <a:r>
              <a:rPr lang="en-US" sz="2600" b="1" baseline="-25000" dirty="0" smtClean="0">
                <a:solidFill>
                  <a:schemeClr val="tx1">
                    <a:lumMod val="75000"/>
                    <a:lumOff val="25000"/>
                  </a:schemeClr>
                </a:solidFill>
              </a:rPr>
              <a:t>2</a:t>
            </a:r>
            <a:r>
              <a:rPr lang="en-US" sz="2600" b="1" dirty="0" smtClean="0">
                <a:solidFill>
                  <a:schemeClr val="tx1">
                    <a:lumMod val="75000"/>
                    <a:lumOff val="25000"/>
                  </a:schemeClr>
                </a:solidFill>
              </a:rPr>
              <a:t>=12</a:t>
            </a:r>
          </a:p>
          <a:p>
            <a:pPr eaLnBrk="1" fontAlgn="auto" hangingPunct="1">
              <a:spcAft>
                <a:spcPts val="0"/>
              </a:spcAft>
              <a:buClr>
                <a:srgbClr val="569FD3"/>
              </a:buClr>
              <a:buFont typeface="Wingdings" pitchFamily="2" charset="2"/>
              <a:buChar char="§"/>
              <a:defRPr/>
            </a:pPr>
            <a:r>
              <a:rPr lang="en-US" sz="2600" b="1" dirty="0" smtClean="0">
                <a:solidFill>
                  <a:schemeClr val="tx1">
                    <a:lumMod val="75000"/>
                    <a:lumOff val="25000"/>
                  </a:schemeClr>
                </a:solidFill>
              </a:rPr>
              <a:t>W=162</a:t>
            </a:r>
          </a:p>
          <a:p>
            <a:pPr eaLnBrk="1" fontAlgn="auto" hangingPunct="1">
              <a:spcAft>
                <a:spcPts val="0"/>
              </a:spcAft>
              <a:buClr>
                <a:srgbClr val="569FD3"/>
              </a:buClr>
              <a:buFont typeface="Wingdings" pitchFamily="2" charset="2"/>
              <a:buChar char="§"/>
              <a:defRPr/>
            </a:pPr>
            <a:r>
              <a:rPr lang="en-US" sz="2600" b="1" dirty="0" smtClean="0">
                <a:solidFill>
                  <a:schemeClr val="tx1">
                    <a:lumMod val="75000"/>
                    <a:lumOff val="25000"/>
                  </a:schemeClr>
                </a:solidFill>
              </a:rPr>
              <a:t>W approx. N( 115, 15.1)</a:t>
            </a:r>
          </a:p>
        </p:txBody>
      </p:sp>
      <p:graphicFrame>
        <p:nvGraphicFramePr>
          <p:cNvPr id="8" name="Content Placeholder 3"/>
          <p:cNvGraphicFramePr>
            <a:graphicFrameLocks noGrp="1"/>
          </p:cNvGraphicFramePr>
          <p:nvPr/>
        </p:nvGraphicFramePr>
        <p:xfrm>
          <a:off x="304800" y="1143000"/>
          <a:ext cx="2971800" cy="5120640"/>
        </p:xfrm>
        <a:graphic>
          <a:graphicData uri="http://schemas.openxmlformats.org/drawingml/2006/table">
            <a:tbl>
              <a:tblPr/>
              <a:tblGrid>
                <a:gridCol w="1132114"/>
                <a:gridCol w="901070"/>
                <a:gridCol w="938616"/>
              </a:tblGrid>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Rank</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13</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45.8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14</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13101">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SUM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91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9" name="TextBox 8"/>
          <p:cNvSpPr txBox="1"/>
          <p:nvPr/>
        </p:nvSpPr>
        <p:spPr>
          <a:xfrm>
            <a:off x="0" y="6273225"/>
            <a:ext cx="3886200" cy="577081"/>
          </a:xfrm>
          <a:prstGeom prst="rect">
            <a:avLst/>
          </a:prstGeom>
          <a:noFill/>
        </p:spPr>
        <p:txBody>
          <a:bodyPr wrap="square" rtlCol="0">
            <a:spAutoFit/>
          </a:bodyPr>
          <a:lstStyle/>
          <a:p>
            <a:pPr marL="0" lvl="1"/>
            <a:r>
              <a:rPr lang="en-US" sz="1050" dirty="0" smtClean="0">
                <a:solidFill>
                  <a:schemeClr val="tx1">
                    <a:lumMod val="75000"/>
                    <a:lumOff val="25000"/>
                  </a:schemeClr>
                </a:solidFill>
              </a:rPr>
              <a:t>Data from Stokes, Koch, Categorical Data Analysis</a:t>
            </a:r>
            <a:r>
              <a:rPr lang="en-US" sz="1050" dirty="0" smtClean="0"/>
              <a:t>, 2</a:t>
            </a:r>
            <a:r>
              <a:rPr lang="en-US" sz="1050" baseline="30000" dirty="0" smtClean="0"/>
              <a:t>nd</a:t>
            </a:r>
            <a:r>
              <a:rPr lang="en-US" sz="1050" dirty="0" smtClean="0"/>
              <a:t> edition, p. 163</a:t>
            </a:r>
          </a:p>
          <a:p>
            <a:pPr marL="0" lvl="1"/>
            <a:r>
              <a:rPr lang="en-US" sz="1050" dirty="0" smtClean="0">
                <a:solidFill>
                  <a:schemeClr val="tx1">
                    <a:lumMod val="75000"/>
                    <a:lumOff val="25000"/>
                  </a:schemeClr>
                </a:solidFill>
              </a:rPr>
              <a:t>Schechter, </a:t>
            </a:r>
            <a:r>
              <a:rPr lang="en-US" sz="1050" dirty="0" err="1" smtClean="0">
                <a:solidFill>
                  <a:schemeClr val="tx1">
                    <a:lumMod val="75000"/>
                    <a:lumOff val="25000"/>
                  </a:schemeClr>
                </a:solidFill>
              </a:rPr>
              <a:t>Horwitz</a:t>
            </a:r>
            <a:r>
              <a:rPr lang="en-US" sz="1050" dirty="0" smtClean="0">
                <a:solidFill>
                  <a:schemeClr val="tx1">
                    <a:lumMod val="75000"/>
                    <a:lumOff val="25000"/>
                  </a:schemeClr>
                </a:solidFill>
              </a:rPr>
              <a:t>, 1973</a:t>
            </a:r>
          </a:p>
        </p:txBody>
      </p:sp>
      <p:graphicFrame>
        <p:nvGraphicFramePr>
          <p:cNvPr id="11" name="Content Placeholder 3"/>
          <p:cNvGraphicFramePr>
            <a:graphicFrameLocks noGrp="1"/>
          </p:cNvGraphicFramePr>
          <p:nvPr/>
        </p:nvGraphicFramePr>
        <p:xfrm>
          <a:off x="3352800" y="1143000"/>
          <a:ext cx="2971799" cy="4563035"/>
        </p:xfrm>
        <a:graphic>
          <a:graphicData uri="http://schemas.openxmlformats.org/drawingml/2006/table">
            <a:tbl>
              <a:tblPr/>
              <a:tblGrid>
                <a:gridCol w="1241981"/>
                <a:gridCol w="948243"/>
                <a:gridCol w="781575"/>
              </a:tblGrid>
              <a:tr h="539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Rank</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34.7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39.1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51.6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54.8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0838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SUM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162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28600"/>
            <a:ext cx="8229600" cy="1143000"/>
          </a:xfrm>
        </p:spPr>
        <p:txBody>
          <a:bodyPr/>
          <a:lstStyle/>
          <a:p>
            <a:pPr eaLnBrk="1" hangingPunct="1">
              <a:defRPr/>
            </a:pPr>
            <a:r>
              <a:rPr lang="en-US" sz="3600" dirty="0" smtClean="0">
                <a:solidFill>
                  <a:schemeClr val="tx1">
                    <a:lumMod val="75000"/>
                    <a:lumOff val="25000"/>
                  </a:schemeClr>
                </a:solidFill>
              </a:rPr>
              <a:t>Example 2 – WRS Normal Approximation</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23</a:t>
            </a:fld>
            <a:endParaRPr lang="en-US" dirty="0"/>
          </a:p>
        </p:txBody>
      </p:sp>
      <p:sp>
        <p:nvSpPr>
          <p:cNvPr id="7" name="Content Placeholder 2"/>
          <p:cNvSpPr>
            <a:spLocks noGrp="1"/>
          </p:cNvSpPr>
          <p:nvPr>
            <p:ph idx="1"/>
          </p:nvPr>
        </p:nvSpPr>
        <p:spPr>
          <a:xfrm>
            <a:off x="609600" y="1066800"/>
            <a:ext cx="8534400" cy="4419600"/>
          </a:xfrm>
          <a:solidFill>
            <a:schemeClr val="bg1"/>
          </a:solidFill>
          <a:ln w="19050">
            <a:noFill/>
          </a:ln>
        </p:spPr>
        <p:txBody>
          <a:bodyPr rtlCol="0">
            <a:normAutofit/>
          </a:bodyPr>
          <a:lstStyle/>
          <a:p>
            <a:pPr eaLnBrk="1" fontAlgn="auto" hangingPunct="1">
              <a:spcAft>
                <a:spcPts val="0"/>
              </a:spcAft>
              <a:buClr>
                <a:srgbClr val="569FD3"/>
              </a:buClr>
              <a:buNone/>
              <a:defRPr/>
            </a:pPr>
            <a:endParaRPr lang="en-US" sz="2600" b="1" dirty="0" smtClean="0">
              <a:solidFill>
                <a:schemeClr val="tx1">
                  <a:lumMod val="75000"/>
                  <a:lumOff val="25000"/>
                </a:schemeClr>
              </a:solidFill>
            </a:endParaRPr>
          </a:p>
        </p:txBody>
      </p:sp>
      <p:sp>
        <p:nvSpPr>
          <p:cNvPr id="9" name="TextBox 8"/>
          <p:cNvSpPr txBox="1"/>
          <p:nvPr/>
        </p:nvSpPr>
        <p:spPr>
          <a:xfrm>
            <a:off x="0" y="6273225"/>
            <a:ext cx="3886200" cy="577081"/>
          </a:xfrm>
          <a:prstGeom prst="rect">
            <a:avLst/>
          </a:prstGeom>
          <a:noFill/>
        </p:spPr>
        <p:txBody>
          <a:bodyPr wrap="square" rtlCol="0">
            <a:spAutoFit/>
          </a:bodyPr>
          <a:lstStyle/>
          <a:p>
            <a:pPr marL="0" lvl="1"/>
            <a:r>
              <a:rPr lang="en-US" sz="1050" dirty="0" smtClean="0">
                <a:solidFill>
                  <a:schemeClr val="tx1">
                    <a:lumMod val="75000"/>
                    <a:lumOff val="25000"/>
                  </a:schemeClr>
                </a:solidFill>
              </a:rPr>
              <a:t>Data from Stokes, Koch, Categorical Data Analysis</a:t>
            </a:r>
            <a:r>
              <a:rPr lang="en-US" sz="1050" dirty="0" smtClean="0"/>
              <a:t>, 2</a:t>
            </a:r>
            <a:r>
              <a:rPr lang="en-US" sz="1050" baseline="30000" dirty="0" smtClean="0"/>
              <a:t>nd</a:t>
            </a:r>
            <a:r>
              <a:rPr lang="en-US" sz="1050" dirty="0" smtClean="0"/>
              <a:t> edition, p. 163</a:t>
            </a:r>
          </a:p>
          <a:p>
            <a:pPr marL="0" lvl="1"/>
            <a:r>
              <a:rPr lang="en-US" sz="1050" dirty="0" smtClean="0">
                <a:solidFill>
                  <a:schemeClr val="tx1">
                    <a:lumMod val="75000"/>
                    <a:lumOff val="25000"/>
                  </a:schemeClr>
                </a:solidFill>
              </a:rPr>
              <a:t>Schechter, </a:t>
            </a:r>
            <a:r>
              <a:rPr lang="en-US" sz="1050" dirty="0" err="1" smtClean="0">
                <a:solidFill>
                  <a:schemeClr val="tx1">
                    <a:lumMod val="75000"/>
                    <a:lumOff val="25000"/>
                  </a:schemeClr>
                </a:solidFill>
              </a:rPr>
              <a:t>Horwitz</a:t>
            </a:r>
            <a:r>
              <a:rPr lang="en-US" sz="1050" dirty="0" smtClean="0">
                <a:solidFill>
                  <a:schemeClr val="tx1">
                    <a:lumMod val="75000"/>
                    <a:lumOff val="25000"/>
                  </a:schemeClr>
                </a:solidFill>
              </a:rPr>
              <a:t>, 1973</a:t>
            </a:r>
          </a:p>
        </p:txBody>
      </p:sp>
      <p:graphicFrame>
        <p:nvGraphicFramePr>
          <p:cNvPr id="246786" name="Object 1"/>
          <p:cNvGraphicFramePr>
            <a:graphicFrameLocks noChangeAspect="1"/>
          </p:cNvGraphicFramePr>
          <p:nvPr/>
        </p:nvGraphicFramePr>
        <p:xfrm>
          <a:off x="0" y="1752600"/>
          <a:ext cx="8534400" cy="3844822"/>
        </p:xfrm>
        <a:graphic>
          <a:graphicData uri="http://schemas.openxmlformats.org/presentationml/2006/ole">
            <p:oleObj spid="_x0000_s246786" name="Equation" r:id="rId4" imgW="3124080" imgH="1346040" progId="Equation.3">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smtClean="0">
                <a:solidFill>
                  <a:schemeClr val="tx1">
                    <a:lumMod val="75000"/>
                    <a:lumOff val="25000"/>
                  </a:schemeClr>
                </a:solidFill>
              </a:rPr>
              <a:t>Example 2- Normal Approximation</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24</a:t>
            </a:fld>
            <a:endParaRPr lang="en-US" dirty="0"/>
          </a:p>
        </p:txBody>
      </p:sp>
      <p:sp>
        <p:nvSpPr>
          <p:cNvPr id="7" name="Content Placeholder 2"/>
          <p:cNvSpPr>
            <a:spLocks noGrp="1"/>
          </p:cNvSpPr>
          <p:nvPr>
            <p:ph idx="1"/>
          </p:nvPr>
        </p:nvSpPr>
        <p:spPr>
          <a:xfrm>
            <a:off x="685800" y="3886200"/>
            <a:ext cx="3352800" cy="2971800"/>
          </a:xfrm>
        </p:spPr>
        <p:txBody>
          <a:bodyPr rtlCol="0">
            <a:normAutofit/>
          </a:bodyPr>
          <a:lstStyle/>
          <a:p>
            <a:pPr eaLnBrk="1" fontAlgn="auto" hangingPunct="1">
              <a:spcAft>
                <a:spcPts val="0"/>
              </a:spcAft>
              <a:buClr>
                <a:srgbClr val="569FD3"/>
              </a:buClr>
              <a:buNone/>
              <a:defRPr/>
            </a:pPr>
            <a:r>
              <a:rPr lang="en-US" sz="2600" dirty="0" smtClean="0">
                <a:solidFill>
                  <a:schemeClr val="tx1">
                    <a:lumMod val="75000"/>
                    <a:lumOff val="25000"/>
                  </a:schemeClr>
                </a:solidFill>
              </a:rPr>
              <a:t>Results: </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n=22, n</a:t>
            </a:r>
            <a:r>
              <a:rPr lang="en-US" sz="2600" baseline="-25000" dirty="0" smtClean="0">
                <a:solidFill>
                  <a:schemeClr val="tx1">
                    <a:lumMod val="75000"/>
                    <a:lumOff val="25000"/>
                  </a:schemeClr>
                </a:solidFill>
              </a:rPr>
              <a:t>1</a:t>
            </a:r>
            <a:r>
              <a:rPr lang="en-US" sz="2600" dirty="0" smtClean="0">
                <a:solidFill>
                  <a:schemeClr val="tx1">
                    <a:lumMod val="75000"/>
                    <a:lumOff val="25000"/>
                  </a:schemeClr>
                </a:solidFill>
              </a:rPr>
              <a:t>=10, n</a:t>
            </a:r>
            <a:r>
              <a:rPr lang="en-US" sz="2600" baseline="-25000" dirty="0" smtClean="0">
                <a:solidFill>
                  <a:schemeClr val="tx1">
                    <a:lumMod val="75000"/>
                    <a:lumOff val="25000"/>
                  </a:schemeClr>
                </a:solidFill>
              </a:rPr>
              <a:t>2</a:t>
            </a:r>
            <a:r>
              <a:rPr lang="en-US" sz="2600" dirty="0" smtClean="0">
                <a:solidFill>
                  <a:schemeClr val="tx1">
                    <a:lumMod val="75000"/>
                    <a:lumOff val="25000"/>
                  </a:schemeClr>
                </a:solidFill>
              </a:rPr>
              <a:t>=12</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W=162</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p=0.002</a:t>
            </a:r>
          </a:p>
        </p:txBody>
      </p:sp>
      <p:pic>
        <p:nvPicPr>
          <p:cNvPr id="190466" name="Picture 2"/>
          <p:cNvPicPr>
            <a:picLocks noChangeAspect="1" noChangeArrowheads="1"/>
          </p:cNvPicPr>
          <p:nvPr/>
        </p:nvPicPr>
        <p:blipFill>
          <a:blip r:embed="rId3" cstate="print"/>
          <a:srcRect/>
          <a:stretch>
            <a:fillRect/>
          </a:stretch>
        </p:blipFill>
        <p:spPr bwMode="auto">
          <a:xfrm>
            <a:off x="0" y="1676400"/>
            <a:ext cx="5049520" cy="2133600"/>
          </a:xfrm>
          <a:prstGeom prst="rect">
            <a:avLst/>
          </a:prstGeom>
          <a:noFill/>
          <a:ln w="9525">
            <a:noFill/>
            <a:miter lim="800000"/>
            <a:headEnd/>
            <a:tailEnd/>
          </a:ln>
        </p:spPr>
      </p:pic>
      <p:pic>
        <p:nvPicPr>
          <p:cNvPr id="190467" name="Picture 3"/>
          <p:cNvPicPr>
            <a:picLocks noChangeAspect="1" noChangeArrowheads="1"/>
          </p:cNvPicPr>
          <p:nvPr/>
        </p:nvPicPr>
        <p:blipFill>
          <a:blip r:embed="rId4" cstate="print"/>
          <a:srcRect/>
          <a:stretch>
            <a:fillRect/>
          </a:stretch>
        </p:blipFill>
        <p:spPr bwMode="auto">
          <a:xfrm>
            <a:off x="4953000" y="1295399"/>
            <a:ext cx="3352800" cy="5579269"/>
          </a:xfrm>
          <a:prstGeom prst="rect">
            <a:avLst/>
          </a:prstGeom>
          <a:noFill/>
          <a:ln w="9525">
            <a:noFill/>
            <a:miter lim="800000"/>
            <a:headEnd/>
            <a:tailEnd/>
          </a:ln>
        </p:spPr>
      </p:pic>
      <p:sp>
        <p:nvSpPr>
          <p:cNvPr id="8" name="Rectangle 7"/>
          <p:cNvSpPr/>
          <p:nvPr/>
        </p:nvSpPr>
        <p:spPr>
          <a:xfrm>
            <a:off x="0" y="2667000"/>
            <a:ext cx="4191000" cy="7620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029200" y="2667000"/>
            <a:ext cx="3429000" cy="11430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029200" y="1600200"/>
            <a:ext cx="3352800" cy="5334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3600" dirty="0" smtClean="0">
                <a:solidFill>
                  <a:schemeClr val="tx1">
                    <a:lumMod val="75000"/>
                    <a:lumOff val="25000"/>
                  </a:schemeClr>
                </a:solidFill>
              </a:rPr>
              <a:t>Comments:  t-test and </a:t>
            </a:r>
            <a:r>
              <a:rPr lang="en-US" sz="3600" dirty="0" err="1" smtClean="0">
                <a:solidFill>
                  <a:schemeClr val="tx1">
                    <a:lumMod val="75000"/>
                    <a:lumOff val="25000"/>
                  </a:schemeClr>
                </a:solidFill>
              </a:rPr>
              <a:t>Wilcoxon</a:t>
            </a:r>
            <a:r>
              <a:rPr lang="en-US" sz="3600" dirty="0" smtClean="0">
                <a:solidFill>
                  <a:schemeClr val="tx1">
                    <a:lumMod val="75000"/>
                    <a:lumOff val="25000"/>
                  </a:schemeClr>
                </a:solidFill>
              </a:rPr>
              <a:t> Rank Sum</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25</a:t>
            </a:fld>
            <a:endParaRPr lang="en-US" dirty="0"/>
          </a:p>
        </p:txBody>
      </p:sp>
      <p:sp>
        <p:nvSpPr>
          <p:cNvPr id="7" name="Content Placeholder 2"/>
          <p:cNvSpPr>
            <a:spLocks noGrp="1"/>
          </p:cNvSpPr>
          <p:nvPr>
            <p:ph idx="1"/>
          </p:nvPr>
        </p:nvSpPr>
        <p:spPr>
          <a:xfrm>
            <a:off x="685800" y="1524000"/>
            <a:ext cx="8001000" cy="4648200"/>
          </a:xfrm>
        </p:spPr>
        <p:txBody>
          <a:bodyPr rtlCol="0">
            <a:normAutofit/>
          </a:bodyPr>
          <a:lstStyle/>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If assumptions are met for t-test then WRS test is somewhat less powerful in detecting a difference in groups</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If assumptions are </a:t>
            </a:r>
            <a:r>
              <a:rPr lang="en-US" sz="2600" u="sng" dirty="0" smtClean="0">
                <a:solidFill>
                  <a:schemeClr val="tx1">
                    <a:lumMod val="75000"/>
                    <a:lumOff val="25000"/>
                  </a:schemeClr>
                </a:solidFill>
              </a:rPr>
              <a:t>not</a:t>
            </a:r>
            <a:r>
              <a:rPr lang="en-US" sz="2600" dirty="0" smtClean="0">
                <a:solidFill>
                  <a:schemeClr val="tx1">
                    <a:lumMod val="75000"/>
                    <a:lumOff val="25000"/>
                  </a:schemeClr>
                </a:solidFill>
              </a:rPr>
              <a:t> met for t-test, then WRS is more powerful in detecting a difference in groups</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WRS doesn’t use all available information – uses only ranks- good when values are “imprecise” or subjective</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WRS has low power when sample sizes are small </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T-test can produce CI’s… WRS in general produces only p-values (unless addition assumption are made)</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274638"/>
            <a:ext cx="8763000" cy="1249362"/>
          </a:xfrm>
        </p:spPr>
        <p:txBody>
          <a:bodyPr/>
          <a:lstStyle/>
          <a:p>
            <a:pPr eaLnBrk="1" hangingPunct="1">
              <a:defRPr/>
            </a:pPr>
            <a:r>
              <a:rPr lang="en-US" sz="3200" b="1" dirty="0" smtClean="0">
                <a:solidFill>
                  <a:schemeClr val="tx1">
                    <a:lumMod val="75000"/>
                    <a:lumOff val="25000"/>
                  </a:schemeClr>
                </a:solidFill>
              </a:rPr>
              <a:t>Which test to use:</a:t>
            </a:r>
            <a:br>
              <a:rPr lang="en-US" sz="3200" b="1" dirty="0" smtClean="0">
                <a:solidFill>
                  <a:schemeClr val="tx1">
                    <a:lumMod val="75000"/>
                    <a:lumOff val="25000"/>
                  </a:schemeClr>
                </a:solidFill>
              </a:rPr>
            </a:br>
            <a:r>
              <a:rPr lang="en-US" sz="3200" b="1" dirty="0" smtClean="0">
                <a:solidFill>
                  <a:schemeClr val="tx1">
                    <a:lumMod val="75000"/>
                    <a:lumOff val="25000"/>
                  </a:schemeClr>
                </a:solidFill>
              </a:rPr>
              <a:t>t-test or </a:t>
            </a:r>
            <a:r>
              <a:rPr lang="en-US" sz="3200" b="1" dirty="0" err="1" smtClean="0">
                <a:solidFill>
                  <a:schemeClr val="tx1">
                    <a:lumMod val="75000"/>
                    <a:lumOff val="25000"/>
                  </a:schemeClr>
                </a:solidFill>
              </a:rPr>
              <a:t>Wilcoxon</a:t>
            </a:r>
            <a:r>
              <a:rPr lang="en-US" sz="3200" b="1" dirty="0" smtClean="0">
                <a:solidFill>
                  <a:schemeClr val="tx1">
                    <a:lumMod val="75000"/>
                    <a:lumOff val="25000"/>
                  </a:schemeClr>
                </a:solidFill>
              </a:rPr>
              <a:t> Rank Sum?</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26</a:t>
            </a:fld>
            <a:endParaRPr lang="en-US" dirty="0"/>
          </a:p>
        </p:txBody>
      </p:sp>
      <p:sp>
        <p:nvSpPr>
          <p:cNvPr id="7" name="Content Placeholder 2"/>
          <p:cNvSpPr>
            <a:spLocks noGrp="1"/>
          </p:cNvSpPr>
          <p:nvPr>
            <p:ph idx="1"/>
          </p:nvPr>
        </p:nvSpPr>
        <p:spPr>
          <a:xfrm>
            <a:off x="685800" y="1524000"/>
            <a:ext cx="8001000" cy="4876800"/>
          </a:xfrm>
        </p:spPr>
        <p:txBody>
          <a:bodyPr rtlCol="0">
            <a:normAutofit/>
          </a:bodyPr>
          <a:lstStyle/>
          <a:p>
            <a:pPr eaLnBrk="1" fontAlgn="auto" hangingPunct="1">
              <a:spcAft>
                <a:spcPts val="0"/>
              </a:spcAft>
              <a:buClr>
                <a:srgbClr val="569FD3"/>
              </a:buClr>
              <a:buFont typeface="Wingdings" pitchFamily="2" charset="2"/>
              <a:buChar char="§"/>
              <a:defRPr/>
            </a:pPr>
            <a:r>
              <a:rPr lang="en-US" sz="2600" u="sng" dirty="0" smtClean="0">
                <a:solidFill>
                  <a:schemeClr val="tx1">
                    <a:lumMod val="75000"/>
                    <a:lumOff val="25000"/>
                  </a:schemeClr>
                </a:solidFill>
              </a:rPr>
              <a:t>NEVER</a:t>
            </a:r>
            <a:r>
              <a:rPr lang="en-US" sz="2600" dirty="0" smtClean="0">
                <a:solidFill>
                  <a:schemeClr val="tx1">
                    <a:lumMod val="75000"/>
                    <a:lumOff val="25000"/>
                  </a:schemeClr>
                </a:solidFill>
              </a:rPr>
              <a:t> compute both p-values and just pick the smaller →UNETHICAL</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Graph data from two groups (</a:t>
            </a:r>
            <a:r>
              <a:rPr lang="en-US" sz="2600" dirty="0" err="1" smtClean="0">
                <a:solidFill>
                  <a:schemeClr val="tx1">
                    <a:lumMod val="75000"/>
                    <a:lumOff val="25000"/>
                  </a:schemeClr>
                </a:solidFill>
              </a:rPr>
              <a:t>boxplot</a:t>
            </a:r>
            <a:r>
              <a:rPr lang="en-US" sz="2600" dirty="0" smtClean="0">
                <a:solidFill>
                  <a:schemeClr val="tx1">
                    <a:lumMod val="75000"/>
                    <a:lumOff val="25000"/>
                  </a:schemeClr>
                </a:solidFill>
              </a:rPr>
              <a:t> or histogram). “Are these data likely from normal populations?”</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If sample size is large…choice is less critical</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If sample size is small (and normality is in question)</a:t>
            </a:r>
          </a:p>
          <a:p>
            <a:pPr lvl="1" eaLnBrk="1" fontAlgn="auto" hangingPunct="1">
              <a:spcAft>
                <a:spcPts val="0"/>
              </a:spcAft>
              <a:buClr>
                <a:srgbClr val="569FD3"/>
              </a:buClr>
              <a:buFont typeface="Wingdings" pitchFamily="2" charset="2"/>
              <a:buChar char="§"/>
              <a:defRPr/>
            </a:pPr>
            <a:r>
              <a:rPr lang="en-US" sz="2200" dirty="0" smtClean="0">
                <a:solidFill>
                  <a:schemeClr val="tx1">
                    <a:lumMod val="75000"/>
                    <a:lumOff val="25000"/>
                  </a:schemeClr>
                </a:solidFill>
              </a:rPr>
              <a:t>be conservative</a:t>
            </a:r>
          </a:p>
          <a:p>
            <a:pPr lvl="1" eaLnBrk="1" fontAlgn="auto" hangingPunct="1">
              <a:spcAft>
                <a:spcPts val="0"/>
              </a:spcAft>
              <a:buClr>
                <a:srgbClr val="569FD3"/>
              </a:buClr>
              <a:buFont typeface="Wingdings" pitchFamily="2" charset="2"/>
              <a:buChar char="§"/>
              <a:defRPr/>
            </a:pPr>
            <a:r>
              <a:rPr lang="en-US" sz="2200" dirty="0" smtClean="0">
                <a:solidFill>
                  <a:schemeClr val="tx1">
                    <a:lumMod val="75000"/>
                    <a:lumOff val="25000"/>
                  </a:schemeClr>
                </a:solidFill>
              </a:rPr>
              <a:t>consider reporting raw data</a:t>
            </a:r>
          </a:p>
          <a:p>
            <a:pPr lvl="1" eaLnBrk="1" fontAlgn="auto" hangingPunct="1">
              <a:spcAft>
                <a:spcPts val="0"/>
              </a:spcAft>
              <a:buClr>
                <a:srgbClr val="569FD3"/>
              </a:buClr>
              <a:buFont typeface="Wingdings" pitchFamily="2" charset="2"/>
              <a:buChar char="§"/>
              <a:defRPr/>
            </a:pPr>
            <a:r>
              <a:rPr lang="en-US" sz="2200" dirty="0" smtClean="0">
                <a:solidFill>
                  <a:schemeClr val="tx1">
                    <a:lumMod val="75000"/>
                    <a:lumOff val="25000"/>
                  </a:schemeClr>
                </a:solidFill>
              </a:rPr>
              <a:t>consider reporting both values (t-test and WRS)</a:t>
            </a:r>
          </a:p>
          <a:p>
            <a:pPr lvl="1" eaLnBrk="1" fontAlgn="auto" hangingPunct="1">
              <a:spcAft>
                <a:spcPts val="0"/>
              </a:spcAft>
              <a:buClr>
                <a:srgbClr val="569FD3"/>
              </a:buClr>
              <a:buFont typeface="Wingdings" pitchFamily="2" charset="2"/>
              <a:buChar char="§"/>
              <a:defRPr/>
            </a:pPr>
            <a:r>
              <a:rPr lang="en-US" sz="2200" dirty="0" smtClean="0">
                <a:solidFill>
                  <a:schemeClr val="tx1">
                    <a:lumMod val="75000"/>
                    <a:lumOff val="25000"/>
                  </a:schemeClr>
                </a:solidFill>
              </a:rPr>
              <a:t>consider reporting results with and without outlier(s)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smtClean="0">
                <a:solidFill>
                  <a:schemeClr val="tx1">
                    <a:lumMod val="75000"/>
                    <a:lumOff val="25000"/>
                  </a:schemeClr>
                </a:solidFill>
              </a:rPr>
              <a:t>Does WRS Test equality of Medians?</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27</a:t>
            </a:fld>
            <a:endParaRPr lang="en-US" dirty="0"/>
          </a:p>
        </p:txBody>
      </p:sp>
      <p:sp>
        <p:nvSpPr>
          <p:cNvPr id="7" name="Content Placeholder 2"/>
          <p:cNvSpPr>
            <a:spLocks noGrp="1"/>
          </p:cNvSpPr>
          <p:nvPr>
            <p:ph idx="1"/>
          </p:nvPr>
        </p:nvSpPr>
        <p:spPr>
          <a:xfrm>
            <a:off x="685800" y="1371600"/>
            <a:ext cx="8001000" cy="5029200"/>
          </a:xfrm>
        </p:spPr>
        <p:txBody>
          <a:bodyPr rtlCol="0">
            <a:normAutofit/>
          </a:bodyPr>
          <a:lstStyle/>
          <a:p>
            <a:pPr eaLnBrk="1" fontAlgn="auto" hangingPunct="1">
              <a:spcAft>
                <a:spcPts val="0"/>
              </a:spcAft>
              <a:buClr>
                <a:srgbClr val="569FD3"/>
              </a:buClr>
              <a:buFont typeface="Wingdings" pitchFamily="2" charset="2"/>
              <a:buChar char="§"/>
              <a:defRPr/>
            </a:pPr>
            <a:r>
              <a:rPr lang="en-US" sz="2800" u="sng" dirty="0" smtClean="0">
                <a:solidFill>
                  <a:schemeClr val="tx1">
                    <a:lumMod val="75000"/>
                    <a:lumOff val="25000"/>
                  </a:schemeClr>
                </a:solidFill>
              </a:rPr>
              <a:t>If</a:t>
            </a:r>
            <a:r>
              <a:rPr lang="en-US" sz="2800" dirty="0" smtClean="0">
                <a:solidFill>
                  <a:schemeClr val="tx1">
                    <a:lumMod val="75000"/>
                    <a:lumOff val="25000"/>
                  </a:schemeClr>
                </a:solidFill>
              </a:rPr>
              <a:t> you are willing to make an </a:t>
            </a:r>
            <a:r>
              <a:rPr lang="en-US" sz="2800" u="sng" dirty="0" smtClean="0">
                <a:solidFill>
                  <a:schemeClr val="tx1">
                    <a:lumMod val="75000"/>
                    <a:lumOff val="25000"/>
                  </a:schemeClr>
                </a:solidFill>
              </a:rPr>
              <a:t>additional</a:t>
            </a:r>
            <a:r>
              <a:rPr lang="en-US" sz="2800" dirty="0" smtClean="0">
                <a:solidFill>
                  <a:schemeClr val="tx1">
                    <a:lumMod val="75000"/>
                    <a:lumOff val="25000"/>
                  </a:schemeClr>
                </a:solidFill>
              </a:rPr>
              <a:t> assumption “</a:t>
            </a:r>
            <a:r>
              <a:rPr lang="en-US" sz="2800" i="1" dirty="0" smtClean="0">
                <a:solidFill>
                  <a:schemeClr val="tx1">
                    <a:lumMod val="75000"/>
                    <a:lumOff val="25000"/>
                  </a:schemeClr>
                </a:solidFill>
              </a:rPr>
              <a:t>The two populations have the </a:t>
            </a:r>
            <a:r>
              <a:rPr lang="en-US" sz="2800" i="1" u="sng" dirty="0" smtClean="0">
                <a:solidFill>
                  <a:schemeClr val="tx1">
                    <a:lumMod val="75000"/>
                    <a:lumOff val="25000"/>
                  </a:schemeClr>
                </a:solidFill>
              </a:rPr>
              <a:t>same shaped distribution, </a:t>
            </a:r>
            <a:r>
              <a:rPr lang="en-US" sz="2800" i="1" dirty="0" smtClean="0">
                <a:solidFill>
                  <a:schemeClr val="tx1">
                    <a:lumMod val="75000"/>
                    <a:lumOff val="25000"/>
                  </a:schemeClr>
                </a:solidFill>
              </a:rPr>
              <a:t>except possibly for a shift in medians”</a:t>
            </a:r>
            <a:r>
              <a:rPr lang="en-US" sz="2800" dirty="0" smtClean="0">
                <a:solidFill>
                  <a:schemeClr val="tx1">
                    <a:lumMod val="75000"/>
                    <a:lumOff val="25000"/>
                  </a:schemeClr>
                </a:solidFill>
              </a:rPr>
              <a:t> </a:t>
            </a:r>
          </a:p>
          <a:p>
            <a:pPr eaLnBrk="1" fontAlgn="auto" hangingPunct="1">
              <a:spcAft>
                <a:spcPts val="0"/>
              </a:spcAft>
              <a:buClr>
                <a:srgbClr val="569FD3"/>
              </a:buClr>
              <a:buNone/>
              <a:defRPr/>
            </a:pPr>
            <a:r>
              <a:rPr lang="en-US" sz="2800" dirty="0" smtClean="0">
                <a:solidFill>
                  <a:schemeClr val="tx1">
                    <a:lumMod val="75000"/>
                    <a:lumOff val="25000"/>
                  </a:schemeClr>
                </a:solidFill>
              </a:rPr>
              <a:t>     then WRS test can be stated as:</a:t>
            </a:r>
          </a:p>
          <a:p>
            <a:pPr eaLnBrk="1" fontAlgn="auto" hangingPunct="1">
              <a:spcAft>
                <a:spcPts val="0"/>
              </a:spcAft>
              <a:buClr>
                <a:srgbClr val="569FD3"/>
              </a:buClr>
              <a:buFont typeface="Wingdings" pitchFamily="2" charset="2"/>
              <a:buChar char="§"/>
              <a:defRPr/>
            </a:pPr>
            <a:r>
              <a:rPr lang="en-US" sz="2800" dirty="0" smtClean="0">
                <a:solidFill>
                  <a:schemeClr val="tx1">
                    <a:lumMod val="75000"/>
                    <a:lumOff val="25000"/>
                  </a:schemeClr>
                </a:solidFill>
              </a:rPr>
              <a:t>H</a:t>
            </a:r>
            <a:r>
              <a:rPr lang="en-US" sz="2800" baseline="-25000" dirty="0" smtClean="0">
                <a:solidFill>
                  <a:schemeClr val="tx1">
                    <a:lumMod val="75000"/>
                    <a:lumOff val="25000"/>
                  </a:schemeClr>
                </a:solidFill>
              </a:rPr>
              <a:t>0</a:t>
            </a:r>
            <a:r>
              <a:rPr lang="en-US" sz="2800" dirty="0" smtClean="0">
                <a:solidFill>
                  <a:schemeClr val="tx1">
                    <a:lumMod val="75000"/>
                    <a:lumOff val="25000"/>
                  </a:schemeClr>
                </a:solidFill>
              </a:rPr>
              <a:t>: The medians are the same in the two groups</a:t>
            </a:r>
          </a:p>
          <a:p>
            <a:pPr eaLnBrk="1" fontAlgn="auto" hangingPunct="1">
              <a:spcAft>
                <a:spcPts val="0"/>
              </a:spcAft>
              <a:buClr>
                <a:srgbClr val="569FD3"/>
              </a:buClr>
              <a:buFont typeface="Wingdings" pitchFamily="2" charset="2"/>
              <a:buChar char="§"/>
              <a:defRPr/>
            </a:pPr>
            <a:r>
              <a:rPr lang="en-US" sz="2800" dirty="0" smtClean="0">
                <a:solidFill>
                  <a:schemeClr val="tx1">
                    <a:lumMod val="75000"/>
                    <a:lumOff val="25000"/>
                  </a:schemeClr>
                </a:solidFill>
              </a:rPr>
              <a:t>H</a:t>
            </a:r>
            <a:r>
              <a:rPr lang="en-US" sz="2800" baseline="-25000" dirty="0" smtClean="0">
                <a:solidFill>
                  <a:schemeClr val="tx1">
                    <a:lumMod val="75000"/>
                    <a:lumOff val="25000"/>
                  </a:schemeClr>
                </a:solidFill>
              </a:rPr>
              <a:t>1</a:t>
            </a:r>
            <a:r>
              <a:rPr lang="en-US" sz="2800" dirty="0" smtClean="0">
                <a:solidFill>
                  <a:schemeClr val="tx1">
                    <a:lumMod val="75000"/>
                    <a:lumOff val="25000"/>
                  </a:schemeClr>
                </a:solidFill>
              </a:rPr>
              <a:t>: The medians are not the same in the two groups</a:t>
            </a:r>
          </a:p>
          <a:p>
            <a:pPr eaLnBrk="1" fontAlgn="auto" hangingPunct="1">
              <a:spcAft>
                <a:spcPts val="0"/>
              </a:spcAft>
              <a:buClr>
                <a:srgbClr val="569FD3"/>
              </a:buClr>
              <a:buFont typeface="Wingdings" pitchFamily="2" charset="2"/>
              <a:buChar char="§"/>
              <a:defRPr/>
            </a:pPr>
            <a:endParaRPr lang="en-US" sz="28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sz="2800" dirty="0" smtClean="0">
              <a:solidFill>
                <a:schemeClr val="tx1">
                  <a:lumMod val="75000"/>
                  <a:lumOff val="25000"/>
                </a:schemeClr>
              </a:solidFill>
            </a:endParaRPr>
          </a:p>
          <a:p>
            <a:pPr eaLnBrk="1" fontAlgn="auto" hangingPunct="1">
              <a:spcAft>
                <a:spcPts val="0"/>
              </a:spcAft>
              <a:buClr>
                <a:srgbClr val="569FD3"/>
              </a:buClr>
              <a:buNone/>
              <a:defRPr/>
            </a:pPr>
            <a:r>
              <a:rPr lang="en-US" sz="2800" dirty="0" smtClean="0">
                <a:solidFill>
                  <a:schemeClr val="tx1">
                    <a:lumMod val="75000"/>
                    <a:lumOff val="25000"/>
                  </a:schemeClr>
                </a:solidFill>
              </a:rPr>
              <a:t>[Unfortunately, assumption is often not true….]</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3200" b="1" dirty="0" smtClean="0">
                <a:solidFill>
                  <a:schemeClr val="tx1">
                    <a:lumMod val="75000"/>
                    <a:lumOff val="25000"/>
                  </a:schemeClr>
                </a:solidFill>
              </a:rPr>
              <a:t>Example 2: “Same Shape” assumption not met</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28</a:t>
            </a:fld>
            <a:endParaRPr lang="en-US" dirty="0"/>
          </a:p>
        </p:txBody>
      </p:sp>
      <p:sp>
        <p:nvSpPr>
          <p:cNvPr id="7" name="Content Placeholder 2"/>
          <p:cNvSpPr>
            <a:spLocks noGrp="1"/>
          </p:cNvSpPr>
          <p:nvPr>
            <p:ph idx="1"/>
          </p:nvPr>
        </p:nvSpPr>
        <p:spPr>
          <a:xfrm>
            <a:off x="685800" y="12954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Salt intake data, </a:t>
            </a:r>
            <a:r>
              <a:rPr lang="en-US" sz="2600" dirty="0" err="1" smtClean="0">
                <a:solidFill>
                  <a:schemeClr val="tx1">
                    <a:lumMod val="75000"/>
                    <a:lumOff val="25000"/>
                  </a:schemeClr>
                </a:solidFill>
              </a:rPr>
              <a:t>Normals</a:t>
            </a:r>
            <a:r>
              <a:rPr lang="en-US" sz="2600" dirty="0" smtClean="0">
                <a:solidFill>
                  <a:schemeClr val="tx1">
                    <a:lumMod val="75000"/>
                    <a:lumOff val="25000"/>
                  </a:schemeClr>
                </a:solidFill>
              </a:rPr>
              <a:t> vs. </a:t>
            </a:r>
            <a:r>
              <a:rPr lang="en-US" sz="2600" dirty="0" err="1" smtClean="0">
                <a:solidFill>
                  <a:schemeClr val="tx1">
                    <a:lumMod val="75000"/>
                    <a:lumOff val="25000"/>
                  </a:schemeClr>
                </a:solidFill>
              </a:rPr>
              <a:t>Hypertensives</a:t>
            </a:r>
            <a:endParaRPr lang="en-US" sz="2600"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sz="2400" dirty="0" smtClean="0">
                <a:solidFill>
                  <a:schemeClr val="tx1">
                    <a:lumMod val="75000"/>
                    <a:lumOff val="25000"/>
                  </a:schemeClr>
                </a:solidFill>
              </a:rPr>
              <a:t>Can we assume data are independent observations representing a SRS and the </a:t>
            </a:r>
            <a:r>
              <a:rPr lang="en-US" sz="2400" i="1" dirty="0" smtClean="0">
                <a:solidFill>
                  <a:schemeClr val="tx1">
                    <a:lumMod val="75000"/>
                    <a:lumOff val="25000"/>
                  </a:schemeClr>
                </a:solidFill>
              </a:rPr>
              <a:t>two populations have the same shaped distribution, except possibly for a shift in medians</a:t>
            </a:r>
            <a:r>
              <a:rPr lang="en-US" sz="2400" dirty="0" smtClean="0">
                <a:solidFill>
                  <a:schemeClr val="tx1">
                    <a:lumMod val="75000"/>
                    <a:lumOff val="25000"/>
                  </a:schemeClr>
                </a:solidFill>
              </a:rPr>
              <a:t> ? </a:t>
            </a:r>
            <a:r>
              <a:rPr lang="en-US" sz="2400" b="1" dirty="0" smtClean="0">
                <a:solidFill>
                  <a:schemeClr val="tx1">
                    <a:lumMod val="75000"/>
                    <a:lumOff val="25000"/>
                  </a:schemeClr>
                </a:solidFill>
              </a:rPr>
              <a:t>NO</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graphicFrame>
        <p:nvGraphicFramePr>
          <p:cNvPr id="5" name="Chart 4"/>
          <p:cNvGraphicFramePr/>
          <p:nvPr/>
        </p:nvGraphicFramePr>
        <p:xfrm>
          <a:off x="0" y="3276600"/>
          <a:ext cx="4352925" cy="24193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p:nvPr/>
        </p:nvGraphicFramePr>
        <p:xfrm>
          <a:off x="4419600" y="3124200"/>
          <a:ext cx="4457700" cy="2619375"/>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sz="3200" b="1" dirty="0" smtClean="0">
                <a:solidFill>
                  <a:schemeClr val="tx1">
                    <a:lumMod val="75000"/>
                    <a:lumOff val="25000"/>
                  </a:schemeClr>
                </a:solidFill>
              </a:rPr>
              <a:t>Persistent Diarrhea:  Comparison of Soy Formula with Rice-Lentil (</a:t>
            </a:r>
            <a:r>
              <a:rPr lang="en-US" sz="3200" b="1" dirty="0" err="1" smtClean="0">
                <a:solidFill>
                  <a:schemeClr val="tx1">
                    <a:lumMod val="75000"/>
                    <a:lumOff val="25000"/>
                  </a:schemeClr>
                </a:solidFill>
              </a:rPr>
              <a:t>Khitchri</a:t>
            </a:r>
            <a:r>
              <a:rPr lang="en-US" sz="3200" b="1" dirty="0" smtClean="0">
                <a:solidFill>
                  <a:schemeClr val="tx1">
                    <a:lumMod val="75000"/>
                    <a:lumOff val="25000"/>
                  </a:schemeClr>
                </a:solidFill>
              </a:rPr>
              <a:t>- Yogurt) Diet</a:t>
            </a:r>
          </a:p>
        </p:txBody>
      </p:sp>
      <p:sp>
        <p:nvSpPr>
          <p:cNvPr id="3" name="Content Placeholder 2"/>
          <p:cNvSpPr>
            <a:spLocks noGrp="1"/>
          </p:cNvSpPr>
          <p:nvPr>
            <p:ph idx="1"/>
          </p:nvPr>
        </p:nvSpPr>
        <p:spPr>
          <a:xfrm>
            <a:off x="609600" y="1752600"/>
            <a:ext cx="8001000" cy="4495800"/>
          </a:xfrm>
        </p:spPr>
        <p:txBody>
          <a:bodyPr rtlCol="0">
            <a:normAutofit fontScale="92500" lnSpcReduction="10000"/>
          </a:bodyPr>
          <a:lstStyle/>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Diarrhea is a major cause of death in developing countries</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Estimated 13% fatality rate for persistent diarrhea (PD- diarrhea lasting more than two weeks and usually associated with weight loss)</a:t>
            </a:r>
          </a:p>
          <a:p>
            <a:pPr lvl="1"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Khitchri</a:t>
            </a:r>
            <a:r>
              <a:rPr lang="en-US" dirty="0" smtClean="0">
                <a:solidFill>
                  <a:schemeClr val="tx1">
                    <a:lumMod val="75000"/>
                    <a:lumOff val="25000"/>
                  </a:schemeClr>
                </a:solidFill>
              </a:rPr>
              <a:t> (inexpensive, rice and lentil food common in Pakistan for weaning) and yogurt diet (KY) was compared to a Soy Formula Diet (relatively expensive,  recommended food for PD)</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Outcomes:  Caloric Intake, Stool Volume, Stool Frequency, Weight Gain</a:t>
            </a:r>
          </a:p>
          <a:p>
            <a:pPr lvl="1" eaLnBrk="1" fontAlgn="auto" hangingPunct="1">
              <a:spcAft>
                <a:spcPts val="0"/>
              </a:spcAft>
              <a:buClr>
                <a:srgbClr val="569FD3"/>
              </a:buClr>
              <a:buNone/>
              <a:defRPr/>
            </a:pPr>
            <a:endParaRPr lang="en-US" sz="2400" dirty="0" smtClean="0">
              <a:solidFill>
                <a:schemeClr val="tx1">
                  <a:lumMod val="75000"/>
                  <a:lumOff val="25000"/>
                </a:schemeClr>
              </a:solidFill>
            </a:endParaRPr>
          </a:p>
          <a:p>
            <a:pPr lvl="1" eaLnBrk="1" fontAlgn="auto" hangingPunct="1">
              <a:spcAft>
                <a:spcPts val="0"/>
              </a:spcAft>
              <a:buClr>
                <a:srgbClr val="569FD3"/>
              </a:buClr>
              <a:buNone/>
              <a:defRPr/>
            </a:pPr>
            <a:endParaRPr lang="en-US" dirty="0" smtClean="0">
              <a:solidFill>
                <a:schemeClr val="tx1">
                  <a:lumMod val="75000"/>
                  <a:lumOff val="25000"/>
                </a:schemeClr>
              </a:solidFill>
            </a:endParaRPr>
          </a:p>
        </p:txBody>
      </p:sp>
      <p:pic>
        <p:nvPicPr>
          <p:cNvPr id="28675" name="Picture 4" descr="MCj04380680000[1]"/>
          <p:cNvPicPr>
            <a:picLocks noChangeAspect="1" noChangeArrowheads="1"/>
          </p:cNvPicPr>
          <p:nvPr/>
        </p:nvPicPr>
        <p:blipFill>
          <a:blip r:embed="rId3" cstate="print"/>
          <a:srcRect/>
          <a:stretch>
            <a:fillRect/>
          </a:stretch>
        </p:blipFill>
        <p:spPr bwMode="auto">
          <a:xfrm>
            <a:off x="304800" y="5553075"/>
            <a:ext cx="1304925" cy="1304925"/>
          </a:xfrm>
          <a:prstGeom prst="rect">
            <a:avLst/>
          </a:prstGeom>
          <a:noFill/>
          <a:ln w="9525">
            <a:noFill/>
            <a:miter lim="800000"/>
            <a:headEnd/>
            <a:tailEnd/>
          </a:ln>
        </p:spPr>
      </p:pic>
      <p:sp>
        <p:nvSpPr>
          <p:cNvPr id="28676" name="TextBox 4"/>
          <p:cNvSpPr txBox="1">
            <a:spLocks noChangeArrowheads="1"/>
          </p:cNvSpPr>
          <p:nvPr/>
        </p:nvSpPr>
        <p:spPr bwMode="auto">
          <a:xfrm>
            <a:off x="2514600" y="6019800"/>
            <a:ext cx="6629400" cy="369332"/>
          </a:xfrm>
          <a:prstGeom prst="rect">
            <a:avLst/>
          </a:prstGeom>
          <a:solidFill>
            <a:schemeClr val="bg1"/>
          </a:solidFill>
          <a:ln w="9525">
            <a:noFill/>
            <a:miter lim="800000"/>
            <a:headEnd/>
            <a:tailEnd/>
          </a:ln>
        </p:spPr>
        <p:txBody>
          <a:bodyPr wrap="square">
            <a:spAutoFit/>
          </a:bodyPr>
          <a:lstStyle/>
          <a:p>
            <a:endParaRPr lang="en-US" dirty="0"/>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29</a:t>
            </a:fld>
            <a:endParaRPr lang="en-US" dirty="0"/>
          </a:p>
        </p:txBody>
      </p:sp>
      <p:sp>
        <p:nvSpPr>
          <p:cNvPr id="7" name="TextBox 6"/>
          <p:cNvSpPr txBox="1"/>
          <p:nvPr/>
        </p:nvSpPr>
        <p:spPr>
          <a:xfrm>
            <a:off x="609600" y="6273225"/>
            <a:ext cx="8534400" cy="584775"/>
          </a:xfrm>
          <a:prstGeom prst="rect">
            <a:avLst/>
          </a:prstGeom>
          <a:noFill/>
        </p:spPr>
        <p:txBody>
          <a:bodyPr wrap="square" rtlCol="0">
            <a:spAutoFit/>
          </a:bodyPr>
          <a:lstStyle/>
          <a:p>
            <a:pPr marL="0" lvl="1"/>
            <a:r>
              <a:rPr lang="en-US" sz="1600" dirty="0" err="1" smtClean="0"/>
              <a:t>Bhutta</a:t>
            </a:r>
            <a:r>
              <a:rPr lang="en-US" sz="1600" dirty="0" smtClean="0"/>
              <a:t>, Z. A.,  et al (1991). Dietary management of persistent diarrhea: Comparison of a traditional rice-lentil based diet with soy formula.</a:t>
            </a:r>
            <a:r>
              <a:rPr lang="en-US" sz="1600" i="1" dirty="0" smtClean="0"/>
              <a:t> Pediatrics, 88</a:t>
            </a:r>
            <a:r>
              <a:rPr lang="en-US" sz="1600" dirty="0" smtClean="0"/>
              <a:t>(5), 1010.</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sz="3200" b="1" dirty="0" smtClean="0">
                <a:solidFill>
                  <a:schemeClr val="tx1">
                    <a:lumMod val="75000"/>
                    <a:lumOff val="25000"/>
                  </a:schemeClr>
                </a:solidFill>
              </a:rPr>
              <a:t>Persistent Diarrhea:  Comparison of Soy Formula with Rice-Lentil (</a:t>
            </a:r>
            <a:r>
              <a:rPr lang="en-US" sz="3200" b="1" dirty="0" err="1" smtClean="0">
                <a:solidFill>
                  <a:schemeClr val="tx1">
                    <a:lumMod val="75000"/>
                    <a:lumOff val="25000"/>
                  </a:schemeClr>
                </a:solidFill>
              </a:rPr>
              <a:t>Khitchri</a:t>
            </a:r>
            <a:r>
              <a:rPr lang="en-US" sz="3200" b="1" dirty="0" smtClean="0">
                <a:solidFill>
                  <a:schemeClr val="tx1">
                    <a:lumMod val="75000"/>
                    <a:lumOff val="25000"/>
                  </a:schemeClr>
                </a:solidFill>
              </a:rPr>
              <a:t>- Yogurt) Diet</a:t>
            </a:r>
          </a:p>
        </p:txBody>
      </p:sp>
      <p:sp>
        <p:nvSpPr>
          <p:cNvPr id="3" name="Content Placeholder 2"/>
          <p:cNvSpPr>
            <a:spLocks noGrp="1"/>
          </p:cNvSpPr>
          <p:nvPr>
            <p:ph idx="1"/>
          </p:nvPr>
        </p:nvSpPr>
        <p:spPr>
          <a:xfrm>
            <a:off x="609600" y="1752600"/>
            <a:ext cx="8001000" cy="4495800"/>
          </a:xfrm>
        </p:spPr>
        <p:txBody>
          <a:bodyPr rtlCol="0">
            <a:normAutofit fontScale="92500" lnSpcReduction="10000"/>
          </a:bodyPr>
          <a:lstStyle/>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Diarrhea is a major cause of death in developing countries</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Estimated 13% fatality rate for persistent diarrhea (PD- diarrhea lasting more than two weeks and usually associated with weight loss)</a:t>
            </a:r>
          </a:p>
          <a:p>
            <a:pPr lvl="1"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Khitchri</a:t>
            </a:r>
            <a:r>
              <a:rPr lang="en-US" dirty="0" smtClean="0">
                <a:solidFill>
                  <a:schemeClr val="tx1">
                    <a:lumMod val="75000"/>
                    <a:lumOff val="25000"/>
                  </a:schemeClr>
                </a:solidFill>
              </a:rPr>
              <a:t> (inexpensive, rice and lentil food common in Pakistan for weaning) and yogurt diet (KY) was compared to a Soy Formula Diet (relatively expensive,  recommended food for PD)</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Outcomes:  Caloric Intake, Stool Volume, Stool Frequency, Weight Gain</a:t>
            </a:r>
          </a:p>
          <a:p>
            <a:pPr lvl="1" eaLnBrk="1" fontAlgn="auto" hangingPunct="1">
              <a:spcAft>
                <a:spcPts val="0"/>
              </a:spcAft>
              <a:buClr>
                <a:srgbClr val="569FD3"/>
              </a:buClr>
              <a:buNone/>
              <a:defRPr/>
            </a:pPr>
            <a:endParaRPr lang="en-US" sz="2400" dirty="0" smtClean="0">
              <a:solidFill>
                <a:schemeClr val="tx1">
                  <a:lumMod val="75000"/>
                  <a:lumOff val="25000"/>
                </a:schemeClr>
              </a:solidFill>
            </a:endParaRPr>
          </a:p>
          <a:p>
            <a:pPr lvl="1" eaLnBrk="1" fontAlgn="auto" hangingPunct="1">
              <a:spcAft>
                <a:spcPts val="0"/>
              </a:spcAft>
              <a:buClr>
                <a:srgbClr val="569FD3"/>
              </a:buClr>
              <a:buNone/>
              <a:defRPr/>
            </a:pPr>
            <a:endParaRPr lang="en-US" dirty="0" smtClean="0">
              <a:solidFill>
                <a:schemeClr val="tx1">
                  <a:lumMod val="75000"/>
                  <a:lumOff val="25000"/>
                </a:schemeClr>
              </a:solidFill>
            </a:endParaRPr>
          </a:p>
        </p:txBody>
      </p:sp>
      <p:pic>
        <p:nvPicPr>
          <p:cNvPr id="28675" name="Picture 4" descr="MCj04380680000[1]"/>
          <p:cNvPicPr>
            <a:picLocks noChangeAspect="1" noChangeArrowheads="1"/>
          </p:cNvPicPr>
          <p:nvPr/>
        </p:nvPicPr>
        <p:blipFill>
          <a:blip r:embed="rId3" cstate="print"/>
          <a:srcRect/>
          <a:stretch>
            <a:fillRect/>
          </a:stretch>
        </p:blipFill>
        <p:spPr bwMode="auto">
          <a:xfrm>
            <a:off x="304800" y="5553075"/>
            <a:ext cx="1304925" cy="1304925"/>
          </a:xfrm>
          <a:prstGeom prst="rect">
            <a:avLst/>
          </a:prstGeom>
          <a:noFill/>
          <a:ln w="9525">
            <a:noFill/>
            <a:miter lim="800000"/>
            <a:headEnd/>
            <a:tailEnd/>
          </a:ln>
        </p:spPr>
      </p:pic>
      <p:sp>
        <p:nvSpPr>
          <p:cNvPr id="28676" name="TextBox 4"/>
          <p:cNvSpPr txBox="1">
            <a:spLocks noChangeArrowheads="1"/>
          </p:cNvSpPr>
          <p:nvPr/>
        </p:nvSpPr>
        <p:spPr bwMode="auto">
          <a:xfrm>
            <a:off x="2514600" y="6019800"/>
            <a:ext cx="6629400" cy="369332"/>
          </a:xfrm>
          <a:prstGeom prst="rect">
            <a:avLst/>
          </a:prstGeom>
          <a:solidFill>
            <a:schemeClr val="bg1"/>
          </a:solidFill>
          <a:ln w="9525">
            <a:noFill/>
            <a:miter lim="800000"/>
            <a:headEnd/>
            <a:tailEnd/>
          </a:ln>
        </p:spPr>
        <p:txBody>
          <a:bodyPr wrap="square">
            <a:spAutoFit/>
          </a:bodyPr>
          <a:lstStyle/>
          <a:p>
            <a:endParaRPr lang="en-US" dirty="0"/>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3</a:t>
            </a:fld>
            <a:endParaRPr lang="en-US" dirty="0"/>
          </a:p>
        </p:txBody>
      </p:sp>
      <p:sp>
        <p:nvSpPr>
          <p:cNvPr id="7" name="TextBox 6"/>
          <p:cNvSpPr txBox="1"/>
          <p:nvPr/>
        </p:nvSpPr>
        <p:spPr>
          <a:xfrm>
            <a:off x="0" y="6096000"/>
            <a:ext cx="9144000" cy="605294"/>
          </a:xfrm>
          <a:prstGeom prst="rect">
            <a:avLst/>
          </a:prstGeom>
          <a:noFill/>
        </p:spPr>
        <p:txBody>
          <a:bodyPr wrap="square" rtlCol="0">
            <a:spAutoFit/>
          </a:bodyPr>
          <a:lstStyle/>
          <a:p>
            <a:pPr>
              <a:lnSpc>
                <a:spcPts val="2000"/>
              </a:lnSpc>
            </a:pPr>
            <a:r>
              <a:rPr lang="en-US" dirty="0" err="1" smtClean="0"/>
              <a:t>Bhutta</a:t>
            </a:r>
            <a:r>
              <a:rPr lang="en-US" dirty="0" smtClean="0"/>
              <a:t>, Z. A et al (1991). Dietary management of persistent diarrhea: Comparison of a traditional rice-lentil based diet with soy formula.</a:t>
            </a:r>
            <a:r>
              <a:rPr lang="en-US" i="1" dirty="0" smtClean="0"/>
              <a:t> Pediatrics, 88</a:t>
            </a:r>
            <a:r>
              <a:rPr lang="en-US" dirty="0" smtClean="0"/>
              <a:t>(5), 1010. </a:t>
            </a:r>
            <a:endParaRPr lang="en-US" sz="3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sz="3200" b="1" dirty="0" smtClean="0">
                <a:solidFill>
                  <a:schemeClr val="tx1">
                    <a:lumMod val="75000"/>
                    <a:lumOff val="25000"/>
                  </a:schemeClr>
                </a:solidFill>
              </a:rPr>
              <a:t>Persistent Diarrhea:  Comparison of Soy Formula with Rice-Lentil (</a:t>
            </a:r>
            <a:r>
              <a:rPr lang="en-US" sz="3200" b="1" dirty="0" err="1" smtClean="0">
                <a:solidFill>
                  <a:schemeClr val="tx1">
                    <a:lumMod val="75000"/>
                    <a:lumOff val="25000"/>
                  </a:schemeClr>
                </a:solidFill>
              </a:rPr>
              <a:t>Khitchri</a:t>
            </a:r>
            <a:r>
              <a:rPr lang="en-US" sz="3200" b="1" dirty="0" smtClean="0">
                <a:solidFill>
                  <a:schemeClr val="tx1">
                    <a:lumMod val="75000"/>
                    <a:lumOff val="25000"/>
                  </a:schemeClr>
                </a:solidFill>
              </a:rPr>
              <a:t>- Yogurt) Diet</a:t>
            </a:r>
          </a:p>
        </p:txBody>
      </p:sp>
      <p:pic>
        <p:nvPicPr>
          <p:cNvPr id="28675" name="Picture 4"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3" name="Content Placeholder 2"/>
          <p:cNvSpPr>
            <a:spLocks noGrp="1"/>
          </p:cNvSpPr>
          <p:nvPr>
            <p:ph idx="1"/>
          </p:nvPr>
        </p:nvSpPr>
        <p:spPr>
          <a:xfrm>
            <a:off x="533400" y="1752600"/>
            <a:ext cx="8610600" cy="4495800"/>
          </a:xfrm>
          <a:noFill/>
        </p:spPr>
        <p:txBody>
          <a:bodyPr rtlCol="0">
            <a:normAutofit fontScale="92500" lnSpcReduction="20000"/>
          </a:bodyPr>
          <a:lstStyle/>
          <a:p>
            <a:pPr marL="466725" lvl="1" indent="-344488"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“we performed both the two-tailed Student’s t test and two sample </a:t>
            </a:r>
            <a:r>
              <a:rPr lang="en-US" u="sng" dirty="0" err="1" smtClean="0">
                <a:solidFill>
                  <a:schemeClr val="tx1">
                    <a:lumMod val="75000"/>
                    <a:lumOff val="25000"/>
                  </a:schemeClr>
                </a:solidFill>
              </a:rPr>
              <a:t>Wilcoxon</a:t>
            </a:r>
            <a:r>
              <a:rPr lang="en-US" u="sng" dirty="0" smtClean="0">
                <a:solidFill>
                  <a:schemeClr val="tx1">
                    <a:lumMod val="75000"/>
                    <a:lumOff val="25000"/>
                  </a:schemeClr>
                </a:solidFill>
              </a:rPr>
              <a:t> rank sum </a:t>
            </a:r>
            <a:r>
              <a:rPr lang="en-US" dirty="0" smtClean="0">
                <a:solidFill>
                  <a:schemeClr val="tx1">
                    <a:lumMod val="75000"/>
                    <a:lumOff val="25000"/>
                  </a:schemeClr>
                </a:solidFill>
              </a:rPr>
              <a:t>test to determine the significance of differences in the </a:t>
            </a:r>
            <a:r>
              <a:rPr lang="en-US" u="sng" dirty="0" smtClean="0">
                <a:solidFill>
                  <a:schemeClr val="tx1">
                    <a:lumMod val="75000"/>
                    <a:lumOff val="25000"/>
                  </a:schemeClr>
                </a:solidFill>
              </a:rPr>
              <a:t>mean</a:t>
            </a:r>
            <a:r>
              <a:rPr lang="en-US" dirty="0" smtClean="0">
                <a:solidFill>
                  <a:schemeClr val="tx1">
                    <a:lumMod val="75000"/>
                    <a:lumOff val="25000"/>
                  </a:schemeClr>
                </a:solidFill>
              </a:rPr>
              <a:t> values between the two groups because of the skew in some of the variables.”</a:t>
            </a:r>
          </a:p>
          <a:p>
            <a:pPr marL="466725" lvl="1" indent="-344488"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“Because of the skew in some of the variables, nonparametric statistical analysis was also used to evaluate the data.  The </a:t>
            </a:r>
            <a:r>
              <a:rPr lang="en-US" u="sng" dirty="0" err="1" smtClean="0">
                <a:solidFill>
                  <a:schemeClr val="tx1">
                    <a:lumMod val="75000"/>
                    <a:lumOff val="25000"/>
                  </a:schemeClr>
                </a:solidFill>
              </a:rPr>
              <a:t>Wilcoxon</a:t>
            </a:r>
            <a:r>
              <a:rPr lang="en-US" u="sng" dirty="0" smtClean="0">
                <a:solidFill>
                  <a:schemeClr val="tx1">
                    <a:lumMod val="75000"/>
                    <a:lumOff val="25000"/>
                  </a:schemeClr>
                </a:solidFill>
              </a:rPr>
              <a:t> rank sum </a:t>
            </a:r>
            <a:r>
              <a:rPr lang="en-US" dirty="0" smtClean="0">
                <a:solidFill>
                  <a:schemeClr val="tx1">
                    <a:lumMod val="75000"/>
                    <a:lumOff val="25000"/>
                  </a:schemeClr>
                </a:solidFill>
              </a:rPr>
              <a:t>test gave levels of statistical significance similar to those obtained by using the Students t-test for all of the outcome variables including weight gain.  The only discrepancy in the two tests was seen in evaluating the stool frequency in the second week of therapy.  The difference was significant by the Student’s t-test but not by </a:t>
            </a:r>
            <a:r>
              <a:rPr lang="en-US" u="sng" dirty="0" smtClean="0">
                <a:solidFill>
                  <a:schemeClr val="tx1">
                    <a:lumMod val="75000"/>
                    <a:lumOff val="25000"/>
                  </a:schemeClr>
                </a:solidFill>
              </a:rPr>
              <a:t>the </a:t>
            </a:r>
            <a:r>
              <a:rPr lang="en-US" u="sng" dirty="0" err="1" smtClean="0">
                <a:solidFill>
                  <a:schemeClr val="tx1">
                    <a:lumMod val="75000"/>
                    <a:lumOff val="25000"/>
                  </a:schemeClr>
                </a:solidFill>
              </a:rPr>
              <a:t>Wilcoxon</a:t>
            </a:r>
            <a:r>
              <a:rPr lang="en-US" u="sng" dirty="0" smtClean="0">
                <a:solidFill>
                  <a:schemeClr val="tx1">
                    <a:lumMod val="75000"/>
                    <a:lumOff val="25000"/>
                  </a:schemeClr>
                </a:solidFill>
              </a:rPr>
              <a:t> rank sum </a:t>
            </a:r>
            <a:r>
              <a:rPr lang="en-US" dirty="0" smtClean="0">
                <a:solidFill>
                  <a:schemeClr val="tx1">
                    <a:lumMod val="75000"/>
                    <a:lumOff val="25000"/>
                  </a:schemeClr>
                </a:solidFill>
              </a:rPr>
              <a:t>test.” </a:t>
            </a:r>
          </a:p>
          <a:p>
            <a:pPr lvl="1" eaLnBrk="1" fontAlgn="auto" hangingPunct="1">
              <a:spcAft>
                <a:spcPts val="0"/>
              </a:spcAft>
              <a:buClr>
                <a:srgbClr val="569FD3"/>
              </a:buClr>
              <a:buNone/>
              <a:defRPr/>
            </a:pPr>
            <a:endParaRPr lang="en-US" sz="2400" dirty="0" smtClean="0">
              <a:solidFill>
                <a:schemeClr val="tx1">
                  <a:lumMod val="75000"/>
                  <a:lumOff val="25000"/>
                </a:schemeClr>
              </a:solidFill>
            </a:endParaRPr>
          </a:p>
          <a:p>
            <a:pPr lvl="1" eaLnBrk="1" fontAlgn="auto" hangingPunct="1">
              <a:spcAft>
                <a:spcPts val="0"/>
              </a:spcAft>
              <a:buClr>
                <a:srgbClr val="569FD3"/>
              </a:buClr>
              <a:buNone/>
              <a:defRPr/>
            </a:pPr>
            <a:endParaRPr lang="en-US" dirty="0" smtClean="0">
              <a:solidFill>
                <a:schemeClr val="tx1">
                  <a:lumMod val="75000"/>
                  <a:lumOff val="25000"/>
                </a:schemeClr>
              </a:solidFill>
            </a:endParaRP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30</a:t>
            </a:fld>
            <a:endParaRPr lang="en-US" dirty="0"/>
          </a:p>
        </p:txBody>
      </p:sp>
      <p:sp>
        <p:nvSpPr>
          <p:cNvPr id="7" name="TextBox 6"/>
          <p:cNvSpPr txBox="1"/>
          <p:nvPr/>
        </p:nvSpPr>
        <p:spPr>
          <a:xfrm>
            <a:off x="1295400" y="6273225"/>
            <a:ext cx="7848600" cy="584775"/>
          </a:xfrm>
          <a:prstGeom prst="rect">
            <a:avLst/>
          </a:prstGeom>
          <a:noFill/>
        </p:spPr>
        <p:txBody>
          <a:bodyPr wrap="square" rtlCol="0">
            <a:spAutoFit/>
          </a:bodyPr>
          <a:lstStyle/>
          <a:p>
            <a:pPr marL="0" lvl="1"/>
            <a:r>
              <a:rPr lang="en-US" sz="1600" dirty="0" err="1" smtClean="0"/>
              <a:t>Bhutta</a:t>
            </a:r>
            <a:r>
              <a:rPr lang="en-US" sz="1600" dirty="0" smtClean="0"/>
              <a:t>, Z. A., et al (1991). Dietary management of persistent diarrhea: Comparison of a traditional rice-lentil based diet with soy formula.</a:t>
            </a:r>
            <a:r>
              <a:rPr lang="en-US" sz="1600" i="1" dirty="0" smtClean="0"/>
              <a:t> Pediatrics, 88</a:t>
            </a:r>
            <a:r>
              <a:rPr lang="en-US" sz="1600" dirty="0" smtClean="0"/>
              <a:t>(5), 1010.</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sz="3200" b="1" dirty="0" smtClean="0">
                <a:solidFill>
                  <a:schemeClr val="tx1">
                    <a:lumMod val="75000"/>
                    <a:lumOff val="25000"/>
                  </a:schemeClr>
                </a:solidFill>
              </a:rPr>
              <a:t>Persistent Diarrhea:  Comparison of Soy Formula with Rice-Lentil (</a:t>
            </a:r>
            <a:r>
              <a:rPr lang="en-US" sz="3200" b="1" dirty="0" err="1" smtClean="0">
                <a:solidFill>
                  <a:schemeClr val="tx1">
                    <a:lumMod val="75000"/>
                    <a:lumOff val="25000"/>
                  </a:schemeClr>
                </a:solidFill>
              </a:rPr>
              <a:t>Khitchri</a:t>
            </a:r>
            <a:r>
              <a:rPr lang="en-US" sz="3200" b="1" dirty="0" smtClean="0">
                <a:solidFill>
                  <a:schemeClr val="tx1">
                    <a:lumMod val="75000"/>
                    <a:lumOff val="25000"/>
                  </a:schemeClr>
                </a:solidFill>
              </a:rPr>
              <a:t>- Yogurt) Diet</a:t>
            </a:r>
          </a:p>
        </p:txBody>
      </p:sp>
      <p:sp>
        <p:nvSpPr>
          <p:cNvPr id="3" name="Content Placeholder 2"/>
          <p:cNvSpPr>
            <a:spLocks noGrp="1"/>
          </p:cNvSpPr>
          <p:nvPr>
            <p:ph idx="1"/>
          </p:nvPr>
        </p:nvSpPr>
        <p:spPr>
          <a:xfrm>
            <a:off x="533400" y="1752600"/>
            <a:ext cx="8610600" cy="4495800"/>
          </a:xfrm>
          <a:solidFill>
            <a:schemeClr val="bg1"/>
          </a:solidFill>
        </p:spPr>
        <p:txBody>
          <a:bodyPr rtlCol="0">
            <a:normAutofit/>
          </a:bodyPr>
          <a:lstStyle/>
          <a:p>
            <a:pPr lvl="1" eaLnBrk="1" fontAlgn="auto" hangingPunct="1">
              <a:spcAft>
                <a:spcPts val="0"/>
              </a:spcAft>
              <a:buClr>
                <a:srgbClr val="569FD3"/>
              </a:buClr>
              <a:buNone/>
              <a:defRPr/>
            </a:pPr>
            <a:endParaRPr lang="en-US" dirty="0" smtClean="0">
              <a:solidFill>
                <a:schemeClr val="tx1">
                  <a:lumMod val="75000"/>
                  <a:lumOff val="25000"/>
                </a:schemeClr>
              </a:solidFill>
            </a:endParaRPr>
          </a:p>
        </p:txBody>
      </p:sp>
      <p:pic>
        <p:nvPicPr>
          <p:cNvPr id="28675" name="Picture 4"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31</a:t>
            </a:fld>
            <a:endParaRPr lang="en-US" dirty="0"/>
          </a:p>
        </p:txBody>
      </p:sp>
      <p:pic>
        <p:nvPicPr>
          <p:cNvPr id="308226" name="Picture 2"/>
          <p:cNvPicPr>
            <a:picLocks noChangeAspect="1" noChangeArrowheads="1"/>
          </p:cNvPicPr>
          <p:nvPr/>
        </p:nvPicPr>
        <p:blipFill>
          <a:blip r:embed="rId4" cstate="print"/>
          <a:srcRect/>
          <a:stretch>
            <a:fillRect/>
          </a:stretch>
        </p:blipFill>
        <p:spPr bwMode="auto">
          <a:xfrm>
            <a:off x="1143000" y="1512631"/>
            <a:ext cx="6934200" cy="5345369"/>
          </a:xfrm>
          <a:prstGeom prst="rect">
            <a:avLst/>
          </a:prstGeom>
          <a:noFill/>
          <a:ln w="9525">
            <a:noFill/>
            <a:miter lim="800000"/>
            <a:headEnd/>
            <a:tailEnd/>
          </a:ln>
        </p:spPr>
      </p:pic>
      <p:sp>
        <p:nvSpPr>
          <p:cNvPr id="7" name="Rectangle 6"/>
          <p:cNvSpPr/>
          <p:nvPr/>
        </p:nvSpPr>
        <p:spPr>
          <a:xfrm>
            <a:off x="1143000" y="3352800"/>
            <a:ext cx="6858000" cy="6858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sz="3200" b="1" dirty="0" smtClean="0">
                <a:solidFill>
                  <a:schemeClr val="tx1">
                    <a:lumMod val="75000"/>
                    <a:lumOff val="25000"/>
                  </a:schemeClr>
                </a:solidFill>
              </a:rPr>
              <a:t>Persistent Diarrhea:  Comparison of Soy Formula with Rice-Lentil (</a:t>
            </a:r>
            <a:r>
              <a:rPr lang="en-US" sz="3200" b="1" dirty="0" err="1" smtClean="0">
                <a:solidFill>
                  <a:schemeClr val="tx1">
                    <a:lumMod val="75000"/>
                    <a:lumOff val="25000"/>
                  </a:schemeClr>
                </a:solidFill>
              </a:rPr>
              <a:t>Khitchri</a:t>
            </a:r>
            <a:r>
              <a:rPr lang="en-US" sz="3200" b="1" dirty="0" smtClean="0">
                <a:solidFill>
                  <a:schemeClr val="tx1">
                    <a:lumMod val="75000"/>
                    <a:lumOff val="25000"/>
                  </a:schemeClr>
                </a:solidFill>
              </a:rPr>
              <a:t>- Yogurt) Diet</a:t>
            </a:r>
          </a:p>
        </p:txBody>
      </p:sp>
      <p:sp>
        <p:nvSpPr>
          <p:cNvPr id="3" name="Content Placeholder 2"/>
          <p:cNvSpPr>
            <a:spLocks noGrp="1"/>
          </p:cNvSpPr>
          <p:nvPr>
            <p:ph idx="1"/>
          </p:nvPr>
        </p:nvSpPr>
        <p:spPr>
          <a:xfrm>
            <a:off x="533400" y="1752600"/>
            <a:ext cx="8610600" cy="4495800"/>
          </a:xfrm>
          <a:solidFill>
            <a:schemeClr val="bg1"/>
          </a:solidFill>
        </p:spPr>
        <p:txBody>
          <a:bodyPr rtlCol="0">
            <a:normAutofit/>
          </a:bodyPr>
          <a:lstStyle/>
          <a:p>
            <a:pPr lvl="1" eaLnBrk="1" fontAlgn="auto" hangingPunct="1">
              <a:spcAft>
                <a:spcPts val="0"/>
              </a:spcAft>
              <a:buClr>
                <a:srgbClr val="569FD3"/>
              </a:buClr>
              <a:buNone/>
              <a:defRPr/>
            </a:pPr>
            <a:endParaRPr lang="en-US" dirty="0" smtClean="0">
              <a:solidFill>
                <a:schemeClr val="tx1">
                  <a:lumMod val="75000"/>
                  <a:lumOff val="25000"/>
                </a:schemeClr>
              </a:solidFill>
            </a:endParaRPr>
          </a:p>
        </p:txBody>
      </p:sp>
      <p:pic>
        <p:nvPicPr>
          <p:cNvPr id="28675" name="Picture 4"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32</a:t>
            </a:fld>
            <a:endParaRPr lang="en-US" dirty="0"/>
          </a:p>
        </p:txBody>
      </p:sp>
      <p:pic>
        <p:nvPicPr>
          <p:cNvPr id="308226" name="Picture 2"/>
          <p:cNvPicPr>
            <a:picLocks noChangeAspect="1" noChangeArrowheads="1"/>
          </p:cNvPicPr>
          <p:nvPr/>
        </p:nvPicPr>
        <p:blipFill>
          <a:blip r:embed="rId4" cstate="print"/>
          <a:srcRect/>
          <a:stretch>
            <a:fillRect/>
          </a:stretch>
        </p:blipFill>
        <p:spPr bwMode="auto">
          <a:xfrm>
            <a:off x="1143000" y="1512631"/>
            <a:ext cx="6934200" cy="5345369"/>
          </a:xfrm>
          <a:prstGeom prst="rect">
            <a:avLst/>
          </a:prstGeom>
          <a:noFill/>
          <a:ln w="9525">
            <a:noFill/>
            <a:miter lim="800000"/>
            <a:headEnd/>
            <a:tailEnd/>
          </a:ln>
        </p:spPr>
      </p:pic>
      <p:sp>
        <p:nvSpPr>
          <p:cNvPr id="7" name="Rectangle 6"/>
          <p:cNvSpPr/>
          <p:nvPr/>
        </p:nvSpPr>
        <p:spPr>
          <a:xfrm>
            <a:off x="1219200" y="4800600"/>
            <a:ext cx="6858000" cy="45720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sz="3200" b="1" dirty="0" smtClean="0">
                <a:solidFill>
                  <a:schemeClr val="tx1">
                    <a:lumMod val="75000"/>
                    <a:lumOff val="25000"/>
                  </a:schemeClr>
                </a:solidFill>
              </a:rPr>
              <a:t>CONCLUSIONS:  Soy Formula vs. Rice-Lentil (</a:t>
            </a:r>
            <a:r>
              <a:rPr lang="en-US" sz="3200" b="1" dirty="0" err="1" smtClean="0">
                <a:solidFill>
                  <a:schemeClr val="tx1">
                    <a:lumMod val="75000"/>
                    <a:lumOff val="25000"/>
                  </a:schemeClr>
                </a:solidFill>
              </a:rPr>
              <a:t>Khitchri</a:t>
            </a:r>
            <a:r>
              <a:rPr lang="en-US" sz="3200" b="1" dirty="0" smtClean="0">
                <a:solidFill>
                  <a:schemeClr val="tx1">
                    <a:lumMod val="75000"/>
                    <a:lumOff val="25000"/>
                  </a:schemeClr>
                </a:solidFill>
              </a:rPr>
              <a:t>- Yogurt) Diet for Persistent Diarrhea</a:t>
            </a:r>
          </a:p>
        </p:txBody>
      </p:sp>
      <p:sp>
        <p:nvSpPr>
          <p:cNvPr id="3" name="Content Placeholder 2"/>
          <p:cNvSpPr>
            <a:spLocks noGrp="1"/>
          </p:cNvSpPr>
          <p:nvPr>
            <p:ph idx="1"/>
          </p:nvPr>
        </p:nvSpPr>
        <p:spPr>
          <a:xfrm>
            <a:off x="533400" y="1752600"/>
            <a:ext cx="8610600" cy="4495800"/>
          </a:xfrm>
          <a:solidFill>
            <a:schemeClr val="bg1"/>
          </a:solidFill>
        </p:spPr>
        <p:txBody>
          <a:bodyPr rtlCol="0">
            <a:normAutofit/>
          </a:bodyPr>
          <a:lstStyle/>
          <a:p>
            <a:pPr lvl="1" eaLnBrk="1" fontAlgn="auto" hangingPunct="1">
              <a:spcAft>
                <a:spcPts val="0"/>
              </a:spcAft>
              <a:buClr>
                <a:srgbClr val="569FD3"/>
              </a:buClr>
              <a:buNone/>
              <a:defRPr/>
            </a:pPr>
            <a:endParaRPr lang="en-US" dirty="0" smtClean="0">
              <a:solidFill>
                <a:schemeClr val="tx1">
                  <a:lumMod val="75000"/>
                  <a:lumOff val="25000"/>
                </a:schemeClr>
              </a:solidFill>
            </a:endParaRPr>
          </a:p>
        </p:txBody>
      </p:sp>
      <p:pic>
        <p:nvPicPr>
          <p:cNvPr id="28675" name="Picture 4" descr="MCj04380680000[1]"/>
          <p:cNvPicPr>
            <a:picLocks noChangeAspect="1" noChangeArrowheads="1"/>
          </p:cNvPicPr>
          <p:nvPr/>
        </p:nvPicPr>
        <p:blipFill>
          <a:blip r:embed="rId4" cstate="print"/>
          <a:srcRect/>
          <a:stretch>
            <a:fillRect/>
          </a:stretch>
        </p:blipFill>
        <p:spPr bwMode="auto">
          <a:xfrm>
            <a:off x="0" y="5553075"/>
            <a:ext cx="1304925" cy="13049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33</a:t>
            </a:fld>
            <a:endParaRPr lang="en-US" dirty="0"/>
          </a:p>
        </p:txBody>
      </p:sp>
      <p:pic>
        <p:nvPicPr>
          <p:cNvPr id="308226" name="Picture 2"/>
          <p:cNvPicPr>
            <a:picLocks noChangeAspect="1" noChangeArrowheads="1"/>
          </p:cNvPicPr>
          <p:nvPr/>
        </p:nvPicPr>
        <p:blipFill>
          <a:blip r:embed="rId5" cstate="print"/>
          <a:srcRect/>
          <a:stretch>
            <a:fillRect/>
          </a:stretch>
        </p:blipFill>
        <p:spPr bwMode="auto">
          <a:xfrm>
            <a:off x="1143000" y="1512631"/>
            <a:ext cx="6934200" cy="53453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Want to know more?</a:t>
            </a:r>
            <a:endParaRPr lang="en-US" dirty="0"/>
          </a:p>
        </p:txBody>
      </p:sp>
      <p:sp>
        <p:nvSpPr>
          <p:cNvPr id="3" name="Content Placeholder 2"/>
          <p:cNvSpPr>
            <a:spLocks noGrp="1"/>
          </p:cNvSpPr>
          <p:nvPr>
            <p:ph idx="1"/>
          </p:nvPr>
        </p:nvSpPr>
        <p:spPr>
          <a:xfrm>
            <a:off x="609600" y="1295400"/>
            <a:ext cx="8229600" cy="4525963"/>
          </a:xfrm>
        </p:spPr>
        <p:txBody>
          <a:bodyPr/>
          <a:lstStyle/>
          <a:p>
            <a:r>
              <a:rPr lang="en-US" dirty="0" smtClean="0"/>
              <a:t>Persistent Diarrhea in Children:</a:t>
            </a:r>
            <a:endParaRPr lang="en-US" sz="2000" dirty="0" smtClean="0"/>
          </a:p>
          <a:p>
            <a:pPr>
              <a:spcBef>
                <a:spcPts val="600"/>
              </a:spcBef>
              <a:buNone/>
            </a:pPr>
            <a:r>
              <a:rPr lang="en-US" sz="2000" dirty="0" smtClean="0">
                <a:hlinkClick r:id="rId4"/>
              </a:rPr>
              <a:t>www.who.int/topics/diarrhoea/en/</a:t>
            </a:r>
            <a:endParaRPr lang="en-US" sz="2000" dirty="0" smtClean="0"/>
          </a:p>
          <a:p>
            <a:pPr>
              <a:spcBef>
                <a:spcPts val="600"/>
              </a:spcBef>
              <a:buNone/>
            </a:pPr>
            <a:r>
              <a:rPr lang="en-US" sz="2000" dirty="0" smtClean="0">
                <a:hlinkClick r:id="rId5"/>
              </a:rPr>
              <a:t>www.who.int/child_adolescent_health/documents/9789241598415/en/index.html</a:t>
            </a:r>
            <a:r>
              <a:rPr lang="en-US" sz="2000" dirty="0" smtClean="0"/>
              <a:t> “</a:t>
            </a:r>
            <a:r>
              <a:rPr lang="en-US" sz="2000" dirty="0" err="1" smtClean="0"/>
              <a:t>Diarrhoea</a:t>
            </a:r>
            <a:r>
              <a:rPr lang="en-US" sz="2000" dirty="0" smtClean="0"/>
              <a:t> Disease: Why Children are still dying and what can be done” </a:t>
            </a:r>
          </a:p>
          <a:p>
            <a:pPr>
              <a:spcBef>
                <a:spcPts val="600"/>
              </a:spcBef>
              <a:buNone/>
            </a:pPr>
            <a:r>
              <a:rPr lang="en-US" sz="2000" dirty="0" smtClean="0"/>
              <a:t>“Prevention of diarrhea and pneumonia by zinc supplementation in children in developing countries: Pooled analysis of randomized controlled trials”   </a:t>
            </a:r>
            <a:r>
              <a:rPr lang="en-US" sz="2000" dirty="0" err="1" smtClean="0"/>
              <a:t>Bhutta</a:t>
            </a:r>
            <a:r>
              <a:rPr lang="en-US" sz="2000" dirty="0" smtClean="0"/>
              <a:t> et al, Journal of Pediatrics - Volume 135, Issue 6 . </a:t>
            </a:r>
          </a:p>
          <a:p>
            <a:pPr>
              <a:spcBef>
                <a:spcPts val="600"/>
              </a:spcBef>
              <a:buNone/>
            </a:pPr>
            <a:r>
              <a:rPr lang="en-US" sz="2000" dirty="0" smtClean="0"/>
              <a:t>“Working With African Nations to Improve the Health of Their Children: Combating Childhood Communicable Diseases “  JAMA, June 27, 1990;263(24): 3303 - 3305.</a:t>
            </a:r>
            <a:r>
              <a:rPr lang="en-US" dirty="0" smtClean="0"/>
              <a:t> </a:t>
            </a:r>
            <a:r>
              <a:rPr lang="en-US" sz="2000" dirty="0" smtClean="0">
                <a:solidFill>
                  <a:prstClr val="black"/>
                </a:solidFill>
              </a:rPr>
              <a:t>O. Foster, J. </a:t>
            </a:r>
            <a:r>
              <a:rPr lang="en-US" sz="2000" dirty="0" err="1" smtClean="0">
                <a:solidFill>
                  <a:prstClr val="black"/>
                </a:solidFill>
              </a:rPr>
              <a:t>Shepperd</a:t>
            </a:r>
            <a:r>
              <a:rPr lang="en-US" sz="2000" dirty="0" smtClean="0">
                <a:solidFill>
                  <a:prstClr val="black"/>
                </a:solidFill>
              </a:rPr>
              <a:t>, J. H. Davis, and A. N. </a:t>
            </a:r>
            <a:r>
              <a:rPr lang="en-US" sz="2000" dirty="0" err="1" smtClean="0">
                <a:solidFill>
                  <a:prstClr val="black"/>
                </a:solidFill>
              </a:rPr>
              <a:t>Agle</a:t>
            </a:r>
            <a:endParaRPr lang="en-US" b="1" dirty="0" smtClean="0"/>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762000" y="1524000"/>
            <a:ext cx="8001000" cy="4191000"/>
          </a:xfrm>
        </p:spPr>
        <p:txBody>
          <a:bodyPr rtlCol="0">
            <a:normAutofit fontScale="92500" lnSpcReduction="20000"/>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 assumptions for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Compare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to a t-test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Compute test statistic and p-value for a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and interpret the result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use of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in context global health example:  “Dietary management of Persistent Diarrhea: Comparison of Traditional Rice-Lentil based Diet with Soy Formula” and know outcome of trial</a:t>
            </a:r>
          </a:p>
          <a:p>
            <a:pPr eaLnBrk="1" fontAlgn="auto" hangingPunct="1">
              <a:spcAft>
                <a:spcPts val="0"/>
              </a:spcAft>
              <a:buClr>
                <a:srgbClr val="569FD3"/>
              </a:buClr>
              <a:buNone/>
              <a:defRPr/>
            </a:pPr>
            <a:endParaRPr lang="en-US" sz="2600" dirty="0" smtClean="0">
              <a:solidFill>
                <a:schemeClr val="tx1">
                  <a:lumMod val="75000"/>
                  <a:lumOff val="25000"/>
                </a:schemeClr>
              </a:solidFill>
            </a:endParaRPr>
          </a:p>
        </p:txBody>
      </p:sp>
      <p:pic>
        <p:nvPicPr>
          <p:cNvPr id="4"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53FD3419-8F91-49C3-8244-8E4F4C2C6381}" type="slidenum">
              <a:rPr lang="en-US"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3200" b="1" dirty="0" smtClean="0">
                <a:solidFill>
                  <a:schemeClr val="tx1">
                    <a:lumMod val="75000"/>
                    <a:lumOff val="25000"/>
                  </a:schemeClr>
                </a:solidFill>
              </a:rPr>
              <a:t>References</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36</a:t>
            </a:fld>
            <a:endParaRPr lang="en-US" dirty="0"/>
          </a:p>
        </p:txBody>
      </p:sp>
      <p:sp>
        <p:nvSpPr>
          <p:cNvPr id="7" name="Content Placeholder 2"/>
          <p:cNvSpPr>
            <a:spLocks noGrp="1"/>
          </p:cNvSpPr>
          <p:nvPr>
            <p:ph idx="1"/>
          </p:nvPr>
        </p:nvSpPr>
        <p:spPr>
          <a:xfrm>
            <a:off x="685800" y="1524000"/>
            <a:ext cx="8001000" cy="4191000"/>
          </a:xfrm>
        </p:spPr>
        <p:txBody>
          <a:bodyPr rtlCol="0">
            <a:normAutofit/>
          </a:bodyPr>
          <a:lstStyle/>
          <a:p>
            <a:pPr marL="0" lvl="1" defTabSz="930311">
              <a:spcBef>
                <a:spcPct val="0"/>
              </a:spcBef>
              <a:buNone/>
              <a:defRPr/>
            </a:pPr>
            <a:r>
              <a:rPr lang="en-US" sz="1800" dirty="0" err="1" smtClean="0"/>
              <a:t>Bhutta</a:t>
            </a:r>
            <a:r>
              <a:rPr lang="en-US" sz="1800" dirty="0" smtClean="0"/>
              <a:t>, Z. A., </a:t>
            </a:r>
            <a:r>
              <a:rPr lang="en-US" sz="1800" dirty="0" err="1" smtClean="0"/>
              <a:t>Molla</a:t>
            </a:r>
            <a:r>
              <a:rPr lang="en-US" sz="1800" dirty="0" smtClean="0"/>
              <a:t>, A. M., </a:t>
            </a:r>
            <a:r>
              <a:rPr lang="en-US" sz="1800" dirty="0" err="1" smtClean="0"/>
              <a:t>Issani</a:t>
            </a:r>
            <a:r>
              <a:rPr lang="en-US" sz="1800" dirty="0" smtClean="0"/>
              <a:t>, Z., </a:t>
            </a:r>
            <a:r>
              <a:rPr lang="en-US" sz="1800" dirty="0" err="1" smtClean="0"/>
              <a:t>Badruddin</a:t>
            </a:r>
            <a:r>
              <a:rPr lang="en-US" sz="1800" dirty="0" smtClean="0"/>
              <a:t>, S., Hendricks, K., &amp; Snyder, J. D. (1991). Dietary management of persistent diarrhea: Comparison of a traditional rice-lentil based diet with soy formula.</a:t>
            </a:r>
            <a:r>
              <a:rPr lang="en-US" sz="1800" i="1" dirty="0" smtClean="0"/>
              <a:t> Pediatrics, 88</a:t>
            </a:r>
            <a:r>
              <a:rPr lang="en-US" sz="1800" dirty="0" smtClean="0"/>
              <a:t>(5), 1010. </a:t>
            </a:r>
          </a:p>
          <a:p>
            <a:pPr marL="0" lvl="1">
              <a:buNone/>
            </a:pPr>
            <a:endParaRPr lang="en-US" sz="1800" dirty="0" smtClean="0">
              <a:solidFill>
                <a:schemeClr val="tx1">
                  <a:lumMod val="75000"/>
                  <a:lumOff val="25000"/>
                </a:schemeClr>
              </a:solidFill>
            </a:endParaRPr>
          </a:p>
          <a:p>
            <a:pPr marL="0" lvl="1">
              <a:buNone/>
            </a:pPr>
            <a:r>
              <a:rPr lang="en-US" sz="1800" dirty="0" smtClean="0">
                <a:solidFill>
                  <a:schemeClr val="tx1">
                    <a:lumMod val="75000"/>
                    <a:lumOff val="25000"/>
                  </a:schemeClr>
                </a:solidFill>
              </a:rPr>
              <a:t>Stokes, Koch, </a:t>
            </a:r>
            <a:r>
              <a:rPr lang="en-US" sz="1800" u="sng" dirty="0" smtClean="0">
                <a:solidFill>
                  <a:schemeClr val="tx1">
                    <a:lumMod val="75000"/>
                    <a:lumOff val="25000"/>
                  </a:schemeClr>
                </a:solidFill>
              </a:rPr>
              <a:t>Categorical Data Analysis</a:t>
            </a:r>
            <a:r>
              <a:rPr lang="en-US" sz="1800" u="sng" dirty="0" smtClean="0"/>
              <a:t>,</a:t>
            </a:r>
            <a:r>
              <a:rPr lang="en-US" sz="1800" dirty="0" smtClean="0"/>
              <a:t> 2</a:t>
            </a:r>
            <a:r>
              <a:rPr lang="en-US" sz="1800" baseline="30000" dirty="0" smtClean="0"/>
              <a:t>nd</a:t>
            </a:r>
            <a:r>
              <a:rPr lang="en-US" sz="1800" dirty="0" smtClean="0"/>
              <a:t> edition, p. 163</a:t>
            </a:r>
          </a:p>
          <a:p>
            <a:pPr marL="0" lvl="1">
              <a:buNone/>
            </a:pPr>
            <a:endParaRPr lang="en-US" sz="1800" dirty="0" smtClean="0"/>
          </a:p>
          <a:p>
            <a:pPr marL="0" lvl="1">
              <a:buNone/>
            </a:pPr>
            <a:r>
              <a:rPr lang="en-US" sz="1800" dirty="0" smtClean="0">
                <a:solidFill>
                  <a:schemeClr val="tx1">
                    <a:lumMod val="75000"/>
                    <a:lumOff val="25000"/>
                  </a:schemeClr>
                </a:solidFill>
              </a:rPr>
              <a:t>Schechter, P. J., </a:t>
            </a:r>
            <a:r>
              <a:rPr lang="en-US" sz="1800" dirty="0" err="1" smtClean="0">
                <a:solidFill>
                  <a:schemeClr val="tx1">
                    <a:lumMod val="75000"/>
                    <a:lumOff val="25000"/>
                  </a:schemeClr>
                </a:solidFill>
              </a:rPr>
              <a:t>Horwitz</a:t>
            </a:r>
            <a:r>
              <a:rPr lang="en-US" sz="1800" dirty="0" smtClean="0">
                <a:solidFill>
                  <a:schemeClr val="tx1">
                    <a:lumMod val="75000"/>
                    <a:lumOff val="25000"/>
                  </a:schemeClr>
                </a:solidFill>
              </a:rPr>
              <a:t>, D., &amp; </a:t>
            </a:r>
            <a:r>
              <a:rPr lang="en-US" sz="1800" dirty="0" err="1" smtClean="0">
                <a:solidFill>
                  <a:schemeClr val="tx1">
                    <a:lumMod val="75000"/>
                    <a:lumOff val="25000"/>
                  </a:schemeClr>
                </a:solidFill>
              </a:rPr>
              <a:t>Henkin</a:t>
            </a:r>
            <a:r>
              <a:rPr lang="en-US" sz="1800" dirty="0" smtClean="0">
                <a:solidFill>
                  <a:schemeClr val="tx1">
                    <a:lumMod val="75000"/>
                    <a:lumOff val="25000"/>
                  </a:schemeClr>
                </a:solidFill>
              </a:rPr>
              <a:t>, R. I. (1973). Sodium chloride preference in essential hypertension. JAMA, 225(11), 1311. </a:t>
            </a:r>
          </a:p>
          <a:p>
            <a:pPr marL="0" lvl="1">
              <a:buNone/>
            </a:pPr>
            <a:endParaRPr lang="en-US" sz="1800" dirty="0" smtClean="0">
              <a:solidFill>
                <a:schemeClr val="tx1">
                  <a:lumMod val="75000"/>
                  <a:lumOff val="25000"/>
                </a:schemeClr>
              </a:solidFill>
            </a:endParaRPr>
          </a:p>
          <a:p>
            <a:pPr marL="342900" lvl="1" indent="-342900" eaLnBrk="1" fontAlgn="auto" hangingPunct="1">
              <a:spcAft>
                <a:spcPts val="0"/>
              </a:spcAft>
              <a:buClr>
                <a:srgbClr val="569FD3"/>
              </a:buClr>
              <a:buNone/>
              <a:defRPr/>
            </a:pPr>
            <a:r>
              <a:rPr lang="en-US" sz="1800" dirty="0" err="1" smtClean="0"/>
              <a:t>Motulsky</a:t>
            </a:r>
            <a:r>
              <a:rPr lang="en-US" sz="1800" dirty="0" smtClean="0"/>
              <a:t>, </a:t>
            </a:r>
            <a:r>
              <a:rPr lang="en-US" sz="1800" u="sng" dirty="0" smtClean="0"/>
              <a:t>Intuitive Biostatistics </a:t>
            </a:r>
            <a:r>
              <a:rPr lang="en-US" sz="1800" dirty="0" smtClean="0"/>
              <a:t>1</a:t>
            </a:r>
            <a:r>
              <a:rPr lang="en-US" sz="1800" baseline="30000" dirty="0" smtClean="0"/>
              <a:t>st</a:t>
            </a:r>
            <a:r>
              <a:rPr lang="en-US" sz="1800" dirty="0" smtClean="0"/>
              <a:t> and 2</a:t>
            </a:r>
            <a:r>
              <a:rPr lang="en-US" sz="1800" baseline="30000" dirty="0" smtClean="0"/>
              <a:t>nd</a:t>
            </a:r>
            <a:r>
              <a:rPr lang="en-US" sz="1800" dirty="0" smtClean="0"/>
              <a:t> editions</a:t>
            </a:r>
          </a:p>
          <a:p>
            <a:pPr marL="342900" lvl="1" indent="-342900" eaLnBrk="1" fontAlgn="auto" hangingPunct="1">
              <a:spcAft>
                <a:spcPts val="0"/>
              </a:spcAft>
              <a:buClr>
                <a:srgbClr val="569FD3"/>
              </a:buClr>
              <a:buNone/>
              <a:defRPr/>
            </a:pPr>
            <a:endParaRPr lang="en-US" sz="1800" dirty="0" smtClean="0"/>
          </a:p>
          <a:p>
            <a:pPr marL="342900" lvl="1" indent="-342900" eaLnBrk="1" fontAlgn="auto" hangingPunct="1">
              <a:spcAft>
                <a:spcPts val="0"/>
              </a:spcAft>
              <a:buClr>
                <a:srgbClr val="569FD3"/>
              </a:buClr>
              <a:buNone/>
              <a:defRPr/>
            </a:pPr>
            <a:r>
              <a:rPr lang="en-US" sz="1800" dirty="0" smtClean="0"/>
              <a:t>Moore and McCabe, </a:t>
            </a:r>
            <a:r>
              <a:rPr lang="en-US" sz="1800" u="sng" dirty="0" smtClean="0"/>
              <a:t>Introduction to the Practice of Statistics</a:t>
            </a:r>
            <a:r>
              <a:rPr lang="en-US" sz="1800" dirty="0" smtClean="0"/>
              <a:t> 6</a:t>
            </a:r>
            <a:r>
              <a:rPr lang="en-US" sz="1800" baseline="30000" dirty="0" smtClean="0"/>
              <a:t>th</a:t>
            </a:r>
            <a:r>
              <a:rPr lang="en-US" sz="1800" dirty="0" smtClean="0"/>
              <a:t> edition</a:t>
            </a:r>
          </a:p>
          <a:p>
            <a:pPr marL="342900" lvl="1" indent="-342900" eaLnBrk="1" fontAlgn="auto" hangingPunct="1">
              <a:spcAft>
                <a:spcPts val="0"/>
              </a:spcAft>
              <a:buClr>
                <a:srgbClr val="569FD3"/>
              </a:buClr>
              <a:buNone/>
              <a:defRPr/>
            </a:pPr>
            <a:endParaRPr lang="en-US" dirty="0" smtClean="0"/>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sz="3200" b="1" dirty="0" smtClean="0">
              <a:solidFill>
                <a:schemeClr val="tx1">
                  <a:lumMod val="75000"/>
                  <a:lumOff val="25000"/>
                </a:schemeClr>
              </a:solidFill>
            </a:endParaRP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37</a:t>
            </a:fld>
            <a:endParaRPr lang="en-US" dirty="0"/>
          </a:p>
        </p:txBody>
      </p:sp>
      <p:sp>
        <p:nvSpPr>
          <p:cNvPr id="7" name="Content Placeholder 2"/>
          <p:cNvSpPr>
            <a:spLocks noGrp="1"/>
          </p:cNvSpPr>
          <p:nvPr>
            <p:ph idx="1"/>
          </p:nvPr>
        </p:nvSpPr>
        <p:spPr>
          <a:xfrm>
            <a:off x="685800" y="1524000"/>
            <a:ext cx="8001000" cy="4191000"/>
          </a:xfrm>
        </p:spPr>
        <p:txBody>
          <a:bodyPr rtlCol="0">
            <a:normAutofit/>
          </a:bodyPr>
          <a:lstStyle/>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sz="3200" b="1" dirty="0" smtClean="0">
                <a:solidFill>
                  <a:schemeClr val="tx1">
                    <a:lumMod val="75000"/>
                    <a:lumOff val="25000"/>
                  </a:schemeClr>
                </a:solidFill>
              </a:rPr>
              <a:t>Persistent Diarrhea:  Comparison of Soy Formula with Rice-Lentil (</a:t>
            </a:r>
            <a:r>
              <a:rPr lang="en-US" sz="3200" b="1" dirty="0" err="1" smtClean="0">
                <a:solidFill>
                  <a:schemeClr val="tx1">
                    <a:lumMod val="75000"/>
                    <a:lumOff val="25000"/>
                  </a:schemeClr>
                </a:solidFill>
              </a:rPr>
              <a:t>Khitchri</a:t>
            </a:r>
            <a:r>
              <a:rPr lang="en-US" sz="3200" b="1" dirty="0" smtClean="0">
                <a:solidFill>
                  <a:schemeClr val="tx1">
                    <a:lumMod val="75000"/>
                    <a:lumOff val="25000"/>
                  </a:schemeClr>
                </a:solidFill>
              </a:rPr>
              <a:t>- Yogurt) Diet</a:t>
            </a:r>
          </a:p>
        </p:txBody>
      </p:sp>
      <p:sp>
        <p:nvSpPr>
          <p:cNvPr id="3" name="Content Placeholder 2"/>
          <p:cNvSpPr>
            <a:spLocks noGrp="1"/>
          </p:cNvSpPr>
          <p:nvPr>
            <p:ph idx="1"/>
          </p:nvPr>
        </p:nvSpPr>
        <p:spPr>
          <a:xfrm>
            <a:off x="533400" y="1752600"/>
            <a:ext cx="8610600" cy="4495800"/>
          </a:xfrm>
          <a:noFill/>
        </p:spPr>
        <p:txBody>
          <a:bodyPr rtlCol="0">
            <a:normAutofit fontScale="92500" lnSpcReduction="20000"/>
          </a:bodyPr>
          <a:lstStyle/>
          <a:p>
            <a:pPr marL="466725" lvl="1" indent="-344488"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“we performed both the two-tailed Student’s t test and two sample </a:t>
            </a:r>
            <a:r>
              <a:rPr lang="en-US" u="sng" dirty="0" err="1" smtClean="0">
                <a:solidFill>
                  <a:schemeClr val="tx1">
                    <a:lumMod val="75000"/>
                    <a:lumOff val="25000"/>
                  </a:schemeClr>
                </a:solidFill>
              </a:rPr>
              <a:t>Wilcoxon</a:t>
            </a:r>
            <a:r>
              <a:rPr lang="en-US" u="sng" dirty="0" smtClean="0">
                <a:solidFill>
                  <a:schemeClr val="tx1">
                    <a:lumMod val="75000"/>
                    <a:lumOff val="25000"/>
                  </a:schemeClr>
                </a:solidFill>
              </a:rPr>
              <a:t> rank sum </a:t>
            </a:r>
            <a:r>
              <a:rPr lang="en-US" dirty="0" smtClean="0">
                <a:solidFill>
                  <a:schemeClr val="tx1">
                    <a:lumMod val="75000"/>
                    <a:lumOff val="25000"/>
                  </a:schemeClr>
                </a:solidFill>
              </a:rPr>
              <a:t>test to determine the significance of differences in the </a:t>
            </a:r>
            <a:r>
              <a:rPr lang="en-US" u="sng" dirty="0" smtClean="0">
                <a:solidFill>
                  <a:schemeClr val="tx1">
                    <a:lumMod val="75000"/>
                    <a:lumOff val="25000"/>
                  </a:schemeClr>
                </a:solidFill>
              </a:rPr>
              <a:t>mean</a:t>
            </a:r>
            <a:r>
              <a:rPr lang="en-US" dirty="0" smtClean="0">
                <a:solidFill>
                  <a:schemeClr val="tx1">
                    <a:lumMod val="75000"/>
                    <a:lumOff val="25000"/>
                  </a:schemeClr>
                </a:solidFill>
              </a:rPr>
              <a:t> values between the two groups because of the skew in some of the variables.”</a:t>
            </a:r>
          </a:p>
          <a:p>
            <a:pPr marL="466725" lvl="1" indent="-344488"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“Because of the skew in some of the variables, nonparametric statistical analysis was also used to evaluate the data.  The </a:t>
            </a:r>
            <a:r>
              <a:rPr lang="en-US" u="sng" dirty="0" err="1" smtClean="0">
                <a:solidFill>
                  <a:schemeClr val="tx1">
                    <a:lumMod val="75000"/>
                    <a:lumOff val="25000"/>
                  </a:schemeClr>
                </a:solidFill>
              </a:rPr>
              <a:t>Wilcoxon</a:t>
            </a:r>
            <a:r>
              <a:rPr lang="en-US" u="sng" dirty="0" smtClean="0">
                <a:solidFill>
                  <a:schemeClr val="tx1">
                    <a:lumMod val="75000"/>
                    <a:lumOff val="25000"/>
                  </a:schemeClr>
                </a:solidFill>
              </a:rPr>
              <a:t> rank sum </a:t>
            </a:r>
            <a:r>
              <a:rPr lang="en-US" dirty="0" smtClean="0">
                <a:solidFill>
                  <a:schemeClr val="tx1">
                    <a:lumMod val="75000"/>
                    <a:lumOff val="25000"/>
                  </a:schemeClr>
                </a:solidFill>
              </a:rPr>
              <a:t>test gave levels of statistical significance similar to those obtained by using the Students t-test for all of the outcome variables including weight gain.  The only discrepancy in the two tests was seen in evaluating the stool frequency in the second week of therapy.  The difference was significant by the Student’s t-test but not by </a:t>
            </a:r>
            <a:r>
              <a:rPr lang="en-US" u="sng" dirty="0" smtClean="0">
                <a:solidFill>
                  <a:schemeClr val="tx1">
                    <a:lumMod val="75000"/>
                    <a:lumOff val="25000"/>
                  </a:schemeClr>
                </a:solidFill>
              </a:rPr>
              <a:t>the </a:t>
            </a:r>
            <a:r>
              <a:rPr lang="en-US" u="sng" dirty="0" err="1" smtClean="0">
                <a:solidFill>
                  <a:schemeClr val="tx1">
                    <a:lumMod val="75000"/>
                    <a:lumOff val="25000"/>
                  </a:schemeClr>
                </a:solidFill>
              </a:rPr>
              <a:t>Wilcoxon</a:t>
            </a:r>
            <a:r>
              <a:rPr lang="en-US" u="sng" dirty="0" smtClean="0">
                <a:solidFill>
                  <a:schemeClr val="tx1">
                    <a:lumMod val="75000"/>
                    <a:lumOff val="25000"/>
                  </a:schemeClr>
                </a:solidFill>
              </a:rPr>
              <a:t> rank sum </a:t>
            </a:r>
            <a:r>
              <a:rPr lang="en-US" dirty="0" smtClean="0">
                <a:solidFill>
                  <a:schemeClr val="tx1">
                    <a:lumMod val="75000"/>
                    <a:lumOff val="25000"/>
                  </a:schemeClr>
                </a:solidFill>
              </a:rPr>
              <a:t>test.” </a:t>
            </a:r>
          </a:p>
          <a:p>
            <a:pPr lvl="1" eaLnBrk="1" fontAlgn="auto" hangingPunct="1">
              <a:spcAft>
                <a:spcPts val="0"/>
              </a:spcAft>
              <a:buClr>
                <a:srgbClr val="569FD3"/>
              </a:buClr>
              <a:buNone/>
              <a:defRPr/>
            </a:pPr>
            <a:endParaRPr lang="en-US" sz="2400" dirty="0" smtClean="0">
              <a:solidFill>
                <a:schemeClr val="tx1">
                  <a:lumMod val="75000"/>
                  <a:lumOff val="25000"/>
                </a:schemeClr>
              </a:solidFill>
            </a:endParaRPr>
          </a:p>
          <a:p>
            <a:pPr lvl="1" eaLnBrk="1" fontAlgn="auto" hangingPunct="1">
              <a:spcAft>
                <a:spcPts val="0"/>
              </a:spcAft>
              <a:buClr>
                <a:srgbClr val="569FD3"/>
              </a:buClr>
              <a:buNone/>
              <a:defRPr/>
            </a:pPr>
            <a:endParaRPr lang="en-US" dirty="0" smtClean="0">
              <a:solidFill>
                <a:schemeClr val="tx1">
                  <a:lumMod val="75000"/>
                  <a:lumOff val="25000"/>
                </a:schemeClr>
              </a:solidFill>
            </a:endParaRPr>
          </a:p>
        </p:txBody>
      </p:sp>
      <p:pic>
        <p:nvPicPr>
          <p:cNvPr id="28675" name="Picture 4"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4</a:t>
            </a:fld>
            <a:endParaRPr lang="en-US" dirty="0"/>
          </a:p>
        </p:txBody>
      </p:sp>
      <p:sp>
        <p:nvSpPr>
          <p:cNvPr id="7" name="TextBox 6"/>
          <p:cNvSpPr txBox="1"/>
          <p:nvPr/>
        </p:nvSpPr>
        <p:spPr>
          <a:xfrm>
            <a:off x="0" y="6252706"/>
            <a:ext cx="9144000" cy="605294"/>
          </a:xfrm>
          <a:prstGeom prst="rect">
            <a:avLst/>
          </a:prstGeom>
          <a:noFill/>
        </p:spPr>
        <p:txBody>
          <a:bodyPr wrap="square" rtlCol="0">
            <a:spAutoFit/>
          </a:bodyPr>
          <a:lstStyle/>
          <a:p>
            <a:pPr>
              <a:lnSpc>
                <a:spcPts val="2000"/>
              </a:lnSpc>
            </a:pPr>
            <a:r>
              <a:rPr lang="en-US" dirty="0" err="1" smtClean="0"/>
              <a:t>Bhutta</a:t>
            </a:r>
            <a:r>
              <a:rPr lang="en-US" dirty="0" smtClean="0"/>
              <a:t>, Z. A </a:t>
            </a:r>
            <a:r>
              <a:rPr lang="en-US" dirty="0" err="1" smtClean="0"/>
              <a:t>iet</a:t>
            </a:r>
            <a:r>
              <a:rPr lang="en-US" dirty="0" smtClean="0"/>
              <a:t> al (1991). Dietary management of persistent diarrhea: Comparison of a traditional rice-lentil based diet with soy formula.</a:t>
            </a:r>
            <a:r>
              <a:rPr lang="en-US" i="1" dirty="0" smtClean="0"/>
              <a:t> Pediatrics, 88</a:t>
            </a:r>
            <a:r>
              <a:rPr lang="en-US" dirty="0" smtClean="0"/>
              <a:t>(5), 1010. </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5</a:t>
            </a:fld>
            <a:endParaRPr lang="en-US" dirty="0"/>
          </a:p>
        </p:txBody>
      </p:sp>
      <p:sp>
        <p:nvSpPr>
          <p:cNvPr id="7" name="Content Placeholder 2"/>
          <p:cNvSpPr>
            <a:spLocks noGrp="1"/>
          </p:cNvSpPr>
          <p:nvPr>
            <p:ph idx="1"/>
          </p:nvPr>
        </p:nvSpPr>
        <p:spPr>
          <a:xfrm>
            <a:off x="762000" y="15240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is a common </a:t>
            </a:r>
            <a:r>
              <a:rPr lang="en-US" u="sng" dirty="0" smtClean="0">
                <a:solidFill>
                  <a:schemeClr val="tx1">
                    <a:lumMod val="75000"/>
                    <a:lumOff val="25000"/>
                  </a:schemeClr>
                </a:solidFill>
              </a:rPr>
              <a:t>nonparametric</a:t>
            </a:r>
            <a:r>
              <a:rPr lang="en-US" dirty="0" smtClean="0">
                <a:solidFill>
                  <a:schemeClr val="tx1">
                    <a:lumMod val="75000"/>
                    <a:lumOff val="25000"/>
                  </a:schemeClr>
                </a:solidFill>
              </a:rPr>
              <a:t> test</a:t>
            </a:r>
          </a:p>
          <a:p>
            <a:pPr lvl="1" eaLnBrk="1" fontAlgn="auto" hangingPunct="1">
              <a:spcAft>
                <a:spcPts val="0"/>
              </a:spcAft>
              <a:buClr>
                <a:srgbClr val="569FD3"/>
              </a:buClr>
              <a:buFont typeface="Wingdings" pitchFamily="2" charset="2"/>
              <a:buChar char="§"/>
              <a:defRPr/>
            </a:pPr>
            <a:r>
              <a:rPr lang="en-US" u="sng" dirty="0" smtClean="0">
                <a:solidFill>
                  <a:schemeClr val="tx1">
                    <a:lumMod val="75000"/>
                    <a:lumOff val="25000"/>
                  </a:schemeClr>
                </a:solidFill>
              </a:rPr>
              <a:t>Nonparametric </a:t>
            </a:r>
            <a:r>
              <a:rPr lang="en-US" dirty="0" smtClean="0">
                <a:solidFill>
                  <a:schemeClr val="tx1">
                    <a:lumMod val="75000"/>
                    <a:lumOff val="25000"/>
                  </a:schemeClr>
                </a:solidFill>
              </a:rPr>
              <a:t>test -  few distributional assumptions</a:t>
            </a:r>
          </a:p>
          <a:p>
            <a:pPr lvl="1" eaLnBrk="1" fontAlgn="auto" hangingPunct="1">
              <a:spcAft>
                <a:spcPts val="0"/>
              </a:spcAft>
              <a:buClr>
                <a:srgbClr val="569FD3"/>
              </a:buClr>
              <a:buFont typeface="Wingdings" pitchFamily="2" charset="2"/>
              <a:buChar char="§"/>
              <a:defRPr/>
            </a:pPr>
            <a:r>
              <a:rPr lang="en-US" u="sng" dirty="0" smtClean="0">
                <a:solidFill>
                  <a:schemeClr val="tx1">
                    <a:lumMod val="75000"/>
                    <a:lumOff val="25000"/>
                  </a:schemeClr>
                </a:solidFill>
              </a:rPr>
              <a:t>Parametric</a:t>
            </a:r>
            <a:r>
              <a:rPr lang="en-US" dirty="0" smtClean="0">
                <a:solidFill>
                  <a:schemeClr val="tx1">
                    <a:lumMod val="75000"/>
                    <a:lumOff val="25000"/>
                  </a:schemeClr>
                </a:solidFill>
              </a:rPr>
              <a:t> test- assume a particular distribution, for example the t-test  is a parametric test because it assumes samples are from </a:t>
            </a:r>
            <a:r>
              <a:rPr lang="en-US" u="sng" dirty="0" smtClean="0">
                <a:solidFill>
                  <a:schemeClr val="tx1">
                    <a:lumMod val="75000"/>
                    <a:lumOff val="25000"/>
                  </a:schemeClr>
                </a:solidFill>
              </a:rPr>
              <a:t>normal</a:t>
            </a:r>
            <a:r>
              <a:rPr lang="en-US" dirty="0" smtClean="0">
                <a:solidFill>
                  <a:schemeClr val="tx1">
                    <a:lumMod val="75000"/>
                    <a:lumOff val="25000"/>
                  </a:schemeClr>
                </a:solidFill>
              </a:rPr>
              <a:t> populations.</a:t>
            </a:r>
          </a:p>
          <a:p>
            <a:pPr eaLnBrk="1" fontAlgn="auto" hangingPunct="1">
              <a:spcAft>
                <a:spcPts val="0"/>
              </a:spcAft>
              <a:buClr>
                <a:srgbClr val="569FD3"/>
              </a:buClr>
              <a:buNone/>
              <a:defRPr/>
            </a:pPr>
            <a:endParaRPr lang="en-US" sz="2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6</a:t>
            </a:fld>
            <a:endParaRPr lang="en-US" dirty="0"/>
          </a:p>
        </p:txBody>
      </p:sp>
      <p:sp>
        <p:nvSpPr>
          <p:cNvPr id="7" name="Content Placeholder 2"/>
          <p:cNvSpPr>
            <a:spLocks noGrp="1"/>
          </p:cNvSpPr>
          <p:nvPr>
            <p:ph idx="1"/>
          </p:nvPr>
        </p:nvSpPr>
        <p:spPr>
          <a:xfrm>
            <a:off x="685800" y="15240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is also call Mann-Whitney U test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Don’t confuse </a:t>
            </a: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Test with </a:t>
            </a:r>
            <a:r>
              <a:rPr lang="en-US" dirty="0" err="1" smtClean="0">
                <a:solidFill>
                  <a:schemeClr val="tx1">
                    <a:lumMod val="75000"/>
                    <a:lumOff val="25000"/>
                  </a:schemeClr>
                </a:solidFill>
              </a:rPr>
              <a:t>Wilcoxon</a:t>
            </a:r>
            <a:r>
              <a:rPr lang="en-US" dirty="0" smtClean="0">
                <a:solidFill>
                  <a:schemeClr val="tx1">
                    <a:lumMod val="75000"/>
                    <a:lumOff val="25000"/>
                  </a:schemeClr>
                </a:solidFill>
              </a:rPr>
              <a:t> Signed Rank Test</a:t>
            </a:r>
          </a:p>
          <a:p>
            <a:pPr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Wilcoxon</a:t>
            </a:r>
            <a:r>
              <a:rPr lang="en-US" dirty="0" smtClean="0">
                <a:solidFill>
                  <a:schemeClr val="tx1">
                    <a:lumMod val="75000"/>
                    <a:lumOff val="25000"/>
                  </a:schemeClr>
                </a:solidFill>
              </a:rPr>
              <a:t> Rank Sum is “analogous” to the t-test but doesn’t assume distributions are normal </a:t>
            </a:r>
            <a:endParaRPr lang="en-US" sz="2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1</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7</a:t>
            </a:fld>
            <a:endParaRPr lang="en-US" dirty="0"/>
          </a:p>
        </p:txBody>
      </p:sp>
      <p:sp>
        <p:nvSpPr>
          <p:cNvPr id="7" name="Content Placeholder 2"/>
          <p:cNvSpPr>
            <a:spLocks noGrp="1"/>
          </p:cNvSpPr>
          <p:nvPr>
            <p:ph idx="1"/>
          </p:nvPr>
        </p:nvSpPr>
        <p:spPr>
          <a:xfrm>
            <a:off x="381000" y="4495800"/>
            <a:ext cx="8305800" cy="1752600"/>
          </a:xfrm>
        </p:spPr>
        <p:txBody>
          <a:bodyPr rtlCol="0">
            <a:normAutofit lnSpcReduction="10000"/>
          </a:bodyPr>
          <a:lstStyle/>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Sodium Chloride Intake Level data were collected for two groups of patients: Normal Blood Pressure and Hypertensive</a:t>
            </a:r>
          </a:p>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Is a two sample t-test appropriate? No</a:t>
            </a:r>
          </a:p>
        </p:txBody>
      </p:sp>
      <p:graphicFrame>
        <p:nvGraphicFramePr>
          <p:cNvPr id="8" name="Content Placeholder 3"/>
          <p:cNvGraphicFramePr>
            <a:graphicFrameLocks noGrp="1"/>
          </p:cNvGraphicFramePr>
          <p:nvPr/>
        </p:nvGraphicFramePr>
        <p:xfrm>
          <a:off x="2743200" y="1219200"/>
          <a:ext cx="3809999" cy="3204528"/>
        </p:xfrm>
        <a:graphic>
          <a:graphicData uri="http://schemas.openxmlformats.org/drawingml/2006/table">
            <a:tbl>
              <a:tblPr/>
              <a:tblGrid>
                <a:gridCol w="685800"/>
                <a:gridCol w="1371600"/>
                <a:gridCol w="1752599"/>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ID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a:t>
                      </a:r>
                      <a:r>
                        <a:rPr kumimoji="0" lang="en-US" sz="1800" b="1" i="0" u="none" strike="noStrike" cap="none" normalizeH="0" baseline="0" dirty="0" err="1" smtClean="0">
                          <a:ln>
                            <a:noFill/>
                          </a:ln>
                          <a:solidFill>
                            <a:srgbClr val="FFFFFF"/>
                          </a:solidFill>
                          <a:effectLst/>
                          <a:latin typeface="Calibri" pitchFamily="34" charset="0"/>
                          <a:cs typeface="Arial" charset="0"/>
                        </a:rPr>
                        <a:t>mEq</a:t>
                      </a:r>
                      <a:r>
                        <a:rPr kumimoji="0" lang="en-US" sz="1800" b="1" i="0" u="none" strike="noStrike" cap="none" normalizeH="0" baseline="0" dirty="0" smtClean="0">
                          <a:ln>
                            <a:noFill/>
                          </a:ln>
                          <a:solidFill>
                            <a:srgbClr val="FFFFFF"/>
                          </a:solidFill>
                          <a:effectLst/>
                          <a:latin typeface="Calibri" pitchFamily="34" charset="0"/>
                          <a:cs typeface="Arial"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9" name="TextBox 8"/>
          <p:cNvSpPr txBox="1"/>
          <p:nvPr/>
        </p:nvSpPr>
        <p:spPr>
          <a:xfrm>
            <a:off x="0" y="6119336"/>
            <a:ext cx="9448800" cy="738664"/>
          </a:xfrm>
          <a:prstGeom prst="rect">
            <a:avLst/>
          </a:prstGeom>
          <a:noFill/>
        </p:spPr>
        <p:txBody>
          <a:bodyPr wrap="square" rtlCol="0">
            <a:spAutoFit/>
          </a:bodyPr>
          <a:lstStyle/>
          <a:p>
            <a:pPr marL="0" lvl="1"/>
            <a:r>
              <a:rPr lang="en-US" sz="1400" dirty="0" smtClean="0">
                <a:solidFill>
                  <a:schemeClr val="tx1">
                    <a:lumMod val="75000"/>
                    <a:lumOff val="25000"/>
                  </a:schemeClr>
                </a:solidFill>
              </a:rPr>
              <a:t>Subset of data from Stokes, Koch, Categorical Data Analysis</a:t>
            </a:r>
            <a:r>
              <a:rPr lang="en-US" sz="1400" dirty="0" smtClean="0"/>
              <a:t>, 2</a:t>
            </a:r>
            <a:r>
              <a:rPr lang="en-US" sz="1400" baseline="30000" dirty="0" smtClean="0"/>
              <a:t>nd</a:t>
            </a:r>
            <a:r>
              <a:rPr lang="en-US" sz="1400" dirty="0" smtClean="0"/>
              <a:t> edition, p. 163</a:t>
            </a:r>
          </a:p>
          <a:p>
            <a:r>
              <a:rPr lang="en-US" sz="1400" dirty="0" smtClean="0"/>
              <a:t>Schechter, P. J., </a:t>
            </a:r>
            <a:r>
              <a:rPr lang="en-US" sz="1400" dirty="0" err="1" smtClean="0"/>
              <a:t>Horwitz</a:t>
            </a:r>
            <a:r>
              <a:rPr lang="en-US" sz="1400" dirty="0" smtClean="0"/>
              <a:t>, D., &amp; </a:t>
            </a:r>
            <a:r>
              <a:rPr lang="en-US" sz="1400" dirty="0" err="1" smtClean="0"/>
              <a:t>Henkin</a:t>
            </a:r>
            <a:r>
              <a:rPr lang="en-US" sz="1400" dirty="0" smtClean="0"/>
              <a:t>, R. I. (1973). Sodium chloride preference in essential hypertension.</a:t>
            </a:r>
            <a:r>
              <a:rPr lang="en-US" sz="1400" i="1" dirty="0" smtClean="0"/>
              <a:t> JAMA, 225</a:t>
            </a:r>
            <a:r>
              <a:rPr lang="en-US" sz="1400" dirty="0" smtClean="0"/>
              <a:t>(11), 1311. </a:t>
            </a:r>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8</a:t>
            </a:fld>
            <a:endParaRPr lang="en-US" dirty="0"/>
          </a:p>
        </p:txBody>
      </p:sp>
      <p:sp>
        <p:nvSpPr>
          <p:cNvPr id="7" name="Content Placeholder 2"/>
          <p:cNvSpPr>
            <a:spLocks noGrp="1"/>
          </p:cNvSpPr>
          <p:nvPr>
            <p:ph idx="1"/>
          </p:nvPr>
        </p:nvSpPr>
        <p:spPr>
          <a:xfrm>
            <a:off x="381000" y="4495800"/>
            <a:ext cx="8305800" cy="2362200"/>
          </a:xfrm>
        </p:spPr>
        <p:txBody>
          <a:bodyPr rtlCol="0">
            <a:normAutofit/>
          </a:bodyPr>
          <a:lstStyle/>
          <a:p>
            <a:pPr eaLnBrk="1" fontAlgn="auto" hangingPunct="1">
              <a:spcAft>
                <a:spcPts val="0"/>
              </a:spcAft>
              <a:buClr>
                <a:srgbClr val="569FD3"/>
              </a:buClr>
              <a:buFont typeface="Wingdings" pitchFamily="2" charset="2"/>
              <a:buChar char="§"/>
              <a:defRPr/>
            </a:pPr>
            <a:r>
              <a:rPr lang="en-US" sz="2600" dirty="0" smtClean="0">
                <a:solidFill>
                  <a:schemeClr val="tx1">
                    <a:lumMod val="75000"/>
                    <a:lumOff val="25000"/>
                  </a:schemeClr>
                </a:solidFill>
              </a:rPr>
              <a:t>Are the Sodium Chloride Level distributions the same in the two populations (Normal vs. Hypertension)?</a:t>
            </a:r>
          </a:p>
          <a:p>
            <a:pPr eaLnBrk="1" fontAlgn="auto" hangingPunct="1">
              <a:spcAft>
                <a:spcPts val="0"/>
              </a:spcAft>
              <a:buClr>
                <a:srgbClr val="569FD3"/>
              </a:buClr>
              <a:buFont typeface="Wingdings" pitchFamily="2" charset="2"/>
              <a:buChar char="§"/>
              <a:defRPr/>
            </a:pPr>
            <a:r>
              <a:rPr lang="en-US" sz="2800" dirty="0" smtClean="0">
                <a:solidFill>
                  <a:schemeClr val="tx1">
                    <a:lumMod val="75000"/>
                    <a:lumOff val="25000"/>
                  </a:schemeClr>
                </a:solidFill>
              </a:rPr>
              <a:t>Assume:  </a:t>
            </a:r>
            <a:r>
              <a:rPr lang="en-US" sz="2800" b="1" dirty="0" smtClean="0">
                <a:solidFill>
                  <a:schemeClr val="tx1">
                    <a:lumMod val="75000"/>
                    <a:lumOff val="25000"/>
                  </a:schemeClr>
                </a:solidFill>
              </a:rPr>
              <a:t>SRS of independent observations. </a:t>
            </a:r>
            <a:endParaRPr lang="en-US" sz="2600" b="1" dirty="0" smtClean="0">
              <a:solidFill>
                <a:schemeClr val="tx1">
                  <a:lumMod val="75000"/>
                  <a:lumOff val="25000"/>
                </a:schemeClr>
              </a:solidFill>
            </a:endParaRPr>
          </a:p>
        </p:txBody>
      </p:sp>
      <p:graphicFrame>
        <p:nvGraphicFramePr>
          <p:cNvPr id="11" name="Content Placeholder 3"/>
          <p:cNvGraphicFramePr>
            <a:graphicFrameLocks noGrp="1"/>
          </p:cNvGraphicFramePr>
          <p:nvPr/>
        </p:nvGraphicFramePr>
        <p:xfrm>
          <a:off x="2743200" y="1219200"/>
          <a:ext cx="3809999" cy="3204528"/>
        </p:xfrm>
        <a:graphic>
          <a:graphicData uri="http://schemas.openxmlformats.org/drawingml/2006/table">
            <a:tbl>
              <a:tblPr/>
              <a:tblGrid>
                <a:gridCol w="685800"/>
                <a:gridCol w="1371600"/>
                <a:gridCol w="1752599"/>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ID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a:t>
                      </a:r>
                      <a:r>
                        <a:rPr kumimoji="0" lang="en-US" sz="1800" b="1" i="0" u="none" strike="noStrike" cap="none" normalizeH="0" baseline="0" dirty="0" err="1" smtClean="0">
                          <a:ln>
                            <a:noFill/>
                          </a:ln>
                          <a:solidFill>
                            <a:srgbClr val="FFFFFF"/>
                          </a:solidFill>
                          <a:effectLst/>
                          <a:latin typeface="Calibri" pitchFamily="34" charset="0"/>
                          <a:cs typeface="Arial" charset="0"/>
                        </a:rPr>
                        <a:t>mEq</a:t>
                      </a:r>
                      <a:r>
                        <a:rPr kumimoji="0" lang="en-US" sz="1800" b="1" i="0" u="none" strike="noStrike" cap="none" normalizeH="0" baseline="0" dirty="0" smtClean="0">
                          <a:ln>
                            <a:noFill/>
                          </a:ln>
                          <a:solidFill>
                            <a:srgbClr val="FFFFFF"/>
                          </a:solidFill>
                          <a:effectLst/>
                          <a:latin typeface="Calibri" pitchFamily="34" charset="0"/>
                          <a:cs typeface="Arial"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8" name="Title 1"/>
          <p:cNvSpPr txBox="1">
            <a:spLocks/>
          </p:cNvSpPr>
          <p:nvPr/>
        </p:nvSpPr>
        <p:spPr bwMode="auto">
          <a:xfrm>
            <a:off x="609600" y="4270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dirty="0" err="1" smtClean="0">
                <a:ln>
                  <a:noFill/>
                </a:ln>
                <a:solidFill>
                  <a:schemeClr val="tx1">
                    <a:lumMod val="75000"/>
                    <a:lumOff val="25000"/>
                  </a:schemeClr>
                </a:solidFill>
                <a:effectLst/>
                <a:uLnTx/>
                <a:uFillTx/>
                <a:latin typeface="+mj-lt"/>
                <a:ea typeface="+mj-ea"/>
                <a:cs typeface="+mj-cs"/>
              </a:rPr>
              <a:t>Wilcoxon</a:t>
            </a:r>
            <a:r>
              <a:rPr kumimoji="0" lang="en-US" sz="4000" b="0" i="0" u="none" strike="noStrike" kern="1200" cap="none" spc="0" normalizeH="0" baseline="0" noProof="0" dirty="0" smtClean="0">
                <a:ln>
                  <a:noFill/>
                </a:ln>
                <a:solidFill>
                  <a:schemeClr val="tx1">
                    <a:lumMod val="75000"/>
                    <a:lumOff val="25000"/>
                  </a:schemeClr>
                </a:solidFill>
                <a:effectLst/>
                <a:uLnTx/>
                <a:uFillTx/>
                <a:latin typeface="+mj-lt"/>
                <a:ea typeface="+mj-ea"/>
                <a:cs typeface="+mj-cs"/>
              </a:rPr>
              <a:t> Rank Sum Test- Example 1</a:t>
            </a:r>
          </a:p>
        </p:txBody>
      </p:sp>
      <p:sp>
        <p:nvSpPr>
          <p:cNvPr id="10" name="TextBox 9"/>
          <p:cNvSpPr txBox="1"/>
          <p:nvPr/>
        </p:nvSpPr>
        <p:spPr>
          <a:xfrm>
            <a:off x="0" y="6119336"/>
            <a:ext cx="9448800" cy="738664"/>
          </a:xfrm>
          <a:prstGeom prst="rect">
            <a:avLst/>
          </a:prstGeom>
          <a:noFill/>
        </p:spPr>
        <p:txBody>
          <a:bodyPr wrap="square" rtlCol="0">
            <a:spAutoFit/>
          </a:bodyPr>
          <a:lstStyle/>
          <a:p>
            <a:pPr marL="0" lvl="1"/>
            <a:r>
              <a:rPr lang="en-US" sz="1400" dirty="0" smtClean="0">
                <a:solidFill>
                  <a:schemeClr val="tx1">
                    <a:lumMod val="75000"/>
                    <a:lumOff val="25000"/>
                  </a:schemeClr>
                </a:solidFill>
              </a:rPr>
              <a:t>Subset of data from Stokes, Koch, Categorical Data Analysis</a:t>
            </a:r>
            <a:r>
              <a:rPr lang="en-US" sz="1400" dirty="0" smtClean="0"/>
              <a:t>, 2</a:t>
            </a:r>
            <a:r>
              <a:rPr lang="en-US" sz="1400" baseline="30000" dirty="0" smtClean="0"/>
              <a:t>nd</a:t>
            </a:r>
            <a:r>
              <a:rPr lang="en-US" sz="1400" dirty="0" smtClean="0"/>
              <a:t> edition, p. 163</a:t>
            </a:r>
          </a:p>
          <a:p>
            <a:r>
              <a:rPr lang="en-US" sz="1400" dirty="0" smtClean="0"/>
              <a:t>Schechter, P. J., </a:t>
            </a:r>
            <a:r>
              <a:rPr lang="en-US" sz="1400" dirty="0" err="1" smtClean="0"/>
              <a:t>Horwitz</a:t>
            </a:r>
            <a:r>
              <a:rPr lang="en-US" sz="1400" dirty="0" smtClean="0"/>
              <a:t>, D., &amp; </a:t>
            </a:r>
            <a:r>
              <a:rPr lang="en-US" sz="1400" dirty="0" err="1" smtClean="0"/>
              <a:t>Henkin</a:t>
            </a:r>
            <a:r>
              <a:rPr lang="en-US" sz="1400" dirty="0" smtClean="0"/>
              <a:t>, R. I. (1973). Sodium chloride preference in essential hypertension.</a:t>
            </a:r>
            <a:r>
              <a:rPr lang="en-US" sz="1400" i="1" dirty="0" smtClean="0"/>
              <a:t> JAMA, 225</a:t>
            </a:r>
            <a:r>
              <a:rPr lang="en-US" sz="1400" dirty="0" smtClean="0"/>
              <a:t>(11), 1311. </a:t>
            </a:r>
            <a:endParaRPr lang="en-US"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lvl="0" eaLnBrk="1" hangingPunct="1">
              <a:defRPr/>
            </a:pPr>
            <a:r>
              <a:rPr lang="en-US" sz="4000" dirty="0" err="1" smtClean="0">
                <a:solidFill>
                  <a:schemeClr val="tx1">
                    <a:lumMod val="75000"/>
                    <a:lumOff val="25000"/>
                  </a:schemeClr>
                </a:solidFill>
              </a:rPr>
              <a:t>Wilcoxon</a:t>
            </a:r>
            <a:r>
              <a:rPr lang="en-US" sz="4000" dirty="0" smtClean="0">
                <a:solidFill>
                  <a:schemeClr val="tx1">
                    <a:lumMod val="75000"/>
                    <a:lumOff val="25000"/>
                  </a:schemeClr>
                </a:solidFill>
              </a:rPr>
              <a:t> Rank Sum Test- Example 1</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9</a:t>
            </a:fld>
            <a:endParaRPr lang="en-US" dirty="0"/>
          </a:p>
        </p:txBody>
      </p:sp>
      <p:sp>
        <p:nvSpPr>
          <p:cNvPr id="7" name="Content Placeholder 2"/>
          <p:cNvSpPr>
            <a:spLocks noGrp="1"/>
          </p:cNvSpPr>
          <p:nvPr>
            <p:ph idx="1"/>
          </p:nvPr>
        </p:nvSpPr>
        <p:spPr>
          <a:xfrm>
            <a:off x="457200" y="3886200"/>
            <a:ext cx="8305800" cy="2514600"/>
          </a:xfrm>
        </p:spPr>
        <p:txBody>
          <a:bodyPr rtlCol="0">
            <a:normAutofit fontScale="92500" lnSpcReduction="20000"/>
          </a:bodyPr>
          <a:lstStyle/>
          <a:p>
            <a:pPr eaLnBrk="1" fontAlgn="auto" hangingPunct="1">
              <a:spcAft>
                <a:spcPts val="0"/>
              </a:spcAft>
              <a:buClr>
                <a:srgbClr val="569FD3"/>
              </a:buClr>
              <a:buFont typeface="Wingdings" pitchFamily="2" charset="2"/>
              <a:buChar char="§"/>
              <a:defRPr/>
            </a:pPr>
            <a:r>
              <a:rPr lang="en-US" sz="3100" dirty="0" smtClean="0">
                <a:solidFill>
                  <a:schemeClr val="tx1">
                    <a:lumMod val="75000"/>
                    <a:lumOff val="25000"/>
                  </a:schemeClr>
                </a:solidFill>
              </a:rPr>
              <a:t>List  data values  1-n, without regard to ‘group,’ and rank each observation from 1 –n.  </a:t>
            </a:r>
          </a:p>
          <a:p>
            <a:pPr eaLnBrk="1" fontAlgn="auto" hangingPunct="1">
              <a:spcAft>
                <a:spcPts val="0"/>
              </a:spcAft>
              <a:buClr>
                <a:srgbClr val="569FD3"/>
              </a:buClr>
              <a:buFont typeface="Wingdings" pitchFamily="2" charset="2"/>
              <a:buChar char="§"/>
              <a:defRPr/>
            </a:pPr>
            <a:r>
              <a:rPr lang="en-US" sz="3100" dirty="0" smtClean="0">
                <a:solidFill>
                  <a:schemeClr val="tx1">
                    <a:lumMod val="75000"/>
                    <a:lumOff val="25000"/>
                  </a:schemeClr>
                </a:solidFill>
              </a:rPr>
              <a:t>Sum ranks for each group. W=Sum ranks from sample with </a:t>
            </a:r>
            <a:r>
              <a:rPr lang="en-US" sz="3100" u="sng" dirty="0" smtClean="0">
                <a:solidFill>
                  <a:schemeClr val="tx1">
                    <a:lumMod val="75000"/>
                    <a:lumOff val="25000"/>
                  </a:schemeClr>
                </a:solidFill>
              </a:rPr>
              <a:t>smaller </a:t>
            </a:r>
            <a:r>
              <a:rPr lang="en-US" sz="3100" dirty="0" smtClean="0">
                <a:solidFill>
                  <a:schemeClr val="tx1">
                    <a:lumMod val="75000"/>
                    <a:lumOff val="25000"/>
                  </a:schemeClr>
                </a:solidFill>
              </a:rPr>
              <a:t>sample size.</a:t>
            </a:r>
          </a:p>
          <a:p>
            <a:pPr eaLnBrk="1" fontAlgn="auto" hangingPunct="1">
              <a:spcAft>
                <a:spcPts val="0"/>
              </a:spcAft>
              <a:buClr>
                <a:srgbClr val="569FD3"/>
              </a:buClr>
              <a:buFont typeface="Wingdings" pitchFamily="2" charset="2"/>
              <a:buChar char="§"/>
              <a:defRPr/>
            </a:pPr>
            <a:r>
              <a:rPr lang="en-US" sz="3100" dirty="0" smtClean="0">
                <a:solidFill>
                  <a:schemeClr val="tx1">
                    <a:lumMod val="75000"/>
                    <a:lumOff val="25000"/>
                  </a:schemeClr>
                </a:solidFill>
              </a:rPr>
              <a:t>Calculate probability of observing given W  (or a W more extreme) if the distributions are the same.</a:t>
            </a:r>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graphicFrame>
        <p:nvGraphicFramePr>
          <p:cNvPr id="8" name="Content Placeholder 3"/>
          <p:cNvGraphicFramePr>
            <a:graphicFrameLocks noGrp="1"/>
          </p:cNvGraphicFramePr>
          <p:nvPr/>
        </p:nvGraphicFramePr>
        <p:xfrm>
          <a:off x="228600" y="1447800"/>
          <a:ext cx="3733800" cy="1832928"/>
        </p:xfrm>
        <a:graphic>
          <a:graphicData uri="http://schemas.openxmlformats.org/drawingml/2006/table">
            <a:tbl>
              <a:tblPr/>
              <a:tblGrid>
                <a:gridCol w="609600"/>
                <a:gridCol w="1219200"/>
                <a:gridCol w="970383"/>
                <a:gridCol w="934617"/>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ID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Rank</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SUM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1" name="Content Placeholder 3"/>
          <p:cNvGraphicFramePr>
            <a:graphicFrameLocks noGrp="1"/>
          </p:cNvGraphicFramePr>
          <p:nvPr/>
        </p:nvGraphicFramePr>
        <p:xfrm>
          <a:off x="4648200" y="1371600"/>
          <a:ext cx="3962400" cy="2202816"/>
        </p:xfrm>
        <a:graphic>
          <a:graphicData uri="http://schemas.openxmlformats.org/drawingml/2006/table">
            <a:tbl>
              <a:tblPr/>
              <a:tblGrid>
                <a:gridCol w="479090"/>
                <a:gridCol w="1197310"/>
                <a:gridCol w="1269558"/>
                <a:gridCol w="1016442"/>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ID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Na+  Level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Rank</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250.8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Hyper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SUM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cs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9038</TotalTime>
  <Words>11871</Words>
  <Application>Microsoft Office PowerPoint</Application>
  <PresentationFormat>On-screen Show (4:3)</PresentationFormat>
  <Paragraphs>1018</Paragraphs>
  <Slides>37</Slides>
  <Notes>37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Office Theme</vt:lpstr>
      <vt:lpstr>Equation</vt:lpstr>
      <vt:lpstr>Unit 6 Lesson 5</vt:lpstr>
      <vt:lpstr>Objectives</vt:lpstr>
      <vt:lpstr>Persistent Diarrhea:  Comparison of Soy Formula with Rice-Lentil (Khitchri- Yogurt) Diet</vt:lpstr>
      <vt:lpstr>Persistent Diarrhea:  Comparison of Soy Formula with Rice-Lentil (Khitchri- Yogurt) Diet</vt:lpstr>
      <vt:lpstr>Wilcoxon Rank Sum Test</vt:lpstr>
      <vt:lpstr>Wilcoxon Rank Sum Test</vt:lpstr>
      <vt:lpstr>Wilcoxon Rank Sum Test- Example 1</vt:lpstr>
      <vt:lpstr>Slide 8</vt:lpstr>
      <vt:lpstr>Wilcoxon Rank Sum Test- Example 1</vt:lpstr>
      <vt:lpstr>Wilcoxon Rank Sum Test- Example 1 Background</vt:lpstr>
      <vt:lpstr>Wilcoxon Rank Sum Test –Example 1 Background</vt:lpstr>
      <vt:lpstr>Wilcoxon Rank Sum Test -Example 1 Background</vt:lpstr>
      <vt:lpstr>Wilcoxon Rank Sum Test- Example 1 Background</vt:lpstr>
      <vt:lpstr>Wilcoxon Rank Sum Test- Example 1</vt:lpstr>
      <vt:lpstr>Wilcoxon Rank Sum Test- Example 2</vt:lpstr>
      <vt:lpstr>Wilcoxon Rank Sum Test- Example 2</vt:lpstr>
      <vt:lpstr>Wilcoxon Rank Sum Test- Example 2</vt:lpstr>
      <vt:lpstr>Wilcoxon Rank Sum Test- Example 2</vt:lpstr>
      <vt:lpstr>WRS: Exact Method vs. Normal Approximation</vt:lpstr>
      <vt:lpstr>Distribution of W</vt:lpstr>
      <vt:lpstr>Distribution of W when n1 and n2 &gt;10</vt:lpstr>
      <vt:lpstr>Example 2 –WRS Normal Approximation</vt:lpstr>
      <vt:lpstr>Example 2 – WRS Normal Approximation</vt:lpstr>
      <vt:lpstr>Example 2- Normal Approximation</vt:lpstr>
      <vt:lpstr>Comments:  t-test and Wilcoxon Rank Sum</vt:lpstr>
      <vt:lpstr>Which test to use: t-test or Wilcoxon Rank Sum?</vt:lpstr>
      <vt:lpstr>Does WRS Test equality of Medians?</vt:lpstr>
      <vt:lpstr>Example 2: “Same Shape” assumption not met</vt:lpstr>
      <vt:lpstr>Persistent Diarrhea:  Comparison of Soy Formula with Rice-Lentil (Khitchri- Yogurt) Diet</vt:lpstr>
      <vt:lpstr>Persistent Diarrhea:  Comparison of Soy Formula with Rice-Lentil (Khitchri- Yogurt) Diet</vt:lpstr>
      <vt:lpstr>Persistent Diarrhea:  Comparison of Soy Formula with Rice-Lentil (Khitchri- Yogurt) Diet</vt:lpstr>
      <vt:lpstr>Persistent Diarrhea:  Comparison of Soy Formula with Rice-Lentil (Khitchri- Yogurt) Diet</vt:lpstr>
      <vt:lpstr>CONCLUSIONS:  Soy Formula vs. Rice-Lentil (Khitchri- Yogurt) Diet for Persistent Diarrhea</vt:lpstr>
      <vt:lpstr>Want to know more?</vt:lpstr>
      <vt:lpstr>Objectives</vt:lpstr>
      <vt:lpstr>References</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Jane Monaco</dc:creator>
  <cp:lastModifiedBy>BIOSTATISTICS</cp:lastModifiedBy>
  <cp:revision>521</cp:revision>
  <dcterms:created xsi:type="dcterms:W3CDTF">2006-08-16T00:00:00Z</dcterms:created>
  <dcterms:modified xsi:type="dcterms:W3CDTF">2010-07-06T18:16:44Z</dcterms:modified>
</cp:coreProperties>
</file>