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348" r:id="rId3"/>
    <p:sldId id="349" r:id="rId4"/>
    <p:sldId id="311" r:id="rId5"/>
    <p:sldId id="350" r:id="rId6"/>
    <p:sldId id="356" r:id="rId7"/>
    <p:sldId id="385" r:id="rId8"/>
    <p:sldId id="357" r:id="rId9"/>
    <p:sldId id="362" r:id="rId10"/>
    <p:sldId id="365" r:id="rId11"/>
    <p:sldId id="366" r:id="rId12"/>
    <p:sldId id="386" r:id="rId13"/>
    <p:sldId id="387" r:id="rId14"/>
    <p:sldId id="372" r:id="rId15"/>
    <p:sldId id="373" r:id="rId16"/>
    <p:sldId id="384" r:id="rId17"/>
    <p:sldId id="379" r:id="rId18"/>
    <p:sldId id="376" r:id="rId19"/>
    <p:sldId id="358" r:id="rId20"/>
    <p:sldId id="374" r:id="rId21"/>
    <p:sldId id="383" r:id="rId22"/>
    <p:sldId id="359" r:id="rId23"/>
    <p:sldId id="367" r:id="rId24"/>
    <p:sldId id="381" r:id="rId25"/>
    <p:sldId id="360" r:id="rId26"/>
    <p:sldId id="361" r:id="rId27"/>
    <p:sldId id="369" r:id="rId28"/>
    <p:sldId id="378" r:id="rId29"/>
    <p:sldId id="371" r:id="rId30"/>
    <p:sldId id="380" r:id="rId31"/>
    <p:sldId id="370" r:id="rId32"/>
    <p:sldId id="382" r:id="rId33"/>
    <p:sldId id="377" r:id="rId34"/>
    <p:sldId id="346" r:id="rId35"/>
    <p:sldId id="388" r:id="rId36"/>
    <p:sldId id="389" r:id="rId37"/>
    <p:sldId id="390" r:id="rId38"/>
    <p:sldId id="392" r:id="rId39"/>
    <p:sldId id="393" r:id="rId40"/>
    <p:sldId id="375" r:id="rId41"/>
    <p:sldId id="368" r:id="rId42"/>
    <p:sldId id="340" r:id="rId43"/>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68106" autoAdjust="0"/>
  </p:normalViewPr>
  <p:slideViewPr>
    <p:cSldViewPr>
      <p:cViewPr varScale="1">
        <p:scale>
          <a:sx n="52" d="100"/>
          <a:sy n="52" d="100"/>
        </p:scale>
        <p:origin x="-168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pPr>
              <a:defRPr/>
            </a:pPr>
            <a:endParaRPr lang="en-US"/>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smtClean="0"/>
            </a:lvl1pPr>
          </a:lstStyle>
          <a:p>
            <a:pPr>
              <a:defRPr/>
            </a:pPr>
            <a:fld id="{A99C5525-7D6D-40DF-91B4-C9EEA51592FE}" type="datetimeFigureOut">
              <a:rPr lang="en-US"/>
              <a:pPr>
                <a:defRPr/>
              </a:pPr>
              <a:t>10/19/2010</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pPr lvl="0"/>
            <a:endParaRPr lang="en-US" noProof="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smtClean="0"/>
            </a:lvl1pPr>
          </a:lstStyle>
          <a:p>
            <a:pPr>
              <a:defRPr/>
            </a:pPr>
            <a:fld id="{4F6AEE8F-FD6A-4C8E-B31D-8AC4C541F8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Despite these codes of ethics, starting as early as 1947 with the Nuremburg Code, unethical and questionable studies have continued.  Even in the US, where the many of these ‘codes’ originated, unethical studies have been conducted after the ratification of some of the preceding documents.</a:t>
            </a:r>
          </a:p>
          <a:p>
            <a:r>
              <a:rPr lang="en-US" sz="800" dirty="0" smtClean="0"/>
              <a:t>Notice the dates for these studies and the overlap with the previous “Codes of Ethics” .</a:t>
            </a:r>
          </a:p>
          <a:p>
            <a:endParaRPr lang="en-US" sz="800" dirty="0" smtClean="0"/>
          </a:p>
          <a:p>
            <a:r>
              <a:rPr lang="en-US" sz="800" dirty="0" smtClean="0"/>
              <a:t>In addition to the Nuremburg atrocities, some of the most notable and historically important unethical studies include these three:</a:t>
            </a:r>
          </a:p>
          <a:p>
            <a:r>
              <a:rPr lang="en-US" sz="800" dirty="0" smtClean="0"/>
              <a:t/>
            </a:r>
            <a:br>
              <a:rPr lang="en-US" sz="800" dirty="0" smtClean="0"/>
            </a:br>
            <a:r>
              <a:rPr lang="en-US" sz="800" dirty="0" smtClean="0"/>
              <a:t>The hepatitis experiments at </a:t>
            </a:r>
            <a:r>
              <a:rPr lang="en-US" sz="800" dirty="0" err="1" smtClean="0"/>
              <a:t>Willowbrook</a:t>
            </a:r>
            <a:r>
              <a:rPr lang="en-US" sz="800" dirty="0" smtClean="0"/>
              <a:t> school for the mentally-disabled.  Approximately 700 healthy children were infected with viral hepatitis – investigators studied the natural progression of the disease and the effect of gamma globulin in preventing symptoms and treating the disease.  Serious concerns have been raised about the parental consent that the investigators obtained (whether the parents understand the risks of the study).  Investigators defended their study on the grounds that the most children would have become infected with hepatitis within the first year of admission (the disease was “endemic”) and the children received therapeutic benefit from the trial including excellent medical care.  </a:t>
            </a:r>
          </a:p>
          <a:p>
            <a:endParaRPr lang="en-US" sz="800" dirty="0" smtClean="0"/>
          </a:p>
          <a:p>
            <a:r>
              <a:rPr lang="en-US" sz="800" dirty="0" smtClean="0"/>
              <a:t>In the Tuskegee trial, 400 men (poor primarily African American men, and many of whom were illiterate) participated in the study either with untreated syphilis or without syphilis.  They were not treated with penicillin (proven effect and available in the 1940s – the ‘standard of care’ in the US), were not told they had syphilis (rather ‘bad blood’.).  No informed consent was obtained.  </a:t>
            </a:r>
          </a:p>
          <a:p>
            <a:endParaRPr lang="en-US" sz="800" dirty="0" smtClean="0"/>
          </a:p>
          <a:p>
            <a:r>
              <a:rPr lang="en-US" sz="800" dirty="0" smtClean="0"/>
              <a:t>In the Jewish chronic disease study, researchers introduced live cancer cells into 22 patients in order to study the rejection process of transplanted organs.  Researchers reported obtaining informed consent but did not document it.  Investigators did not inform the subjects that they were going to receive cancer cells.  </a:t>
            </a:r>
          </a:p>
          <a:p>
            <a:endParaRPr lang="en-US" sz="800" dirty="0" smtClean="0"/>
          </a:p>
          <a:p>
            <a:r>
              <a:rPr lang="en-US" sz="800" dirty="0" smtClean="0"/>
              <a:t>It is particularly concerning these last three studies took place after the Nuremburg Code (some after the Declaration of Helsinki).</a:t>
            </a:r>
          </a:p>
          <a:p>
            <a:r>
              <a:rPr lang="en-US" sz="800" dirty="0" smtClean="0"/>
              <a:t>The reason for citing these studies is as a reminder that researchers need to be vigilant in following the codes of conduct – that it is not sufficient to just ‘have these codes’. – that unethical conduct continues to take place.  While these were ‘high profile’ examples, cases of unethical conduct and questionable conduct continue to occur.</a:t>
            </a:r>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One more recent example which highlights the some of the issues in conducting ethical research in developing countries took place in the mid 1990’s and the controversy continues in the literature.</a:t>
            </a:r>
          </a:p>
          <a:p>
            <a:endParaRPr lang="en-US" sz="800" dirty="0" smtClean="0"/>
          </a:p>
          <a:p>
            <a:r>
              <a:rPr lang="en-US" sz="800" dirty="0" smtClean="0"/>
              <a:t>In the mid 1990’s, investigators conducted a clinic trial to help prevent Mother to Child Transmission  (MTCT) of HIV in poor populations.  At the time of the study, a long term course of AZT administered to mother and child had been shown effective for the prevention of Mother to Child Transmission of HIV (sometime called vertical transmission) .  However this therapy was (and is) very expensive (one source estimated it at approximately $800 but I’ll show on the next slide other considerably more expensive estimates, in general, for anti-HIV treatments) and therefore not practical for the population at greatest risk for MTCT of HIV.     It is estimated that 90% of the MTCT of HIV occurs in Africa, where in general the effective, but expensive, therapy is unattainable. </a:t>
            </a:r>
          </a:p>
          <a:p>
            <a:endParaRPr lang="en-US" sz="800" dirty="0" smtClean="0"/>
          </a:p>
          <a:p>
            <a:r>
              <a:rPr lang="en-US" sz="800" dirty="0" smtClean="0"/>
              <a:t>The trial was conducted in developing nations which compared a  short-term low-dosed AZT therapy (much cheaper) to placebo for the reduction in MTCT transmission if HIV.   The design of study compared a short-term low-dose AZT therapy (considerably less expensive than the proven effective therapy) to placebo.  In other words, some women were given a placebo, even though an effective treatment was known at the time.  The effective treatment would not have been available in general to the women (due to cost/availability).  </a:t>
            </a:r>
          </a:p>
          <a:p>
            <a:endParaRPr lang="en-US" sz="800" dirty="0" smtClean="0"/>
          </a:p>
          <a:p>
            <a:r>
              <a:rPr lang="en-US" sz="800" dirty="0" smtClean="0"/>
              <a:t>Critics of the study suggested the study was unethical for using a placebo when an existing effective therapy was known.  Supporters argued that the study was necessary to provide a answer if the cheaper low-dose therapy was effective compared to what the women in the population had available at the time –with was no treatment.  The debate continues with proponents and critics passionate about their views.   </a:t>
            </a:r>
          </a:p>
          <a:p>
            <a:endParaRPr lang="en-US" sz="800" dirty="0" smtClean="0"/>
          </a:p>
          <a:p>
            <a:r>
              <a:rPr lang="en-US" sz="800" dirty="0" smtClean="0"/>
              <a:t>The Declaration of Helsinki updates (made in response to the trial regarding ‘best available therapy’) would regard this trial unethical.  However the ICH-GCP would not necessary reject this study design on ethical grounds.     </a:t>
            </a:r>
          </a:p>
          <a:p>
            <a:endParaRPr lang="en-US" sz="800" dirty="0" smtClean="0"/>
          </a:p>
          <a:p>
            <a:endParaRPr lang="en-US" sz="800" dirty="0" smtClean="0"/>
          </a:p>
          <a:p>
            <a:r>
              <a:rPr lang="en-US" sz="800" dirty="0" smtClean="0"/>
              <a:t>  </a:t>
            </a:r>
          </a:p>
          <a:p>
            <a:r>
              <a:rPr lang="en-US" sz="800" dirty="0" smtClean="0"/>
              <a:t>Lurie and Wolfe (1997, NEJM) , Varmus and </a:t>
            </a:r>
            <a:r>
              <a:rPr lang="en-US" sz="800" dirty="0" err="1" smtClean="0"/>
              <a:t>Satcher</a:t>
            </a:r>
            <a:r>
              <a:rPr lang="en-US" sz="800" dirty="0" smtClean="0"/>
              <a:t> (1997 NEJM)</a:t>
            </a:r>
          </a:p>
          <a:p>
            <a:r>
              <a:rPr lang="en-US" sz="800" dirty="0" smtClean="0"/>
              <a:t>Angell (1997, NEJM)   Lie (2002, Bioethics) Full</a:t>
            </a:r>
            <a:r>
              <a:rPr lang="en-US" sz="800" baseline="0" dirty="0" smtClean="0"/>
              <a:t> references available on last slides.  </a:t>
            </a:r>
            <a:endParaRPr lang="en-US" sz="800" dirty="0" smtClean="0"/>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MTCT transmission of HIV was a landmark example bringing to light the difficulties in studying treatments that are both effective and accessible</a:t>
            </a:r>
            <a:r>
              <a:rPr lang="en-US" baseline="0" dirty="0" smtClean="0"/>
              <a:t> (affordable, reasonably easy to follow) for patients in developing countries.  Here are some more statistics from an article by Killen et al. that bring to light the difficulties.</a:t>
            </a:r>
          </a:p>
          <a:p>
            <a:endParaRPr lang="en-US" baseline="0" dirty="0" smtClean="0"/>
          </a:p>
          <a:p>
            <a:r>
              <a:rPr lang="en-US" baseline="0" dirty="0" smtClean="0"/>
              <a:t>HAART (Highly active antiretroviral therapy) HIV treatments have been improved the quality of life and the longevity for patients who can afford the treatments.  The disease progression for patients on the HAART regimens bears little resemblance to the disease progression for patients who can’t afford the treatments.  In addition, these regimens are ‘difficult to follow’ for the patients and difficult to administer for health care providers.  </a:t>
            </a:r>
          </a:p>
          <a:p>
            <a:endParaRPr lang="en-US" baseline="0" dirty="0" smtClean="0"/>
          </a:p>
          <a:p>
            <a:r>
              <a:rPr lang="en-US" baseline="0" dirty="0" smtClean="0"/>
              <a:t>How expensive are the HAART treatments?   According to Killen… VERY expensive.   The drugs alone ranging between $5,000 and $8,000 and the drug plus tests costs $13,000 to $18,000.   This sounds pretty expensive – but wait until this is put in the context of the available resources in developing countries.  </a:t>
            </a:r>
          </a:p>
          <a:p>
            <a:endParaRPr lang="en-US" dirty="0" smtClean="0"/>
          </a:p>
          <a:p>
            <a:endParaRPr lang="en-US" dirty="0" smtClean="0"/>
          </a:p>
          <a:p>
            <a:r>
              <a:rPr lang="en-US" sz="1200" kern="1200" dirty="0" smtClean="0">
                <a:solidFill>
                  <a:schemeClr val="tx1"/>
                </a:solidFill>
                <a:latin typeface="+mn-lt"/>
                <a:ea typeface="+mn-ea"/>
                <a:cs typeface="+mn-cs"/>
              </a:rPr>
              <a:t>Killen, J., Grady, C., </a:t>
            </a:r>
            <a:r>
              <a:rPr lang="en-US" sz="1200" kern="1200" dirty="0" err="1" smtClean="0">
                <a:solidFill>
                  <a:schemeClr val="tx1"/>
                </a:solidFill>
                <a:latin typeface="+mn-lt"/>
                <a:ea typeface="+mn-ea"/>
                <a:cs typeface="+mn-cs"/>
              </a:rPr>
              <a:t>Folkers</a:t>
            </a:r>
            <a:r>
              <a:rPr lang="en-US" sz="1200" kern="1200" dirty="0" smtClean="0">
                <a:solidFill>
                  <a:schemeClr val="tx1"/>
                </a:solidFill>
                <a:latin typeface="+mn-lt"/>
                <a:ea typeface="+mn-ea"/>
                <a:cs typeface="+mn-cs"/>
              </a:rPr>
              <a:t>, G. K., &amp; </a:t>
            </a:r>
            <a:r>
              <a:rPr lang="en-US" sz="1200" kern="1200" dirty="0" err="1" smtClean="0">
                <a:solidFill>
                  <a:schemeClr val="tx1"/>
                </a:solidFill>
                <a:latin typeface="+mn-lt"/>
                <a:ea typeface="+mn-ea"/>
                <a:cs typeface="+mn-cs"/>
              </a:rPr>
              <a:t>Fauci</a:t>
            </a:r>
            <a:r>
              <a:rPr lang="en-US" sz="1200" kern="1200" dirty="0" smtClean="0">
                <a:solidFill>
                  <a:schemeClr val="tx1"/>
                </a:solidFill>
                <a:latin typeface="+mn-lt"/>
                <a:ea typeface="+mn-ea"/>
                <a:cs typeface="+mn-cs"/>
              </a:rPr>
              <a:t>, A. S. (2002). Ethics of clinical research in the developing world.</a:t>
            </a:r>
            <a:r>
              <a:rPr lang="en-US" sz="1200" i="1" kern="1200" dirty="0" smtClean="0">
                <a:solidFill>
                  <a:schemeClr val="tx1"/>
                </a:solidFill>
                <a:latin typeface="+mn-lt"/>
                <a:ea typeface="+mn-ea"/>
                <a:cs typeface="+mn-cs"/>
              </a:rPr>
              <a:t> Nature Reviews Immunology, 2</a:t>
            </a:r>
            <a:r>
              <a:rPr lang="en-US" sz="1200" kern="1200" dirty="0" smtClean="0">
                <a:solidFill>
                  <a:schemeClr val="tx1"/>
                </a:solidFill>
                <a:latin typeface="+mn-lt"/>
                <a:ea typeface="+mn-ea"/>
                <a:cs typeface="+mn-cs"/>
              </a:rPr>
              <a:t>(3), 210-215. </a:t>
            </a:r>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countries most impacted by HIV are least able to afford the treatments.</a:t>
            </a:r>
          </a:p>
          <a:p>
            <a:r>
              <a:rPr lang="en-US" baseline="0" dirty="0" smtClean="0"/>
              <a:t>Here we see average per capita expenditure on health in the countries with the highest HIV rates is usually less than $100 a year.</a:t>
            </a:r>
          </a:p>
          <a:p>
            <a:r>
              <a:rPr lang="en-US" baseline="0" dirty="0" smtClean="0"/>
              <a:t>These populations are unable to benefit from the treatments on the previous slides that cost many thousands per year. </a:t>
            </a:r>
          </a:p>
          <a:p>
            <a:endParaRPr lang="en-US" baseline="0" dirty="0" smtClean="0"/>
          </a:p>
          <a:p>
            <a:r>
              <a:rPr lang="en-US" baseline="0" dirty="0" smtClean="0"/>
              <a:t>This author argues that requiring that study participants receive “world’s best available treatments” undermines biomedical research and hurts the populations that the rule is trying to protect.</a:t>
            </a:r>
          </a:p>
          <a:p>
            <a:endParaRPr lang="en-US" dirty="0" smtClean="0"/>
          </a:p>
          <a:p>
            <a:r>
              <a:rPr lang="en-US" dirty="0" smtClean="0"/>
              <a:t>This is</a:t>
            </a:r>
            <a:r>
              <a:rPr lang="en-US" baseline="0" dirty="0" smtClean="0"/>
              <a:t> a great article, by the way, arguing the case against requiring “best available treatment” for participants in all cases.  </a:t>
            </a:r>
            <a:r>
              <a:rPr lang="en-US" dirty="0" smtClean="0"/>
              <a:t>Killen (2002)</a:t>
            </a:r>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a:t>
            </a:r>
            <a:r>
              <a:rPr lang="en-US" baseline="0" dirty="0" smtClean="0"/>
              <a:t> controversial study involving ethics in international human research…</a:t>
            </a:r>
          </a:p>
          <a:p>
            <a:endParaRPr lang="en-US" baseline="0" dirty="0" smtClean="0"/>
          </a:p>
          <a:p>
            <a:r>
              <a:rPr lang="en-US" dirty="0" smtClean="0"/>
              <a:t>In 1996, Pfizer</a:t>
            </a:r>
            <a:r>
              <a:rPr lang="en-US" baseline="0" dirty="0" smtClean="0"/>
              <a:t> conducted a study involving </a:t>
            </a:r>
            <a:r>
              <a:rPr lang="en-US" dirty="0" smtClean="0"/>
              <a:t>200 children with bacterial meningitis</a:t>
            </a:r>
            <a:r>
              <a:rPr lang="en-US" baseline="0" dirty="0" smtClean="0"/>
              <a:t> in Kano Nigeria.</a:t>
            </a:r>
            <a:endParaRPr lang="en-US" dirty="0" smtClean="0"/>
          </a:p>
          <a:p>
            <a:r>
              <a:rPr lang="en-US" dirty="0" smtClean="0"/>
              <a:t>An antibiotic (</a:t>
            </a:r>
            <a:r>
              <a:rPr lang="en-US" dirty="0" err="1" smtClean="0"/>
              <a:t>ceftriaxone</a:t>
            </a:r>
            <a:r>
              <a:rPr lang="en-US" dirty="0" smtClean="0"/>
              <a:t>) was a proven, existing antibiotic for treating bacterial meningitis. </a:t>
            </a:r>
          </a:p>
          <a:p>
            <a:r>
              <a:rPr lang="en-US" dirty="0" smtClean="0"/>
              <a:t>Study sought to compare </a:t>
            </a:r>
            <a:r>
              <a:rPr lang="en-US" dirty="0" err="1" smtClean="0"/>
              <a:t>Trovan</a:t>
            </a:r>
            <a:r>
              <a:rPr lang="en-US" dirty="0" smtClean="0"/>
              <a:t> ( a</a:t>
            </a:r>
            <a:r>
              <a:rPr lang="en-US" baseline="0" dirty="0" smtClean="0"/>
              <a:t> new </a:t>
            </a:r>
            <a:r>
              <a:rPr lang="en-US" dirty="0" smtClean="0"/>
              <a:t>antibiotic) to lower dose </a:t>
            </a:r>
            <a:r>
              <a:rPr lang="en-US" dirty="0" err="1" smtClean="0"/>
              <a:t>ceftriaxone</a:t>
            </a:r>
            <a:r>
              <a:rPr lang="en-US" dirty="0" smtClean="0"/>
              <a:t>. </a:t>
            </a:r>
          </a:p>
          <a:p>
            <a:r>
              <a:rPr lang="en-US" dirty="0" smtClean="0"/>
              <a:t>Critics</a:t>
            </a:r>
            <a:r>
              <a:rPr lang="en-US" baseline="0" dirty="0" smtClean="0"/>
              <a:t> of the study (and litigants) a</a:t>
            </a:r>
            <a:r>
              <a:rPr lang="en-US" dirty="0" smtClean="0"/>
              <a:t>lleged that the pharmaceutical</a:t>
            </a:r>
            <a:r>
              <a:rPr lang="en-US" baseline="0" dirty="0" smtClean="0"/>
              <a:t> company </a:t>
            </a:r>
            <a:r>
              <a:rPr lang="en-US" dirty="0" smtClean="0"/>
              <a:t>backdated the informed consent of the parents,  and parents claim lack of knowledge of “low dose </a:t>
            </a:r>
            <a:r>
              <a:rPr lang="en-US" dirty="0" err="1" smtClean="0"/>
              <a:t>ceftriaxone</a:t>
            </a:r>
            <a:r>
              <a:rPr lang="en-US" dirty="0" smtClean="0"/>
              <a:t>” (they</a:t>
            </a:r>
            <a:r>
              <a:rPr lang="en-US" baseline="0" dirty="0" smtClean="0"/>
              <a:t> say they believed the children would receive a standard dose of the </a:t>
            </a:r>
            <a:r>
              <a:rPr lang="en-US" baseline="0" dirty="0" err="1" smtClean="0"/>
              <a:t>ceftriaxone</a:t>
            </a:r>
            <a:r>
              <a:rPr lang="en-US" baseline="0" dirty="0" smtClean="0"/>
              <a:t>).  </a:t>
            </a:r>
            <a:endParaRPr lang="en-US" dirty="0" smtClean="0"/>
          </a:p>
          <a:p>
            <a:r>
              <a:rPr lang="en-US" dirty="0" smtClean="0"/>
              <a:t>Eleven children died in the study (5 on the experimental drug and 6 on the </a:t>
            </a:r>
            <a:r>
              <a:rPr lang="en-US" dirty="0" err="1" smtClean="0"/>
              <a:t>ceftriaxone</a:t>
            </a:r>
            <a:r>
              <a:rPr lang="en-US" dirty="0" smtClean="0"/>
              <a:t>)</a:t>
            </a:r>
            <a:r>
              <a:rPr lang="en-US" baseline="0" dirty="0" smtClean="0"/>
              <a:t> </a:t>
            </a:r>
            <a:r>
              <a:rPr lang="en-US" dirty="0" smtClean="0"/>
              <a:t>and many</a:t>
            </a:r>
            <a:r>
              <a:rPr lang="en-US" baseline="0" dirty="0" smtClean="0"/>
              <a:t> </a:t>
            </a:r>
            <a:r>
              <a:rPr lang="en-US" dirty="0" smtClean="0"/>
              <a:t>lawsuits have been</a:t>
            </a:r>
            <a:r>
              <a:rPr lang="en-US" baseline="0" dirty="0" smtClean="0"/>
              <a:t> filed as result (reported between $2 and $6 billion dollars). </a:t>
            </a:r>
          </a:p>
          <a:p>
            <a:r>
              <a:rPr lang="en-US" baseline="0" dirty="0" smtClean="0"/>
              <a:t>Several cases are still pending –settlement of $75 million dollars has been reported in 2009 to the Nigerian government. </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Four</a:t>
            </a:r>
            <a:r>
              <a:rPr lang="en-US" baseline="0" dirty="0" smtClean="0"/>
              <a:t> </a:t>
            </a:r>
            <a:r>
              <a:rPr lang="en-US" dirty="0" smtClean="0"/>
              <a:t>Codes of Ethics previously</a:t>
            </a:r>
            <a:r>
              <a:rPr lang="en-US" baseline="0" dirty="0" smtClean="0"/>
              <a:t> described (as well as many other which are not covered here!) </a:t>
            </a:r>
            <a:r>
              <a:rPr lang="en-US" dirty="0" smtClean="0"/>
              <a:t>are sometimes contradictory. </a:t>
            </a:r>
          </a:p>
          <a:p>
            <a:endParaRPr lang="en-US" dirty="0" smtClean="0"/>
          </a:p>
          <a:p>
            <a:r>
              <a:rPr lang="en-US" dirty="0" smtClean="0"/>
              <a:t>Just because they ‘exist’ does</a:t>
            </a:r>
            <a:r>
              <a:rPr lang="en-US" baseline="0" dirty="0" smtClean="0"/>
              <a:t> not mean they are approved in every country, and just because they are ‘approved’ does not mean they are always followed.</a:t>
            </a:r>
          </a:p>
          <a:p>
            <a:endParaRPr lang="en-US" dirty="0" smtClean="0"/>
          </a:p>
          <a:p>
            <a:r>
              <a:rPr lang="en-US" dirty="0" smtClean="0"/>
              <a:t>In fact Ezekiel</a:t>
            </a:r>
            <a:r>
              <a:rPr lang="en-US" baseline="0" dirty="0" smtClean="0"/>
              <a:t> Emanuel states, </a:t>
            </a:r>
            <a:r>
              <a:rPr lang="en-US" dirty="0" smtClean="0"/>
              <a:t>“Absent a universally applicable ethical framework, investigators, IRB members, funders, and others lack coherent guidance on determining whether specific clinical research protocols are ethical.” (2000)</a:t>
            </a:r>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smtClean="0"/>
          </a:p>
          <a:p>
            <a:r>
              <a:rPr lang="en-US" dirty="0" smtClean="0"/>
              <a:t>As mentioned</a:t>
            </a:r>
            <a:r>
              <a:rPr lang="en-US" baseline="0" dirty="0" smtClean="0"/>
              <a:t> earlier, the </a:t>
            </a:r>
            <a:r>
              <a:rPr lang="en-US" dirty="0" smtClean="0"/>
              <a:t>FDA has indicated (late 2008) that research must follow ICH-GCP but no longer must follow Declaration of Helsinki.  This remains a controversial</a:t>
            </a:r>
            <a:r>
              <a:rPr lang="en-US" baseline="0" dirty="0" smtClean="0"/>
              <a:t> and hotly debated decision.</a:t>
            </a:r>
          </a:p>
          <a:p>
            <a:endParaRPr lang="en-US" dirty="0" smtClean="0"/>
          </a:p>
          <a:p>
            <a:r>
              <a:rPr lang="en-US" dirty="0" smtClean="0"/>
              <a:t>A nice summary of the</a:t>
            </a:r>
            <a:r>
              <a:rPr lang="en-US" baseline="0" dirty="0" smtClean="0"/>
              <a:t> items covered in the DH but not in ICH-GCP was given in an article by </a:t>
            </a:r>
            <a:r>
              <a:rPr lang="en-US" baseline="0" dirty="0" err="1" smtClean="0"/>
              <a:t>Kimmelman</a:t>
            </a:r>
            <a:r>
              <a:rPr lang="en-US" baseline="0" dirty="0" smtClean="0"/>
              <a:t> 2009 Lancet</a:t>
            </a:r>
          </a:p>
          <a:p>
            <a:r>
              <a:rPr lang="en-US" baseline="0" dirty="0" smtClean="0"/>
              <a:t>*Disclosure of funding and conflicts of interest</a:t>
            </a:r>
          </a:p>
          <a:p>
            <a:r>
              <a:rPr lang="en-US" baseline="0" dirty="0" smtClean="0"/>
              <a:t>*Clinical trial registries</a:t>
            </a:r>
          </a:p>
          <a:p>
            <a:r>
              <a:rPr lang="en-US" baseline="0" dirty="0" smtClean="0"/>
              <a:t>*Benefit to health needs of host country</a:t>
            </a:r>
          </a:p>
          <a:p>
            <a:r>
              <a:rPr lang="en-US" baseline="0" dirty="0" smtClean="0"/>
              <a:t>*Placebo rules in developing countries (standard –of –care) …. This is perhaps the most controversial provision difference….</a:t>
            </a:r>
          </a:p>
          <a:p>
            <a:r>
              <a:rPr lang="en-US" baseline="0" dirty="0" smtClean="0"/>
              <a:t>*Access to best available treatment after trial to all participants</a:t>
            </a:r>
          </a:p>
          <a:p>
            <a:r>
              <a:rPr lang="en-US" baseline="0" dirty="0" smtClean="0"/>
              <a:t>*Reporting rules</a:t>
            </a:r>
            <a:endParaRPr lang="en-US" dirty="0" smtClean="0"/>
          </a:p>
          <a:p>
            <a:pPr>
              <a:buFont typeface="Arial" pitchFamily="34" charset="0"/>
              <a:buChar char="•"/>
            </a:pPr>
            <a:endParaRPr lang="en-US" dirty="0" smtClean="0"/>
          </a:p>
          <a:p>
            <a:pPr>
              <a:buFont typeface="Arial" pitchFamily="34" charset="0"/>
              <a:buChar char="•"/>
            </a:pPr>
            <a:r>
              <a:rPr lang="en-US" sz="1200" kern="1200" dirty="0" err="1" smtClean="0">
                <a:solidFill>
                  <a:schemeClr val="tx1"/>
                </a:solidFill>
                <a:latin typeface="+mn-lt"/>
                <a:ea typeface="+mn-ea"/>
                <a:cs typeface="+mn-cs"/>
              </a:rPr>
              <a:t>Kimmelman</a:t>
            </a:r>
            <a:r>
              <a:rPr lang="en-US" sz="1200" kern="1200" dirty="0" smtClean="0">
                <a:solidFill>
                  <a:schemeClr val="tx1"/>
                </a:solidFill>
                <a:latin typeface="+mn-lt"/>
                <a:ea typeface="+mn-ea"/>
                <a:cs typeface="+mn-cs"/>
              </a:rPr>
              <a:t>, J., </a:t>
            </a:r>
            <a:r>
              <a:rPr lang="en-US" sz="1200" kern="1200" dirty="0" err="1" smtClean="0">
                <a:solidFill>
                  <a:schemeClr val="tx1"/>
                </a:solidFill>
                <a:latin typeface="+mn-lt"/>
                <a:ea typeface="+mn-ea"/>
                <a:cs typeface="+mn-cs"/>
              </a:rPr>
              <a:t>Weijer</a:t>
            </a:r>
            <a:r>
              <a:rPr lang="en-US" sz="1200" kern="1200" dirty="0" smtClean="0">
                <a:solidFill>
                  <a:schemeClr val="tx1"/>
                </a:solidFill>
                <a:latin typeface="+mn-lt"/>
                <a:ea typeface="+mn-ea"/>
                <a:cs typeface="+mn-cs"/>
              </a:rPr>
              <a:t>, C., &amp; </a:t>
            </a:r>
            <a:r>
              <a:rPr lang="en-US" sz="1200" kern="1200" dirty="0" err="1" smtClean="0">
                <a:solidFill>
                  <a:schemeClr val="tx1"/>
                </a:solidFill>
                <a:latin typeface="+mn-lt"/>
                <a:ea typeface="+mn-ea"/>
                <a:cs typeface="+mn-cs"/>
              </a:rPr>
              <a:t>Meslin</a:t>
            </a:r>
            <a:r>
              <a:rPr lang="en-US" sz="1200" kern="1200" dirty="0" smtClean="0">
                <a:solidFill>
                  <a:schemeClr val="tx1"/>
                </a:solidFill>
                <a:latin typeface="+mn-lt"/>
                <a:ea typeface="+mn-ea"/>
                <a:cs typeface="+mn-cs"/>
              </a:rPr>
              <a:t>, E. M. (2009). Helsinki discords: FDA, ethics, and international drug trials.</a:t>
            </a:r>
            <a:r>
              <a:rPr lang="en-US" sz="1200" i="1" kern="1200" dirty="0" smtClean="0">
                <a:solidFill>
                  <a:schemeClr val="tx1"/>
                </a:solidFill>
                <a:latin typeface="+mn-lt"/>
                <a:ea typeface="+mn-ea"/>
                <a:cs typeface="+mn-cs"/>
              </a:rPr>
              <a:t> Lancet, 373</a:t>
            </a:r>
            <a:r>
              <a:rPr lang="en-US" sz="1200" kern="1200" dirty="0" smtClean="0">
                <a:solidFill>
                  <a:schemeClr val="tx1"/>
                </a:solidFill>
                <a:latin typeface="+mn-lt"/>
                <a:ea typeface="+mn-ea"/>
                <a:cs typeface="+mn-cs"/>
              </a:rPr>
              <a:t>(9657), 13–14. </a:t>
            </a:r>
          </a:p>
          <a:p>
            <a:pPr>
              <a:buFont typeface="Arial" pitchFamily="34" charset="0"/>
              <a:buChar char="•"/>
            </a:pPr>
            <a:r>
              <a:rPr lang="en-US" sz="1200" kern="1200" dirty="0" err="1" smtClean="0">
                <a:solidFill>
                  <a:schemeClr val="tx1"/>
                </a:solidFill>
                <a:latin typeface="+mn-lt"/>
                <a:ea typeface="+mn-ea"/>
                <a:cs typeface="+mn-cs"/>
              </a:rPr>
              <a:t>Annas</a:t>
            </a:r>
            <a:r>
              <a:rPr lang="en-US" sz="1200" kern="1200" dirty="0" smtClean="0">
                <a:solidFill>
                  <a:schemeClr val="tx1"/>
                </a:solidFill>
                <a:latin typeface="+mn-lt"/>
                <a:ea typeface="+mn-ea"/>
                <a:cs typeface="+mn-cs"/>
              </a:rPr>
              <a:t>, G. J. (2009). Globalized clinical trials and informed consent.</a:t>
            </a:r>
            <a:r>
              <a:rPr lang="en-US" sz="1200" i="1" kern="1200" dirty="0" smtClean="0">
                <a:solidFill>
                  <a:schemeClr val="tx1"/>
                </a:solidFill>
                <a:latin typeface="+mn-lt"/>
                <a:ea typeface="+mn-ea"/>
                <a:cs typeface="+mn-cs"/>
              </a:rPr>
              <a:t> The New England Journal of Medicine, 360</a:t>
            </a:r>
            <a:r>
              <a:rPr lang="en-US" sz="1200" kern="1200" dirty="0" smtClean="0">
                <a:solidFill>
                  <a:schemeClr val="tx1"/>
                </a:solidFill>
                <a:latin typeface="+mn-lt"/>
                <a:ea typeface="+mn-ea"/>
                <a:cs typeface="+mn-cs"/>
              </a:rPr>
              <a:t>(20), 2050. </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kern="1200" dirty="0" smtClean="0">
                <a:solidFill>
                  <a:schemeClr val="tx1"/>
                </a:solidFill>
                <a:latin typeface="+mn-lt"/>
                <a:ea typeface="+mn-ea"/>
                <a:cs typeface="+mn-cs"/>
              </a:rPr>
              <a:t>Goodyear, M. D. E., </a:t>
            </a:r>
            <a:r>
              <a:rPr lang="en-US" sz="1200" kern="1200" dirty="0" err="1" smtClean="0">
                <a:solidFill>
                  <a:schemeClr val="tx1"/>
                </a:solidFill>
                <a:latin typeface="+mn-lt"/>
                <a:ea typeface="+mn-ea"/>
                <a:cs typeface="+mn-cs"/>
              </a:rPr>
              <a:t>Lemmens</a:t>
            </a:r>
            <a:r>
              <a:rPr lang="en-US" sz="1200" kern="1200" dirty="0" smtClean="0">
                <a:solidFill>
                  <a:schemeClr val="tx1"/>
                </a:solidFill>
                <a:latin typeface="+mn-lt"/>
                <a:ea typeface="+mn-ea"/>
                <a:cs typeface="+mn-cs"/>
              </a:rPr>
              <a:t>, T., </a:t>
            </a:r>
            <a:r>
              <a:rPr lang="en-US" sz="1200" kern="1200" dirty="0" err="1" smtClean="0">
                <a:solidFill>
                  <a:schemeClr val="tx1"/>
                </a:solidFill>
                <a:latin typeface="+mn-lt"/>
                <a:ea typeface="+mn-ea"/>
                <a:cs typeface="+mn-cs"/>
              </a:rPr>
              <a:t>Sprumont</a:t>
            </a:r>
            <a:r>
              <a:rPr lang="en-US" sz="1200" kern="1200" dirty="0" smtClean="0">
                <a:solidFill>
                  <a:schemeClr val="tx1"/>
                </a:solidFill>
                <a:latin typeface="+mn-lt"/>
                <a:ea typeface="+mn-ea"/>
                <a:cs typeface="+mn-cs"/>
              </a:rPr>
              <a:t>, D., &amp; </a:t>
            </a:r>
            <a:r>
              <a:rPr lang="en-US" sz="1200" kern="1200" dirty="0" err="1" smtClean="0">
                <a:solidFill>
                  <a:schemeClr val="tx1"/>
                </a:solidFill>
                <a:latin typeface="+mn-lt"/>
                <a:ea typeface="+mn-ea"/>
                <a:cs typeface="+mn-cs"/>
              </a:rPr>
              <a:t>Tangwa</a:t>
            </a:r>
            <a:r>
              <a:rPr lang="en-US" sz="1200" kern="1200" dirty="0" smtClean="0">
                <a:solidFill>
                  <a:schemeClr val="tx1"/>
                </a:solidFill>
                <a:latin typeface="+mn-lt"/>
                <a:ea typeface="+mn-ea"/>
                <a:cs typeface="+mn-cs"/>
              </a:rPr>
              <a:t>, G. (2009). Does the FDA have the authority to trump the declaration of </a:t>
            </a:r>
            <a:r>
              <a:rPr lang="en-US" sz="1200" kern="1200" dirty="0" err="1" smtClean="0">
                <a:solidFill>
                  <a:schemeClr val="tx1"/>
                </a:solidFill>
                <a:latin typeface="+mn-lt"/>
                <a:ea typeface="+mn-ea"/>
                <a:cs typeface="+mn-cs"/>
              </a:rPr>
              <a:t>helsinki</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British Medical Journal, 338</a:t>
            </a:r>
            <a:r>
              <a:rPr lang="en-US" sz="1200" kern="1200" dirty="0" smtClean="0">
                <a:solidFill>
                  <a:schemeClr val="tx1"/>
                </a:solidFill>
                <a:latin typeface="+mn-lt"/>
                <a:ea typeface="+mn-ea"/>
                <a:cs typeface="+mn-cs"/>
              </a:rPr>
              <a:t>(apr21 1), b1559. </a:t>
            </a:r>
          </a:p>
          <a:p>
            <a:r>
              <a:rPr lang="en-US" baseline="0" dirty="0" smtClean="0"/>
              <a:t/>
            </a:r>
            <a:br>
              <a:rPr lang="en-US" baseline="0" dirty="0" smtClean="0"/>
            </a:b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00" dirty="0" smtClean="0"/>
          </a:p>
          <a:p>
            <a:r>
              <a:rPr lang="en-US" sz="1000" dirty="0" smtClean="0"/>
              <a:t>How do we use these rules? Are they merely suggestions that have no ramifications?  Especially now that the FDA requires conformity to ICH-GCP and not DH, how do we or should we view the codes of conduct?  Many researchers are asking these questions…..</a:t>
            </a:r>
          </a:p>
          <a:p>
            <a:endParaRPr lang="en-US" sz="1000" dirty="0" smtClean="0"/>
          </a:p>
          <a:p>
            <a:r>
              <a:rPr lang="en-US" sz="1000" dirty="0" smtClean="0"/>
              <a:t>This has led researchers to ask (</a:t>
            </a:r>
            <a:r>
              <a:rPr lang="en-US" sz="1000" dirty="0" err="1" smtClean="0"/>
              <a:t>Annas</a:t>
            </a:r>
            <a:r>
              <a:rPr lang="en-US" sz="1000" dirty="0" smtClean="0"/>
              <a:t>, 2009) notice the degrees of George </a:t>
            </a:r>
            <a:r>
              <a:rPr lang="en-US" sz="1000" dirty="0" err="1" smtClean="0"/>
              <a:t>Annas</a:t>
            </a:r>
            <a:r>
              <a:rPr lang="en-US" sz="1000" dirty="0" smtClean="0"/>
              <a:t> JD MPH:  “What is the legal status of the Nuremberg code and the Declaration of Helsinki? Are they outdated ethical rules that researchers can ignore with impunity? Or have they arrived at the status of international human rights law that must be followed? The question remains open…”</a:t>
            </a:r>
          </a:p>
          <a:p>
            <a:endParaRPr lang="en-US" sz="1000" dirty="0" smtClean="0"/>
          </a:p>
          <a:p>
            <a:r>
              <a:rPr lang="en-US" sz="1000" dirty="0" smtClean="0"/>
              <a:t>None of these codes are “laws” in the US or elsewhere, but can be given weight in court cases.  This from the BMJ (Goodyear, 2009) “Although not explicitly part of international or national law, the legal status of codes of ethical principles is </a:t>
            </a:r>
            <a:r>
              <a:rPr lang="en-US" sz="1000" dirty="0" err="1" smtClean="0"/>
              <a:t>recognised</a:t>
            </a:r>
            <a:r>
              <a:rPr lang="en-US" sz="1000" dirty="0" smtClean="0"/>
              <a:t>.  The US Court of Appeals ruled that the declaration (and other conventions) constituted a sufficient customary norm to be considered binding in the Pfizer </a:t>
            </a:r>
            <a:r>
              <a:rPr lang="en-US" sz="1000" dirty="0" err="1" smtClean="0"/>
              <a:t>trovafloxacin</a:t>
            </a:r>
            <a:r>
              <a:rPr lang="en-US" sz="1000" dirty="0" smtClean="0"/>
              <a:t> case in January 2009…. the court ruled that the declaration (of Helsinki) established a universal norm prohibiting non-consensual experimentation.”</a:t>
            </a:r>
          </a:p>
          <a:p>
            <a:endParaRPr lang="en-US" dirty="0" smtClean="0"/>
          </a:p>
          <a:p>
            <a:r>
              <a:rPr lang="en-US" dirty="0" err="1" smtClean="0"/>
              <a:t>Kimmelman</a:t>
            </a:r>
            <a:r>
              <a:rPr lang="en-US" dirty="0" smtClean="0"/>
              <a:t>,</a:t>
            </a:r>
            <a:r>
              <a:rPr lang="en-US" baseline="0" dirty="0" smtClean="0"/>
              <a:t> </a:t>
            </a:r>
            <a:r>
              <a:rPr lang="en-US" baseline="0" dirty="0" err="1" smtClean="0"/>
              <a:t>Weijer</a:t>
            </a:r>
            <a:r>
              <a:rPr lang="en-US" baseline="0" dirty="0" smtClean="0"/>
              <a:t>, </a:t>
            </a:r>
            <a:r>
              <a:rPr lang="en-US" baseline="0" dirty="0" err="1" smtClean="0"/>
              <a:t>Meslin</a:t>
            </a:r>
            <a:r>
              <a:rPr lang="en-US" baseline="0" dirty="0" smtClean="0"/>
              <a:t>, “Helsinki discords: FDA, ethics and international drug trials” Lancet 2009; 373: 13-4</a:t>
            </a:r>
          </a:p>
          <a:p>
            <a:r>
              <a:rPr lang="en-US" baseline="0" dirty="0" err="1" smtClean="0"/>
              <a:t>Annas</a:t>
            </a:r>
            <a:r>
              <a:rPr lang="en-US" baseline="0" dirty="0" smtClean="0"/>
              <a:t>, George, “Globalized Clinical Trials and Informed Consent”, NEJM, May 2009, 360:20, 2050-3.  </a:t>
            </a:r>
          </a:p>
          <a:p>
            <a:r>
              <a:rPr lang="en-US" baseline="0" dirty="0" smtClean="0"/>
              <a:t>Goodyear, BMJ, 2009,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sz="800" dirty="0" smtClean="0"/>
              <a:t>We are in a period, in my opinion, when the law is trying to catch up with research – we don’t know until cases have been tried and we know the outcome what is “legal”.  (Should that be our standard?...) In the meantime…. What are researchers ACTUALLY DOING?  We can’t wait to see what is going to happen in test cases….research continues.  </a:t>
            </a:r>
          </a:p>
          <a:p>
            <a:endParaRPr lang="en-US" sz="800" dirty="0" smtClean="0"/>
          </a:p>
          <a:p>
            <a:r>
              <a:rPr lang="en-US" sz="800" dirty="0" smtClean="0"/>
              <a:t>In an article by David Kent authors reviewed 73 randomized clinical trials reported from 1998-2003 conducted in sub-Saharan Africa for either HIV (treatment), TB (treatment) or Malaria (prophylaxis).</a:t>
            </a:r>
          </a:p>
          <a:p>
            <a:endParaRPr lang="en-US" sz="800" dirty="0" smtClean="0"/>
          </a:p>
          <a:p>
            <a:r>
              <a:rPr lang="en-US" sz="800" dirty="0" smtClean="0"/>
              <a:t>The studies were reviewed to find if the participants received the “best standard of care” as defined as a “universal, optimal standard that is not constrained by the potentially limited availability of specific interventions in different settings.”  So investigators were interested in impact of the 1994-1997 controversy surrounding the use of placebo in HIV trials in developing countries.  </a:t>
            </a:r>
          </a:p>
          <a:p>
            <a:r>
              <a:rPr lang="en-US" sz="800" dirty="0" smtClean="0"/>
              <a:t>Only 1 out of 34 HIV trials provided “best standard of care treatment” to the control group ( 1 study out of 34 studies for the treatment group and 1/34 for the control group)</a:t>
            </a:r>
          </a:p>
          <a:p>
            <a:r>
              <a:rPr lang="en-US" sz="800" dirty="0" smtClean="0"/>
              <a:t>13 out of 13 TB trials provided “best standard of care treatment” to the control group (13/ 13 for both the treatment  group also)</a:t>
            </a:r>
          </a:p>
          <a:p>
            <a:r>
              <a:rPr lang="en-US" sz="800" dirty="0" smtClean="0"/>
              <a:t>3 our 29 Malaria Trials provided “best standard of care prevention” to control group. (and 21/29 met the standards for the intervention group).</a:t>
            </a:r>
          </a:p>
          <a:p>
            <a:r>
              <a:rPr lang="en-US" sz="800" dirty="0" smtClean="0"/>
              <a:t>What do you think the differences are between the which diseases received ‘best standard of care’ and which did not?  Likely expense of treatments…</a:t>
            </a:r>
          </a:p>
          <a:p>
            <a:r>
              <a:rPr lang="en-US" sz="800" dirty="0" smtClean="0"/>
              <a:t/>
            </a:r>
            <a:br>
              <a:rPr lang="en-US" sz="800" dirty="0" smtClean="0"/>
            </a:br>
            <a:r>
              <a:rPr lang="en-US" sz="800" dirty="0" smtClean="0"/>
              <a:t>So following the HIV controversy and some of these studies followed the update the Declaration of Helsinki, many studies are conducted which do not provide “best known therapy” to the control group – and the percentage that do, is largely dependent on the disease category. </a:t>
            </a:r>
          </a:p>
          <a:p>
            <a:endParaRPr lang="en-US" sz="800" dirty="0" smtClean="0"/>
          </a:p>
          <a:p>
            <a:r>
              <a:rPr lang="en-US" sz="800" dirty="0" smtClean="0"/>
              <a:t>(Kent, </a:t>
            </a:r>
            <a:r>
              <a:rPr lang="en-US" sz="800" dirty="0" err="1" smtClean="0"/>
              <a:t>Mwamburi</a:t>
            </a:r>
            <a:r>
              <a:rPr lang="en-US" sz="800" dirty="0" smtClean="0"/>
              <a:t>, </a:t>
            </a:r>
            <a:r>
              <a:rPr lang="en-US" sz="800" dirty="0" err="1" smtClean="0"/>
              <a:t>Bennish</a:t>
            </a:r>
            <a:r>
              <a:rPr lang="en-US" sz="800" dirty="0" smtClean="0"/>
              <a:t>, </a:t>
            </a:r>
            <a:r>
              <a:rPr lang="en-US" sz="800" dirty="0" err="1" smtClean="0"/>
              <a:t>Kupelnick</a:t>
            </a:r>
            <a:r>
              <a:rPr lang="en-US" sz="800" dirty="0" smtClean="0"/>
              <a:t>, Ioannidis, “ Clinical Trials in </a:t>
            </a:r>
            <a:r>
              <a:rPr lang="en-US" sz="800" dirty="0" err="1" smtClean="0"/>
              <a:t>SubSaharan</a:t>
            </a:r>
            <a:r>
              <a:rPr lang="en-US" sz="800" dirty="0" smtClean="0"/>
              <a:t> Africa and Established Standards of Care: A Systematic Review of HIV, Tuberculosis, and Malaria Trials”,  JAMA, July 14, 2004, </a:t>
            </a:r>
            <a:r>
              <a:rPr lang="en-US" sz="800" dirty="0" err="1" smtClean="0"/>
              <a:t>Vol</a:t>
            </a:r>
            <a:r>
              <a:rPr lang="en-US" sz="800" dirty="0" smtClean="0"/>
              <a:t> 292, No 2, 237-242)</a:t>
            </a:r>
          </a:p>
          <a:p>
            <a:endParaRPr lang="en-US" sz="800" dirty="0" smtClean="0"/>
          </a:p>
          <a:p>
            <a:endParaRPr lang="en-US" sz="800"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think, with the controversy</a:t>
            </a:r>
            <a:r>
              <a:rPr lang="en-US" baseline="0" dirty="0" smtClean="0"/>
              <a:t> surrounding clinical trial overseas and the murky rules about which ‘codes of ethics’ are enforced that investigators would be reluctant to conduct trials overseas/ in the developing countries….not so…. </a:t>
            </a:r>
          </a:p>
          <a:p>
            <a:r>
              <a:rPr lang="en-US" baseline="0" dirty="0" smtClean="0"/>
              <a:t>The trend is to conduct MANY more clinical trials overseas.</a:t>
            </a:r>
          </a:p>
          <a:p>
            <a:endParaRPr lang="en-US" baseline="0" dirty="0" smtClean="0"/>
          </a:p>
          <a:p>
            <a:r>
              <a:rPr lang="en-US" dirty="0" smtClean="0"/>
              <a:t>According</a:t>
            </a:r>
            <a:r>
              <a:rPr lang="en-US" baseline="0" dirty="0" smtClean="0"/>
              <a:t> to Glickman (2009) among major pharmaceutical companies, approximately 1/3 (157/509) of their phase 3 trials were conducted completely outside the US.  More than half (13521/24206) of the study sites for phase 3 trials were located outside the US.</a:t>
            </a:r>
          </a:p>
          <a:p>
            <a:r>
              <a:rPr lang="en-US" baseline="0" dirty="0" smtClean="0"/>
              <a:t>This author reviewed 300 clinical trials reported in the NEJM and JAMA and found that the number of countries with trial sites has doubled between 1995 and 2005. </a:t>
            </a:r>
          </a:p>
          <a:p>
            <a:r>
              <a:rPr lang="en-US" baseline="0" dirty="0" smtClean="0"/>
              <a:t>Glickman cites the increasing bureaucracy and burden on investigators in US regarding documentation, compliance and training as one reason the trials are increasingly being moved overseas.</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Ethics in clinical trials is a ‘hot topic’ in the news.  Particularly cases involving international research are making the headlines. Here are few examples:</a:t>
            </a:r>
          </a:p>
          <a:p>
            <a:r>
              <a:rPr lang="en-US" sz="800" dirty="0" smtClean="0"/>
              <a:t>The NY Times article in the business section had a headline that stated “Drug Companies Cut Cost with Foreign Clinical Trials”.  The story describes an Indian physician who has ‘ready supply of subjects’ for clinical trials conducted by Western pharmaceutical companies.  Although American patients are many times reluctant to volunteer for experimental studies, Dr. </a:t>
            </a:r>
            <a:r>
              <a:rPr lang="en-US" sz="800" dirty="0" err="1" smtClean="0"/>
              <a:t>Sosale</a:t>
            </a:r>
            <a:r>
              <a:rPr lang="en-US" sz="800" dirty="0" smtClean="0"/>
              <a:t> is quoted as saying India has large population who are asking, “When can we get started?” in part because of the free medical tests and pharmaceuticals that the participants receive.  This article cites a report by Cutting Edge Information (a pharmaceutical consulting firm in Durham NC) that the cost of clinical testing in developing countries like India can be more than 60% lower than in developed countries.  The article continues, “But recruitment of the poor and illiterate for testing has raised ethical questions in India and abroad, with critics calling it exploitation.”</a:t>
            </a:r>
          </a:p>
          <a:p>
            <a:endParaRPr lang="en-US" sz="800" dirty="0" smtClean="0"/>
          </a:p>
          <a:p>
            <a:r>
              <a:rPr lang="en-US" sz="800" dirty="0" err="1" smtClean="0"/>
              <a:t>Rai</a:t>
            </a:r>
            <a:r>
              <a:rPr lang="en-US" sz="800" dirty="0" smtClean="0"/>
              <a:t>, S. (2005). Drug companies cut costs with foreign clinical trials.</a:t>
            </a:r>
            <a:r>
              <a:rPr lang="en-US" sz="800" i="1" dirty="0" smtClean="0"/>
              <a:t> The New York Times, </a:t>
            </a:r>
            <a:r>
              <a:rPr lang="en-US" sz="800" dirty="0" smtClean="0"/>
              <a:t>C4.</a:t>
            </a:r>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r>
              <a:rPr lang="en-US" dirty="0" smtClean="0"/>
              <a:t>According to</a:t>
            </a:r>
            <a:r>
              <a:rPr lang="en-US" baseline="0" dirty="0" smtClean="0"/>
              <a:t> this figure, western countries still have a greater </a:t>
            </a:r>
            <a:r>
              <a:rPr lang="en-US" u="sng" baseline="0" dirty="0" smtClean="0"/>
              <a:t>proportion</a:t>
            </a:r>
            <a:r>
              <a:rPr lang="en-US" baseline="0" dirty="0" smtClean="0"/>
              <a:t> of clinical trials than developing countries. (Note the first number on the graph for each country … the density) </a:t>
            </a:r>
          </a:p>
          <a:p>
            <a:pPr defTabSz="930311">
              <a:defRPr/>
            </a:pPr>
            <a:r>
              <a:rPr lang="en-US" baseline="0" dirty="0" smtClean="0"/>
              <a:t>However,  c</a:t>
            </a:r>
            <a:r>
              <a:rPr lang="en-US" dirty="0" smtClean="0"/>
              <a:t>linical trials</a:t>
            </a:r>
            <a:r>
              <a:rPr lang="en-US" baseline="0" dirty="0" smtClean="0"/>
              <a:t> are </a:t>
            </a:r>
            <a:r>
              <a:rPr lang="en-US" u="sng" baseline="0" dirty="0" smtClean="0"/>
              <a:t>growing disproportionately </a:t>
            </a:r>
            <a:r>
              <a:rPr lang="en-US" baseline="0" dirty="0" smtClean="0"/>
              <a:t>outside the US – particularly Eastern Europe, China, Latin America and India.  (Note the second number… the relative annual growth for the country)</a:t>
            </a:r>
          </a:p>
          <a:p>
            <a:r>
              <a:rPr lang="en-US" sz="1200" kern="1200" dirty="0" smtClean="0">
                <a:solidFill>
                  <a:schemeClr val="tx1"/>
                </a:solidFill>
                <a:latin typeface="+mn-lt"/>
                <a:ea typeface="+mn-ea"/>
                <a:cs typeface="+mn-cs"/>
              </a:rPr>
              <a:t>Thiers, F. A., </a:t>
            </a:r>
            <a:r>
              <a:rPr lang="en-US" sz="1200" kern="1200" dirty="0" err="1" smtClean="0">
                <a:solidFill>
                  <a:schemeClr val="tx1"/>
                </a:solidFill>
                <a:latin typeface="+mn-lt"/>
                <a:ea typeface="+mn-ea"/>
                <a:cs typeface="+mn-cs"/>
              </a:rPr>
              <a:t>Sinskey</a:t>
            </a:r>
            <a:r>
              <a:rPr lang="en-US" sz="1200" kern="1200" dirty="0" smtClean="0">
                <a:solidFill>
                  <a:schemeClr val="tx1"/>
                </a:solidFill>
                <a:latin typeface="+mn-lt"/>
                <a:ea typeface="+mn-ea"/>
                <a:cs typeface="+mn-cs"/>
              </a:rPr>
              <a:t>, A. J., &amp; Berndt, E. R. (2008). Trends in the globalization of clinical trials.</a:t>
            </a:r>
            <a:r>
              <a:rPr lang="en-US" sz="1200" i="1" kern="1200" dirty="0" smtClean="0">
                <a:solidFill>
                  <a:schemeClr val="tx1"/>
                </a:solidFill>
                <a:latin typeface="+mn-lt"/>
                <a:ea typeface="+mn-ea"/>
                <a:cs typeface="+mn-cs"/>
              </a:rPr>
              <a:t> Nature Reviews Drug Discovery, 7</a:t>
            </a:r>
            <a:r>
              <a:rPr lang="en-US" sz="1200" kern="1200" dirty="0" smtClean="0">
                <a:solidFill>
                  <a:schemeClr val="tx1"/>
                </a:solidFill>
                <a:latin typeface="+mn-lt"/>
                <a:ea typeface="+mn-ea"/>
                <a:cs typeface="+mn-cs"/>
              </a:rPr>
              <a:t>(1), 13-14. </a:t>
            </a:r>
          </a:p>
          <a:p>
            <a:pPr defTabSz="930311">
              <a:defRPr/>
            </a:pPr>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r>
              <a:rPr lang="en-US" dirty="0" smtClean="0"/>
              <a:t>Here more evidence</a:t>
            </a:r>
            <a:r>
              <a:rPr lang="en-US" baseline="0" dirty="0" smtClean="0"/>
              <a:t> of the trend of shifting of clinical trials overseas.  </a:t>
            </a:r>
          </a:p>
          <a:p>
            <a:pPr defTabSz="930311">
              <a:defRPr/>
            </a:pPr>
            <a:r>
              <a:rPr lang="en-US" dirty="0" smtClean="0"/>
              <a:t>This graph (</a:t>
            </a:r>
            <a:r>
              <a:rPr lang="en-US" dirty="0" err="1" smtClean="0"/>
              <a:t>Normile</a:t>
            </a:r>
            <a:r>
              <a:rPr lang="en-US" dirty="0" smtClean="0"/>
              <a:t>,</a:t>
            </a:r>
            <a:r>
              <a:rPr lang="en-US" baseline="0" dirty="0" smtClean="0"/>
              <a:t> 2008) also shows the how the percentage of trials that are conducted in developing regions filed with the FDA has been steadily increasing.  </a:t>
            </a:r>
          </a:p>
          <a:p>
            <a:pPr defTabSz="930311">
              <a:defRPr/>
            </a:pPr>
            <a:r>
              <a:rPr lang="en-US" baseline="0" dirty="0" smtClean="0"/>
              <a:t>In 2003, about 9% of the trials (filed with FDA) were conducted in the developing regions compared with about 18% of the trials in 2007. </a:t>
            </a:r>
          </a:p>
          <a:p>
            <a:pPr defTabSz="930311">
              <a:defRPr/>
            </a:pPr>
            <a:endParaRPr lang="en-US" baseline="0" dirty="0" smtClean="0"/>
          </a:p>
          <a:p>
            <a:pPr defTabSz="930311">
              <a:defRPr/>
            </a:pPr>
            <a:endParaRPr lang="en-US" baseline="0" dirty="0" smtClean="0"/>
          </a:p>
          <a:p>
            <a:pPr defTabSz="930311">
              <a:defRPr/>
            </a:pPr>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buNone/>
            </a:pPr>
            <a:r>
              <a:rPr lang="en-US" sz="800" dirty="0" smtClean="0"/>
              <a:t>Some of the reasons to conduct trials in developing countries include the following:</a:t>
            </a:r>
          </a:p>
          <a:p>
            <a:pPr>
              <a:buNone/>
            </a:pPr>
            <a:endParaRPr lang="en-US" sz="800" dirty="0" smtClean="0"/>
          </a:p>
          <a:p>
            <a:pPr>
              <a:buNone/>
            </a:pPr>
            <a:r>
              <a:rPr lang="en-US" sz="800" dirty="0" smtClean="0"/>
              <a:t>1. Cost savings through labor cost (patients and clinical staff) and ability to recruit large numbers of patients are two important reasons that companies are increasing moving trials overseas. In general, recruiting in western countries is much more difficult as patients are reluctant to try new drugs or “risk” being assigned to placebo.</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800" dirty="0" smtClean="0"/>
              <a:t>The Confederation of Indian Industry estimates that clinical trials are approximately 50 -60% less expensive compared to trials in the US. [</a:t>
            </a:r>
            <a:r>
              <a:rPr lang="en-US" sz="1200" kern="1200" dirty="0" err="1" smtClean="0">
                <a:solidFill>
                  <a:schemeClr val="tx1"/>
                </a:solidFill>
                <a:latin typeface="+mn-lt"/>
                <a:ea typeface="+mn-ea"/>
                <a:cs typeface="+mn-cs"/>
              </a:rPr>
              <a:t>Normile</a:t>
            </a:r>
            <a:r>
              <a:rPr lang="en-US" sz="1200" kern="1200" dirty="0" smtClean="0">
                <a:solidFill>
                  <a:schemeClr val="tx1"/>
                </a:solidFill>
                <a:latin typeface="+mn-lt"/>
                <a:ea typeface="+mn-ea"/>
                <a:cs typeface="+mn-cs"/>
              </a:rPr>
              <a:t>, (2008b).</a:t>
            </a:r>
            <a:r>
              <a:rPr lang="en-US" sz="800" dirty="0" smtClean="0"/>
              <a:t>]. </a:t>
            </a:r>
          </a:p>
          <a:p>
            <a:pPr>
              <a:buNone/>
            </a:pPr>
            <a:r>
              <a:rPr lang="en-US" sz="800" dirty="0" smtClean="0"/>
              <a:t>Cost per patient in India at a top-tier institution (according to  “a pharmaceutical executive”) is reportedly 1/10 the cost compare to a second tier US institution.  [Glickman, NEJM, 2009]</a:t>
            </a:r>
          </a:p>
          <a:p>
            <a:pPr>
              <a:buNone/>
            </a:pPr>
            <a:r>
              <a:rPr lang="en-US" sz="800" dirty="0" smtClean="0"/>
              <a:t>2.  Because it is usually easier to recruit patients in developing countries, in general, the clinical trial have the potential to be shorter – leading to not only cost saving, but to other human savings….having “an answer” sooner.   Shorter trials can become important in patent issues, giving drug companies longer exclusivity for patented pharmaceuticals – but also having shorter trials are important for humanitarian reasons.</a:t>
            </a:r>
          </a:p>
          <a:p>
            <a:pPr>
              <a:buNone/>
            </a:pPr>
            <a:endParaRPr lang="en-US" sz="800" dirty="0" smtClean="0"/>
          </a:p>
          <a:p>
            <a:pPr marL="232578" indent="-232578">
              <a:buAutoNum type="arabicPeriod" startAt="3"/>
            </a:pPr>
            <a:r>
              <a:rPr lang="en-US" sz="800" dirty="0" smtClean="0"/>
              <a:t>Regulatory issues – in general, the pharmaceutical industry has become increasingly frustrated about the regulation of clinical trial in the US (and other Western countries) and the more relaxed regulation in developing countries attracts businesses who organize clinical trials.  The regulations are well intentioned, but burdensome – depending on your perspective.</a:t>
            </a:r>
          </a:p>
          <a:p>
            <a:pPr marL="232578" indent="-232578">
              <a:buAutoNum type="arabicPeriod" startAt="3"/>
            </a:pPr>
            <a:endParaRPr lang="en-US" sz="800" dirty="0" smtClean="0"/>
          </a:p>
          <a:p>
            <a:pPr>
              <a:buNone/>
            </a:pPr>
            <a:r>
              <a:rPr lang="en-US" sz="800" dirty="0" smtClean="0"/>
              <a:t>4.  Increased infrastructure -  As CROs (contract research organizations) have an increasing presence overseas, there are “economies of scale” as the investigators learn from previous studies.  They are increasingly able to make contacts with medical personnel who can aid recruiting patients, learn of testing facilities, and hire local personnel to translate.  The facilities are already in place to aid in conducting</a:t>
            </a:r>
          </a:p>
          <a:p>
            <a:pPr>
              <a:buNone/>
            </a:pPr>
            <a:endParaRPr lang="en-US" sz="800" dirty="0" smtClean="0"/>
          </a:p>
          <a:p>
            <a:pPr>
              <a:buNone/>
            </a:pPr>
            <a:r>
              <a:rPr lang="en-US" sz="800" dirty="0" smtClean="0"/>
              <a:t>5.  Marketing potential – Conducting trials overseas allows companies to establish name recognition, to understand the unique needs of a country, to understand the impact of cultural differences in  medicine, and to be “on the ground” in countries that are increasingly utilizing health care.  Many of these markets are ‘untapped’ and pharmaceutical companies are eager to enter these markets.</a:t>
            </a:r>
          </a:p>
          <a:p>
            <a:pPr>
              <a:buNone/>
            </a:pPr>
            <a:endParaRPr lang="en-US" sz="800" dirty="0" smtClean="0"/>
          </a:p>
          <a:p>
            <a:pPr marL="228600" indent="-228600">
              <a:buAutoNum type="arabicPeriod" startAt="6"/>
            </a:pPr>
            <a:r>
              <a:rPr lang="en-US" sz="800" dirty="0" smtClean="0"/>
              <a:t>Many countries (governments) are welcoming/soliciting the business of clinical trials.   According to an article in Science magazine (</a:t>
            </a:r>
            <a:r>
              <a:rPr lang="en-US" sz="800" dirty="0" err="1" smtClean="0"/>
              <a:t>Normile</a:t>
            </a:r>
            <a:r>
              <a:rPr lang="en-US" sz="800" dirty="0" smtClean="0"/>
              <a:t>, 2008), “A final factor that’s fueling the boom in clinical trials in developing countries is their </a:t>
            </a:r>
            <a:r>
              <a:rPr lang="en-US" sz="800" b="1" dirty="0" smtClean="0"/>
              <a:t>active solicitation- </a:t>
            </a:r>
            <a:r>
              <a:rPr lang="en-US" sz="800" dirty="0" smtClean="0"/>
              <a:t>a sharp turnabout from a mere decade ago…China and India are promoting themselves as the places to be for clinical trials….. China’s government has launched several schemes in recent years to promote drug development, including a National Key New Drug Creation Program approved by the cabinet last December that promises to make up to $1.5 billion available to academics and biotech start-ups over the next 15 years.  China and India are working to streamline approvals processes, crack down on corruption, and improve intellectual-property protection.  ‘ These countries are really doing whatever they can to become major players in this expanding global market’ says Kenneth </a:t>
            </a:r>
            <a:r>
              <a:rPr lang="en-US" sz="800" dirty="0" err="1" smtClean="0"/>
              <a:t>Kailin</a:t>
            </a:r>
            <a:r>
              <a:rPr lang="en-US" sz="800" dirty="0" smtClean="0"/>
              <a:t> (director of the Center for Drug Development at Tufts University).” </a:t>
            </a:r>
          </a:p>
          <a:p>
            <a:pPr marL="228600" indent="-228600">
              <a:buNone/>
            </a:pPr>
            <a:r>
              <a:rPr lang="en-US" sz="800" dirty="0" smtClean="0"/>
              <a:t>See</a:t>
            </a:r>
            <a:r>
              <a:rPr lang="en-US" sz="800" baseline="0" dirty="0" smtClean="0"/>
              <a:t> references on last slides for complete references.</a:t>
            </a:r>
            <a:endParaRPr lang="en-US" sz="800" dirty="0" smtClean="0"/>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dirty="0" smtClean="0"/>
              <a:t>Some of the special issues with conducting clinical trial globally and then using results in developed countries include these:</a:t>
            </a:r>
          </a:p>
          <a:p>
            <a:endParaRPr lang="en-US" sz="1000" dirty="0" smtClean="0"/>
          </a:p>
          <a:p>
            <a:r>
              <a:rPr lang="en-US" sz="1000" dirty="0" smtClean="0"/>
              <a:t>1.  Patients participated in developing countries may have had “less treatment” or different treatment for disease prior to enrollment in the trial so results for the trial may be less </a:t>
            </a:r>
            <a:r>
              <a:rPr lang="en-US" sz="1000" dirty="0" err="1" smtClean="0"/>
              <a:t>generalizable</a:t>
            </a:r>
            <a:r>
              <a:rPr lang="en-US" sz="1000" dirty="0" smtClean="0"/>
              <a:t> to western populations.  For example, disease may respond better to treatment which was previously untreated compared to patient in the west who have already failed to respond to existing treatments.  These has been noted in the treatment of asthma in which trials conducted in developing countries tended to be on patients who had never had asthma treatments and in developed countries asthma is usually treated as young ages.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000" dirty="0" smtClean="0"/>
              <a:t> [Bhatt,(2006) International Prevalence, Recognition, and Treatment of Cardiovascular Risk Factors in Outpatients With </a:t>
            </a:r>
            <a:r>
              <a:rPr lang="en-US" sz="1000" dirty="0" err="1" smtClean="0"/>
              <a:t>Atherothrombosis</a:t>
            </a:r>
            <a:r>
              <a:rPr lang="en-US" sz="1000" dirty="0" smtClean="0"/>
              <a:t>, JAMA</a:t>
            </a:r>
            <a:r>
              <a:rPr lang="en-US" sz="1000" baseline="0" dirty="0" smtClean="0"/>
              <a:t> and </a:t>
            </a:r>
            <a:r>
              <a:rPr lang="en-US" sz="1000" dirty="0" err="1" smtClean="0"/>
              <a:t>Braman</a:t>
            </a:r>
            <a:r>
              <a:rPr lang="en-US" sz="1000" baseline="0" dirty="0" smtClean="0"/>
              <a:t> (2006) The Global Burden of Asthma,</a:t>
            </a:r>
            <a:r>
              <a:rPr lang="en-US" sz="1000" dirty="0" smtClean="0"/>
              <a:t> Chest 2006]</a:t>
            </a:r>
          </a:p>
          <a:p>
            <a:endParaRPr lang="en-US" sz="1000" dirty="0" smtClean="0"/>
          </a:p>
          <a:p>
            <a:r>
              <a:rPr lang="en-US" sz="1000" dirty="0" smtClean="0"/>
              <a:t>2.  Genetic factors may impact issues of safety and efficacy of drug, making </a:t>
            </a:r>
            <a:r>
              <a:rPr lang="en-US" sz="1000" dirty="0" err="1" smtClean="0"/>
              <a:t>generalizability</a:t>
            </a:r>
            <a:r>
              <a:rPr lang="en-US" sz="1000" dirty="0" smtClean="0"/>
              <a:t> difficult – but (on the positive side) may identify subgroups in which, for example, a treatment is uniquely effective.  An example is the drug </a:t>
            </a:r>
            <a:r>
              <a:rPr lang="en-US" sz="1000" dirty="0" err="1" smtClean="0"/>
              <a:t>gefitinib</a:t>
            </a:r>
            <a:r>
              <a:rPr lang="en-US" sz="1000" dirty="0" smtClean="0"/>
              <a:t> (</a:t>
            </a:r>
            <a:r>
              <a:rPr lang="en-US" sz="1000" dirty="0" err="1" smtClean="0"/>
              <a:t>Iressa</a:t>
            </a:r>
            <a:r>
              <a:rPr lang="en-US" sz="1000" dirty="0" smtClean="0"/>
              <a:t> by AstraZeneca) – researchers found that some lung cancer patients responded extremely well (a researcher referred to it as the “Lazarus effect” ) while other lung cancer patients exhibited almost no benefit.  The researchers traced the different response to a genetic mutation that is common among Asians, but infrequent in others.   [</a:t>
            </a:r>
            <a:r>
              <a:rPr lang="en-US" sz="1000" dirty="0" err="1" smtClean="0"/>
              <a:t>Normile</a:t>
            </a:r>
            <a:r>
              <a:rPr lang="en-US" sz="1000" dirty="0" smtClean="0"/>
              <a:t>, Science, 2008]</a:t>
            </a:r>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800" dirty="0" smtClean="0"/>
              <a:t>Many people wonder if the trials conducted in developing countries really benefit those populations.  So are many of trials conducted in central Africa for Rogaine (hair loss) and Viagra or are the trials primarily for diseases TB, Malaria and HIV?</a:t>
            </a:r>
          </a:p>
          <a:p>
            <a:endParaRPr lang="en-US" sz="800" dirty="0" smtClean="0"/>
          </a:p>
          <a:p>
            <a:r>
              <a:rPr lang="en-US" sz="800" dirty="0" smtClean="0"/>
              <a:t>A popular term in this debate is the “10/90 Gap”.  This term characterizes the disparity between health care expenditures and the population they serve.  </a:t>
            </a:r>
          </a:p>
          <a:p>
            <a:r>
              <a:rPr lang="en-US" sz="800" dirty="0" smtClean="0"/>
              <a:t>The actual data are bit ‘hard to come by’ and of course have changed over time – the “label” is really just that..a label… in my opinion, to give a name to the disparity between the drug expenditure in developing countries and populations that it impacts.  But the disparity has been recognized since at least 1990 when some sources estimated only 10% of health care research funding is used for research for the majority (90%) of the world’s health issues.  </a:t>
            </a:r>
          </a:p>
          <a:p>
            <a:endParaRPr lang="en-US" sz="800" dirty="0" smtClean="0"/>
          </a:p>
          <a:p>
            <a:pPr defTabSz="930311">
              <a:defRPr/>
            </a:pPr>
            <a:r>
              <a:rPr lang="en-US" sz="800" dirty="0" smtClean="0"/>
              <a:t>I’ll mention some examples that have numbers to backup a disparity (whether it is actually 10/90 or not). </a:t>
            </a:r>
          </a:p>
          <a:p>
            <a:pPr defTabSz="930311">
              <a:defRPr/>
            </a:pPr>
            <a:r>
              <a:rPr lang="en-US" sz="800" dirty="0" smtClean="0"/>
              <a:t>In a review by Chirac and </a:t>
            </a:r>
            <a:r>
              <a:rPr lang="en-US" sz="800" dirty="0" err="1" smtClean="0"/>
              <a:t>Torreelle</a:t>
            </a:r>
            <a:r>
              <a:rPr lang="en-US" sz="800" dirty="0" smtClean="0"/>
              <a:t>, they found that 10 out of 1556 new drugs developed worldwide from 1975 to 2004 were for “diseases predominantly in low-income countries”. These were all drugs – not just ones with trials overseas –   if you include TB and malaria drugs the number increases to 21/1556. </a:t>
            </a:r>
          </a:p>
          <a:p>
            <a:pPr defTabSz="930311">
              <a:defRPr/>
            </a:pPr>
            <a:endParaRPr lang="en-US" sz="800" dirty="0" smtClean="0"/>
          </a:p>
          <a:p>
            <a:endParaRPr lang="en-US" sz="800" dirty="0" smtClean="0"/>
          </a:p>
          <a:p>
            <a:r>
              <a:rPr lang="en-US" sz="800" dirty="0" smtClean="0"/>
              <a:t>In a review published in NEJM, authors examined 509 phase 3 trials (all countries) reported in November 2007, by the 20 largest US pharmaceutical companies.  None of the studies done in developing countries that were identified were for diseases that are ‘high risk” in the developing countries such as tuberculosis.  In fact, some of the trials were for diseases that are primarily of concern in developed countries such as </a:t>
            </a:r>
            <a:r>
              <a:rPr lang="en-US" sz="800" i="1" dirty="0" smtClean="0"/>
              <a:t>allergic rhinitis </a:t>
            </a:r>
            <a:r>
              <a:rPr lang="en-US" sz="800" dirty="0" smtClean="0"/>
              <a:t>and </a:t>
            </a:r>
            <a:r>
              <a:rPr lang="en-US" sz="800" i="1" dirty="0" smtClean="0"/>
              <a:t>overactive bladder</a:t>
            </a:r>
            <a:r>
              <a:rPr lang="en-US" sz="800" dirty="0" smtClean="0"/>
              <a:t>.  [Glickman 2009, NEJM]</a:t>
            </a:r>
          </a:p>
          <a:p>
            <a:endParaRPr lang="en-US" sz="800" dirty="0" smtClean="0"/>
          </a:p>
          <a:p>
            <a:r>
              <a:rPr lang="en-US" sz="800" dirty="0" smtClean="0"/>
              <a:t>Whether the 10/90 number are exactly right is debatable –but there is evidence that many of the clinical trial in developing countries are not for diseases that are the biggest concerns for those countries.  </a:t>
            </a:r>
          </a:p>
          <a:p>
            <a:r>
              <a:rPr lang="en-US" sz="800" dirty="0" smtClean="0"/>
              <a:t/>
            </a:r>
            <a:br>
              <a:rPr lang="en-US" sz="800" dirty="0" smtClean="0"/>
            </a:br>
            <a:endParaRPr lang="en-US" sz="800" dirty="0" smtClean="0"/>
          </a:p>
          <a:p>
            <a:r>
              <a:rPr lang="en-US" sz="800" dirty="0" smtClean="0"/>
              <a:t>[The 10/90 Report on Health Research 2000. Geneva: Global Forum for Health Research, 2000  www.globalhealthforum.org]. </a:t>
            </a:r>
          </a:p>
          <a:p>
            <a:r>
              <a:rPr lang="en-US" sz="800" dirty="0" err="1" smtClean="0"/>
              <a:t>Kilama</a:t>
            </a:r>
            <a:r>
              <a:rPr lang="en-US" sz="800" dirty="0" smtClean="0"/>
              <a:t>, The 10/90 gap in sub-Saharan Africa: Resolving inequities in health research, </a:t>
            </a:r>
            <a:r>
              <a:rPr lang="en-US" sz="800" dirty="0" err="1" smtClean="0"/>
              <a:t>Acta</a:t>
            </a:r>
            <a:r>
              <a:rPr lang="en-US" sz="800" dirty="0" smtClean="0"/>
              <a:t> </a:t>
            </a:r>
            <a:r>
              <a:rPr lang="en-US" sz="800" dirty="0" err="1" smtClean="0"/>
              <a:t>Tropica</a:t>
            </a:r>
            <a:r>
              <a:rPr lang="en-US" sz="800" dirty="0" smtClean="0"/>
              <a:t> 112S (2009) S8-S15. </a:t>
            </a:r>
          </a:p>
          <a:p>
            <a:r>
              <a:rPr lang="en-US" sz="800" dirty="0" smtClean="0"/>
              <a:t>Commission on Health Research for Development (1990)] </a:t>
            </a:r>
          </a:p>
          <a:p>
            <a:r>
              <a:rPr lang="en-US" sz="800" dirty="0" smtClean="0"/>
              <a:t>Chirac, </a:t>
            </a:r>
            <a:r>
              <a:rPr lang="en-US" sz="800" dirty="0" err="1" smtClean="0"/>
              <a:t>Torrelle</a:t>
            </a:r>
            <a:r>
              <a:rPr lang="en-US" sz="800" dirty="0" smtClean="0"/>
              <a:t>, “Global framework on essential health R&amp;D” Lancet 2006; 367: 1560-1561. ]</a:t>
            </a:r>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A logical question is what is the quality of clinical trials conducted outside the US?  Do we have reason to be concerned that studies conducted outside the US or developed countries are of “lower quality” or are disproportionately more likely to be unethical?</a:t>
            </a:r>
          </a:p>
          <a:p>
            <a:r>
              <a:rPr lang="en-US" sz="800" dirty="0" smtClean="0"/>
              <a:t> </a:t>
            </a:r>
            <a:br>
              <a:rPr lang="en-US" sz="800" dirty="0" smtClean="0"/>
            </a:br>
            <a:r>
              <a:rPr lang="en-US" sz="800" dirty="0" smtClean="0"/>
              <a:t>As with most things, the answer depends on many things and can be quite variable, depending on the country and the source of the information.</a:t>
            </a:r>
          </a:p>
          <a:p>
            <a:endParaRPr lang="en-US" sz="800" dirty="0" smtClean="0"/>
          </a:p>
          <a:p>
            <a:r>
              <a:rPr lang="en-US" sz="800" dirty="0" smtClean="0"/>
              <a:t>I’ll cite a few examples:</a:t>
            </a:r>
          </a:p>
          <a:p>
            <a:r>
              <a:rPr lang="en-US" sz="800" dirty="0" smtClean="0"/>
              <a:t>China:  In 2001, 90% of published clinical trials conducted in China reported no review of protocol for ethical concerns.  18% discussed informed consent appropriately.   (Zhang</a:t>
            </a:r>
            <a:r>
              <a:rPr lang="en-US" sz="800" baseline="0" dirty="0" smtClean="0"/>
              <a:t> (</a:t>
            </a:r>
            <a:r>
              <a:rPr lang="en-US" sz="800" dirty="0" smtClean="0"/>
              <a:t>2008), “An assessment of quality of randomized controlled trials conducted in China” Trials</a:t>
            </a:r>
            <a:r>
              <a:rPr lang="en-US" sz="800" baseline="0" dirty="0" smtClean="0"/>
              <a:t> 9:22.</a:t>
            </a:r>
            <a:r>
              <a:rPr lang="en-US" sz="800" dirty="0" smtClean="0"/>
              <a:t>)</a:t>
            </a:r>
          </a:p>
          <a:p>
            <a:endParaRPr lang="en-US" sz="800" dirty="0" smtClean="0"/>
          </a:p>
          <a:p>
            <a:r>
              <a:rPr lang="en-US" sz="800" dirty="0" smtClean="0"/>
              <a:t>A survey of “developing Arab countries in Asia and Africa” and developed countries (US, UK, Australia and New Zealand) reported in 2007, that </a:t>
            </a:r>
          </a:p>
          <a:p>
            <a:pPr>
              <a:buNone/>
            </a:pPr>
            <a:r>
              <a:rPr lang="en-US" sz="800" dirty="0" smtClean="0"/>
              <a:t>58% of institutions in the developing Arab nations had research ethics committees compared to 94% of institutions surveyed in developed countries </a:t>
            </a:r>
          </a:p>
          <a:p>
            <a:pPr>
              <a:buNone/>
            </a:pPr>
            <a:r>
              <a:rPr lang="en-US" sz="800" dirty="0" smtClean="0"/>
              <a:t>In the same survey, 42% of institutions in the developing Arab nations had review bodies (compared to 75% in developed countries)</a:t>
            </a: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Abbas</a:t>
            </a:r>
            <a:r>
              <a:rPr lang="en-US" sz="1200" kern="1200" dirty="0" smtClean="0">
                <a:solidFill>
                  <a:schemeClr val="tx1"/>
                </a:solidFill>
                <a:latin typeface="+mn-lt"/>
                <a:ea typeface="+mn-ea"/>
                <a:cs typeface="+mn-cs"/>
              </a:rPr>
              <a:t>, E. (2007). Industry-sponsored research in developing countries.</a:t>
            </a:r>
            <a:r>
              <a:rPr lang="en-US" sz="1200" i="1" kern="1200" dirty="0" smtClean="0">
                <a:solidFill>
                  <a:schemeClr val="tx1"/>
                </a:solidFill>
                <a:latin typeface="+mn-lt"/>
                <a:ea typeface="+mn-ea"/>
                <a:cs typeface="+mn-cs"/>
              </a:rPr>
              <a:t> Contemporary Clinical Trials, 28</a:t>
            </a:r>
            <a:r>
              <a:rPr lang="en-US" sz="1200" kern="1200" dirty="0" smtClean="0">
                <a:solidFill>
                  <a:schemeClr val="tx1"/>
                </a:solidFill>
                <a:latin typeface="+mn-lt"/>
                <a:ea typeface="+mn-ea"/>
                <a:cs typeface="+mn-cs"/>
              </a:rPr>
              <a:t>(6), 677-683. ]</a:t>
            </a:r>
          </a:p>
          <a:p>
            <a:endParaRPr lang="en-US" sz="800" dirty="0" smtClean="0"/>
          </a:p>
          <a:p>
            <a:r>
              <a:rPr lang="en-US" sz="800" dirty="0" smtClean="0"/>
              <a:t>So in general, there may be some reason to be concerned about ‘some’ of the research ethics and research quality for </a:t>
            </a:r>
            <a:r>
              <a:rPr lang="en-US" sz="800" u="sng" dirty="0" smtClean="0"/>
              <a:t>some</a:t>
            </a:r>
            <a:r>
              <a:rPr lang="en-US" sz="800" dirty="0" smtClean="0"/>
              <a:t> the research done outside the US …. (But of course that doesn’t mean all research done in the US is high-quality and that done outside the US is of lower quality… )</a:t>
            </a:r>
          </a:p>
          <a:p>
            <a:endParaRPr lang="en-US" sz="800" dirty="0" smtClean="0"/>
          </a:p>
          <a:p>
            <a:r>
              <a:rPr lang="en-US" sz="800" dirty="0" smtClean="0"/>
              <a:t>It is worth noting that there are many indications that the standards for clinical trials done outside the US are improving….  For example, India and China now have registries (2007) of their clinical trials (which offers the transparency of the study design, the payer, the randomization scheme and blinding for example) and many journals in those countries will only published studies that have been registered.  The Indian registry gathers information about the ethics committee that approved the trial.  [ </a:t>
            </a:r>
            <a:r>
              <a:rPr lang="en-US" sz="800" dirty="0" err="1" smtClean="0"/>
              <a:t>Normile</a:t>
            </a:r>
            <a:r>
              <a:rPr lang="en-US" sz="800" dirty="0" smtClean="0"/>
              <a:t>, 2008, “The Promise and Pitfalls of Clinical Trials Overseas”]</a:t>
            </a:r>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523300" indent="-523300"/>
            <a:r>
              <a:rPr lang="en-US" sz="900" dirty="0" smtClean="0"/>
              <a:t>My next question, what aspects should we (as public health investigators, readers of the literature, consumers of health care and pharmaceuticals and citizens of humanity) consider when we approach health care research?  </a:t>
            </a:r>
          </a:p>
          <a:p>
            <a:pPr marL="523300" indent="-523300"/>
            <a:r>
              <a:rPr lang="en-US" sz="900" dirty="0" smtClean="0"/>
              <a:t>When considering the ethics of human research, the following list of considerations was proposed by </a:t>
            </a:r>
            <a:r>
              <a:rPr lang="en-US" sz="900" dirty="0" err="1" smtClean="0"/>
              <a:t>Adil</a:t>
            </a:r>
            <a:r>
              <a:rPr lang="en-US" sz="900" dirty="0" smtClean="0"/>
              <a:t> </a:t>
            </a:r>
            <a:r>
              <a:rPr lang="en-US" sz="900" dirty="0" err="1" smtClean="0"/>
              <a:t>Shamoo</a:t>
            </a:r>
            <a:r>
              <a:rPr lang="en-US" sz="900" baseline="0" dirty="0" smtClean="0"/>
              <a:t> ( He’s written </a:t>
            </a:r>
            <a:r>
              <a:rPr lang="en-US" sz="900" dirty="0" smtClean="0"/>
              <a:t>“The Use of Human Subjects in Research”</a:t>
            </a:r>
            <a:r>
              <a:rPr lang="en-US" sz="900" baseline="0" dirty="0" smtClean="0"/>
              <a:t> – and “Responsible Conduct for Research”…</a:t>
            </a:r>
            <a:r>
              <a:rPr lang="en-US" sz="900" dirty="0" smtClean="0"/>
              <a:t>Who, in turn, cites a variety of influences, including National Commission 1979, Levine 1988, Beauchamp and Childress 1994, Emanuel et al 2000) In my opinion, it gives an admirable and well-thought-out framework to approach questions of ethics in medical research. </a:t>
            </a:r>
          </a:p>
          <a:p>
            <a:pPr marL="523300" indent="-523300"/>
            <a:endParaRPr lang="en-US" sz="900" dirty="0" smtClean="0"/>
          </a:p>
          <a:p>
            <a:pPr marL="523300" indent="-523300">
              <a:buAutoNum type="arabicPeriod"/>
            </a:pPr>
            <a:r>
              <a:rPr lang="en-US" sz="900" dirty="0" smtClean="0"/>
              <a:t>Informed Consent – subjects who are able to make decisions about the risk and benefits of being involved in a research study must give informed consent to be involved.  If the subject is unable to make an informed decision (such as child), then a legally authorized adult can give consent.  Subjects have the right to withdraw from a study at any time.</a:t>
            </a:r>
          </a:p>
          <a:p>
            <a:pPr marL="523300" indent="-523300">
              <a:buAutoNum type="arabicPeriod"/>
            </a:pPr>
            <a:endParaRPr lang="en-US" sz="900" dirty="0" smtClean="0"/>
          </a:p>
          <a:p>
            <a:pPr marL="523300" indent="-523300">
              <a:buAutoNum type="arabicPeriod"/>
            </a:pPr>
            <a:r>
              <a:rPr lang="en-US" sz="900" dirty="0" smtClean="0"/>
              <a:t>Respect for Persons – Subjects privacy and rights must be respected by researchers.  Confidentiality of information must be protected.</a:t>
            </a:r>
          </a:p>
          <a:p>
            <a:pPr marL="523300" indent="-523300"/>
            <a:endParaRPr lang="en-US" sz="900" dirty="0" smtClean="0"/>
          </a:p>
          <a:p>
            <a:pPr marL="523300" indent="-523300"/>
            <a:r>
              <a:rPr lang="en-US" sz="900" dirty="0" smtClean="0"/>
              <a:t>3. 	Beneficence – Harm and risk for subjects should be minimized and benefits to the subjects should be maximized.  </a:t>
            </a:r>
          </a:p>
          <a:p>
            <a:pPr marL="523300" indent="-523300">
              <a:buAutoNum type="arabicPeriod"/>
            </a:pPr>
            <a:endParaRPr lang="en-US" sz="900" dirty="0" smtClean="0"/>
          </a:p>
          <a:p>
            <a:pPr marL="523300" indent="-523300">
              <a:buAutoNum type="arabicPeriod" startAt="4"/>
            </a:pPr>
            <a:r>
              <a:rPr lang="en-US" sz="900" dirty="0" smtClean="0"/>
              <a:t>Social Value – Experiments should have scientific, medical, or social worth</a:t>
            </a:r>
          </a:p>
          <a:p>
            <a:pPr marL="523300" indent="-523300">
              <a:buAutoNum type="arabicPeriod" startAt="4"/>
            </a:pPr>
            <a:endParaRPr lang="en-US" sz="900" dirty="0" smtClean="0"/>
          </a:p>
          <a:p>
            <a:pPr marL="523300" indent="-523300">
              <a:buAutoNum type="arabicPeriod" startAt="5"/>
            </a:pPr>
            <a:r>
              <a:rPr lang="en-US" sz="900" dirty="0" smtClean="0"/>
              <a:t>Justice- The benefits and burden (risk of harm) of research should be fairly distributed.  Researchers should not be exclude people from research without a valid (“moral, legal, or scientific”) reason. </a:t>
            </a:r>
          </a:p>
          <a:p>
            <a:pPr marL="523300" indent="-523300">
              <a:buAutoNum type="arabicPeriod" startAt="5"/>
            </a:pPr>
            <a:endParaRPr lang="en-US" sz="900" dirty="0" smtClean="0"/>
          </a:p>
          <a:p>
            <a:pPr marL="523300" indent="-523300">
              <a:buAutoNum type="arabicPeriod" startAt="6"/>
            </a:pPr>
            <a:r>
              <a:rPr lang="en-US" sz="900" dirty="0" smtClean="0"/>
              <a:t>Protection of Vulnerable Subjects – Vulnerable populations such as children, pregnant women, mentally disabled, mentally ill, prisoners, poor require extra attention to ensure that their interests are not exploited. </a:t>
            </a:r>
          </a:p>
          <a:p>
            <a:pPr marL="523300" indent="-523300">
              <a:buAutoNum type="arabicPeriod" startAt="6"/>
            </a:pPr>
            <a:endParaRPr lang="en-US" sz="900" dirty="0" smtClean="0"/>
          </a:p>
          <a:p>
            <a:pPr marL="523300" indent="-523300">
              <a:buAutoNum type="arabicPeriod" startAt="7"/>
            </a:pPr>
            <a:r>
              <a:rPr lang="en-US" sz="900" dirty="0" smtClean="0"/>
              <a:t>Scientific Validity  - here I will just quote the author, “Research protocols should be scientifically well designed; experiments should yield results that are replicable and statistically significant.  Researchers should strive to eliminate biases and should disclose and/or avoid conflicts of interest.   Research personnel  should have the appropriate scientific or medical qualifications.”  I’ll add my comment that after the term “statistically significant” I’d also say “when there truly is a difference in the treatments” </a:t>
            </a:r>
            <a:r>
              <a:rPr lang="en-US" sz="900" dirty="0" smtClean="0">
                <a:sym typeface="Wingdings" pitchFamily="2" charset="2"/>
              </a:rPr>
              <a:t>. </a:t>
            </a:r>
            <a:endParaRPr lang="en-US" sz="900" dirty="0" smtClean="0"/>
          </a:p>
          <a:p>
            <a:pPr marL="523300" indent="-523300">
              <a:buAutoNum type="arabicPeriod" startAt="7"/>
            </a:pPr>
            <a:endParaRPr lang="en-US" sz="900" dirty="0" smtClean="0"/>
          </a:p>
          <a:p>
            <a:pPr marL="523300" indent="-523300">
              <a:buAutoNum type="arabicPeriod" startAt="8"/>
            </a:pPr>
            <a:r>
              <a:rPr lang="en-US" sz="900" dirty="0" smtClean="0"/>
              <a:t>Data Monitoring – Researchers have the responsibility to both monitor and report any adverse events, any benefit (or lack of benefit), and make sure that scientific validity is maintained.</a:t>
            </a:r>
          </a:p>
          <a:p>
            <a:pPr marL="523300" indent="-523300"/>
            <a:r>
              <a:rPr lang="en-US" sz="900" dirty="0" smtClean="0"/>
              <a:t> </a:t>
            </a:r>
          </a:p>
          <a:p>
            <a:pPr marL="523300" indent="-523300"/>
            <a:r>
              <a:rPr lang="en-US" sz="900" dirty="0" smtClean="0"/>
              <a:t>These are broad considerations – of course, “the devil is in the details” and the details are usually where the controversy exists. </a:t>
            </a:r>
          </a:p>
          <a:p>
            <a:pPr marL="523300" indent="-523300"/>
            <a:r>
              <a:rPr lang="en-US" sz="900" dirty="0" smtClean="0"/>
              <a:t>Notice how many of these items involve </a:t>
            </a:r>
            <a:r>
              <a:rPr lang="en-US" sz="900" dirty="0" err="1" smtClean="0"/>
              <a:t>biostatistical</a:t>
            </a:r>
            <a:r>
              <a:rPr lang="en-US" sz="900" dirty="0" smtClean="0"/>
              <a:t> principles and issues – and how a biostatistician working on a research team would be involved in ensuring these principles are adhered to. </a:t>
            </a:r>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endParaRPr lang="en-US" dirty="0" smtClean="0"/>
          </a:p>
          <a:p>
            <a:pPr defTabSz="930311">
              <a:defRPr/>
            </a:pPr>
            <a:r>
              <a:rPr lang="en-US" dirty="0" smtClean="0"/>
              <a:t>What is the role of a biostatistician (or a person</a:t>
            </a:r>
            <a:r>
              <a:rPr lang="en-US" baseline="0" dirty="0" smtClean="0"/>
              <a:t> </a:t>
            </a:r>
            <a:r>
              <a:rPr lang="en-US" baseline="0" dirty="0" err="1" smtClean="0"/>
              <a:t>knowledgable</a:t>
            </a:r>
            <a:r>
              <a:rPr lang="en-US" baseline="0" dirty="0" smtClean="0"/>
              <a:t> about statistics)  in this ethical debate?  </a:t>
            </a:r>
          </a:p>
          <a:p>
            <a:pPr defTabSz="930311">
              <a:defRPr/>
            </a:pPr>
            <a:r>
              <a:rPr lang="en-US" baseline="0" dirty="0" smtClean="0"/>
              <a:t>I have several quotes showing opinions in favor of having biostatisticians involved in the ethical review process. (I could find none to the contrary, although I’m sure there are those who feel that way.)</a:t>
            </a:r>
          </a:p>
          <a:p>
            <a:pPr marL="0" marR="0" indent="0" algn="l" defTabSz="930311" rtl="0" eaLnBrk="1" fontAlgn="base" latinLnBrk="0" hangingPunct="1">
              <a:lnSpc>
                <a:spcPct val="100000"/>
              </a:lnSpc>
              <a:spcBef>
                <a:spcPct val="30000"/>
              </a:spcBef>
              <a:spcAft>
                <a:spcPct val="0"/>
              </a:spcAft>
              <a:buClrTx/>
              <a:buSzTx/>
              <a:buFontTx/>
              <a:buNone/>
              <a:tabLst/>
              <a:defRPr/>
            </a:pPr>
            <a:r>
              <a:rPr lang="en-US" dirty="0" smtClean="0"/>
              <a:t>According</a:t>
            </a:r>
            <a:r>
              <a:rPr lang="en-US" baseline="0" dirty="0" smtClean="0"/>
              <a:t> to </a:t>
            </a:r>
            <a:r>
              <a:rPr lang="en-US" baseline="0" dirty="0" err="1" smtClean="0"/>
              <a:t>Atici</a:t>
            </a:r>
            <a:r>
              <a:rPr lang="en-US" baseline="0" dirty="0" smtClean="0"/>
              <a:t>,  </a:t>
            </a:r>
            <a:r>
              <a:rPr lang="en-US" dirty="0" smtClean="0"/>
              <a:t>“To</a:t>
            </a:r>
            <a:r>
              <a:rPr lang="en-US" baseline="0" dirty="0" smtClean="0"/>
              <a:t> </a:t>
            </a:r>
            <a:r>
              <a:rPr lang="en-US" dirty="0" smtClean="0"/>
              <a:t> obtain valid and reliable results from biomedical research, it is a scientific and ethical obligation to make use</a:t>
            </a:r>
            <a:r>
              <a:rPr lang="en-US" baseline="0" dirty="0" smtClean="0"/>
              <a:t> of the science of statistics.   Therefore, for research to be evaluated using biostatistics intensively from ethical and scientific points of view, a biostatistics expert is necessary on research ethics committees </a:t>
            </a:r>
            <a:r>
              <a:rPr lang="en-US" dirty="0" smtClean="0"/>
              <a:t>”   [</a:t>
            </a:r>
            <a:r>
              <a:rPr lang="en-US" sz="1200" kern="1200" dirty="0" err="1" smtClean="0">
                <a:solidFill>
                  <a:schemeClr val="tx1"/>
                </a:solidFill>
                <a:latin typeface="+mn-lt"/>
                <a:ea typeface="+mn-ea"/>
                <a:cs typeface="+mn-cs"/>
              </a:rPr>
              <a:t>Atici</a:t>
            </a:r>
            <a:r>
              <a:rPr lang="en-US" sz="1200" kern="1200" dirty="0" smtClean="0">
                <a:solidFill>
                  <a:schemeClr val="tx1"/>
                </a:solidFill>
                <a:latin typeface="+mn-lt"/>
                <a:ea typeface="+mn-ea"/>
                <a:cs typeface="+mn-cs"/>
              </a:rPr>
              <a:t>, E., &amp; </a:t>
            </a:r>
            <a:r>
              <a:rPr lang="en-US" sz="1200" kern="1200" dirty="0" err="1" smtClean="0">
                <a:solidFill>
                  <a:schemeClr val="tx1"/>
                </a:solidFill>
                <a:latin typeface="+mn-lt"/>
                <a:ea typeface="+mn-ea"/>
                <a:cs typeface="+mn-cs"/>
              </a:rPr>
              <a:t>Erdemir</a:t>
            </a:r>
            <a:r>
              <a:rPr lang="en-US" sz="1200" kern="1200" dirty="0" smtClean="0">
                <a:solidFill>
                  <a:schemeClr val="tx1"/>
                </a:solidFill>
                <a:latin typeface="+mn-lt"/>
                <a:ea typeface="+mn-ea"/>
                <a:cs typeface="+mn-cs"/>
              </a:rPr>
              <a:t>, A. D. (2008). Ethics in a scientific approach: The importance of the biostatistician in research ethics committees.</a:t>
            </a:r>
            <a:r>
              <a:rPr lang="en-US" sz="1200" i="1" kern="1200" dirty="0" smtClean="0">
                <a:solidFill>
                  <a:schemeClr val="tx1"/>
                </a:solidFill>
                <a:latin typeface="+mn-lt"/>
                <a:ea typeface="+mn-ea"/>
                <a:cs typeface="+mn-cs"/>
              </a:rPr>
              <a:t> British Medical Journal, 34</a:t>
            </a:r>
            <a:r>
              <a:rPr lang="en-US" sz="1200" kern="1200" dirty="0" smtClean="0">
                <a:solidFill>
                  <a:schemeClr val="tx1"/>
                </a:solidFill>
                <a:latin typeface="+mn-lt"/>
                <a:ea typeface="+mn-ea"/>
                <a:cs typeface="+mn-cs"/>
              </a:rPr>
              <a:t>(4), 297. </a:t>
            </a:r>
            <a:r>
              <a:rPr lang="en-US" baseline="0" dirty="0" smtClean="0"/>
              <a:t>] </a:t>
            </a:r>
          </a:p>
          <a:p>
            <a:pPr defTabSz="930311">
              <a:defRPr/>
            </a:pP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r>
              <a:rPr lang="en-US" dirty="0" smtClean="0"/>
              <a:t>“….Concern should be particularly great in the medical field because of the ethical implications, but the medical journals have generally been slow to appreciate that the statistical aspects can be fundamental to the validity of research….   [expressed] surprise that statisticians are not universally represented on ethical committees.” </a:t>
            </a:r>
          </a:p>
          <a:p>
            <a:pPr defTabSz="930311">
              <a:defRPr/>
            </a:pPr>
            <a:r>
              <a:rPr lang="en-US" dirty="0" smtClean="0"/>
              <a:t>According to Douglas</a:t>
            </a:r>
            <a:r>
              <a:rPr lang="en-US" baseline="0" dirty="0" smtClean="0"/>
              <a:t> </a:t>
            </a:r>
            <a:r>
              <a:rPr lang="en-US" dirty="0" smtClean="0"/>
              <a:t>Altman</a:t>
            </a:r>
            <a:r>
              <a:rPr lang="en-US" baseline="0" dirty="0" smtClean="0"/>
              <a:t> – a great writer and researcher on topics in medical statistics.   “Statistics and ethics in medical research: VIII Improving the quality of statistics in medical journals”, British Medical Journal, </a:t>
            </a:r>
            <a:r>
              <a:rPr lang="en-US" baseline="0" dirty="0" err="1" smtClean="0"/>
              <a:t>Vol</a:t>
            </a:r>
            <a:r>
              <a:rPr lang="en-US" baseline="0" dirty="0" smtClean="0"/>
              <a:t> 282, Jan 3, 1981, 44-47</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endParaRPr lang="en-US" dirty="0" smtClean="0"/>
          </a:p>
          <a:p>
            <a:pPr defTabSz="930311">
              <a:defRPr/>
            </a:pPr>
            <a:endParaRPr lang="en-US" dirty="0" smtClean="0"/>
          </a:p>
          <a:p>
            <a:pPr>
              <a:buNone/>
            </a:pPr>
            <a:r>
              <a:rPr lang="en-US" dirty="0" smtClean="0"/>
              <a:t>“…Much of the debate [controversial HIV trials] hinges on questions of study design, data analysis and assessment of risk.  Statisticians, therefore, have a valuable contribution to make concerning scientific soundness, evidence and perceptions of risk.” </a:t>
            </a:r>
          </a:p>
          <a:p>
            <a:pPr>
              <a:buNone/>
            </a:pPr>
            <a:r>
              <a:rPr lang="en-US" dirty="0" smtClean="0"/>
              <a:t>Hutton, Statistical Method in Medical Research 2000; 9: 185-206 “Ethics of medical research in developing countries: the role of international codes of conduct”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The Wall Street Journal headline reads, “New Concern for Drug Tests Abroad”.   </a:t>
            </a:r>
          </a:p>
          <a:p>
            <a:r>
              <a:rPr lang="en-US" sz="800" dirty="0" smtClean="0"/>
              <a:t>According to this article,  a 3 ½ month old infant died while participating in a clinical trial studying a new version of the vaccine </a:t>
            </a:r>
            <a:r>
              <a:rPr lang="en-US" sz="800" dirty="0" err="1" smtClean="0"/>
              <a:t>Prevnar</a:t>
            </a:r>
            <a:r>
              <a:rPr lang="en-US" sz="800" dirty="0" smtClean="0"/>
              <a:t> made by Wyeth (used against the bacteria often involved in ear infections and pneumonia).  She received the vaccine although she should have been excluded from the study because she was sick at the time and had a cardiac problem. </a:t>
            </a:r>
          </a:p>
          <a:p>
            <a:r>
              <a:rPr lang="en-US" sz="800" dirty="0" smtClean="0"/>
              <a:t>Findings by the regulators investigating the incident “add to concerns how well Western pharmaceutical companies oversee human testing of potential new medicines in developing countries.”  </a:t>
            </a:r>
          </a:p>
          <a:p>
            <a:r>
              <a:rPr lang="en-US" sz="800" dirty="0" smtClean="0"/>
              <a:t>The article continues, “The Indian government, for the most part, has welcomed trials by international drug companies as a business opportunity and because they can provide cheap health care for the needy…”</a:t>
            </a:r>
          </a:p>
          <a:p>
            <a:r>
              <a:rPr lang="en-US" sz="800" dirty="0" smtClean="0"/>
              <a:t>The NIH reported, according the article,  a spike in trials conducted overseas with 50 trials in 2003 in India, China and Russia and 700 trials in 2008 in those same three countries.  </a:t>
            </a:r>
          </a:p>
          <a:p>
            <a:r>
              <a:rPr lang="en-US" sz="800" dirty="0" smtClean="0"/>
              <a:t>“Critics have complained that patients in poorer countries are exploited, serving as guinea pigs to test medicines they may never be able to afford.  Some also question whether the trials can be conducted safely and correctly by medical personnel who haven’t yet developed expertise in testing potential new medicines in human beings”.</a:t>
            </a:r>
          </a:p>
          <a:p>
            <a:r>
              <a:rPr lang="en-US" sz="800" dirty="0" smtClean="0"/>
              <a:t>I’ve chosen just two typical articles, but the popular press is increasingly reporting about the state of global health research- there are many such stories in the recent news.  Ethics in global health research is a important and current issue also in the medical literature as well. </a:t>
            </a:r>
          </a:p>
          <a:p>
            <a:endParaRPr lang="en-US" sz="80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n-US" sz="2000" dirty="0" err="1" smtClean="0"/>
              <a:t>Geeta</a:t>
            </a:r>
            <a:r>
              <a:rPr lang="en-US" sz="2000" dirty="0" smtClean="0"/>
              <a:t> </a:t>
            </a:r>
            <a:r>
              <a:rPr lang="en-US" sz="2000" dirty="0" err="1" smtClean="0"/>
              <a:t>Anand</a:t>
            </a:r>
            <a:r>
              <a:rPr lang="en-US" sz="2000" dirty="0" smtClean="0"/>
              <a:t> and Shirley Wang,  New Concern for Drug Tests Abroad, Wall Street Journal, March 23, 2009.</a:t>
            </a:r>
          </a:p>
          <a:p>
            <a:endParaRPr lang="en-US" sz="800" dirty="0" smtClean="0"/>
          </a:p>
          <a:p>
            <a:endParaRPr lang="en-US" sz="800" dirty="0" smtClean="0"/>
          </a:p>
          <a:p>
            <a:r>
              <a:rPr lang="en-US" sz="800" dirty="0" smtClean="0"/>
              <a:t>[Also see </a:t>
            </a:r>
            <a:r>
              <a:rPr lang="en-US" sz="800" dirty="0" err="1" smtClean="0"/>
              <a:t>Annas</a:t>
            </a:r>
            <a:r>
              <a:rPr lang="en-US" sz="800" dirty="0" smtClean="0"/>
              <a:t> NEJM May 14, 2009 “Globalized Clinical Trials and Informed Consent” for other examples making the news.]</a:t>
            </a:r>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r>
              <a:rPr lang="en-US" dirty="0" smtClean="0"/>
              <a:t>“….the independent ethical review of research trials should involve individuals with training in science, statistics, ethics, and law, as well as reflective citizens who understand social values, priorities, and the vulnerability and concerns of potential subjects.” Emanuel</a:t>
            </a:r>
            <a:r>
              <a:rPr lang="en-US" baseline="0" dirty="0" smtClean="0"/>
              <a:t> (2000)</a:t>
            </a:r>
            <a:endParaRPr lang="en-US" dirty="0" smtClean="0"/>
          </a:p>
          <a:p>
            <a:pPr defTabSz="930311">
              <a:defRPr/>
            </a:pPr>
            <a:endParaRPr lang="en-US" dirty="0" smtClean="0"/>
          </a:p>
          <a:p>
            <a:pPr defTabSz="930311">
              <a:defRPr/>
            </a:pPr>
            <a:r>
              <a:rPr lang="en-US" dirty="0" smtClean="0"/>
              <a:t>So many authors (many of whom, admittedly, are biostatisticians)</a:t>
            </a:r>
            <a:r>
              <a:rPr lang="en-US" baseline="0" dirty="0" smtClean="0"/>
              <a:t> have spoken in favor having statistical input in ethical review process.  </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defTabSz="930311">
              <a:defRPr/>
            </a:pPr>
            <a:endParaRPr lang="en-US" baseline="0" dirty="0" smtClean="0"/>
          </a:p>
          <a:p>
            <a:pPr defTabSz="930311">
              <a:defRPr/>
            </a:pPr>
            <a:r>
              <a:rPr lang="en-US" sz="800" dirty="0" smtClean="0"/>
              <a:t>According to </a:t>
            </a:r>
            <a:r>
              <a:rPr lang="en-US" sz="800" dirty="0" err="1" smtClean="0"/>
              <a:t>Atici</a:t>
            </a:r>
            <a:r>
              <a:rPr lang="en-US" sz="800" dirty="0" smtClean="0"/>
              <a:t> (2008),</a:t>
            </a:r>
            <a:r>
              <a:rPr lang="en-US" sz="800" baseline="0" dirty="0" smtClean="0"/>
              <a:t> </a:t>
            </a:r>
            <a:r>
              <a:rPr lang="en-US" sz="800" dirty="0" smtClean="0"/>
              <a:t>primarily,</a:t>
            </a:r>
            <a:r>
              <a:rPr lang="en-US" sz="800" baseline="0" dirty="0" smtClean="0"/>
              <a:t> </a:t>
            </a:r>
            <a:r>
              <a:rPr lang="en-US" sz="800" dirty="0" smtClean="0"/>
              <a:t>some of the roles of a biostatistician in ethics review can include: </a:t>
            </a:r>
          </a:p>
          <a:p>
            <a:pPr defTabSz="930311">
              <a:buFont typeface="Arial" pitchFamily="34" charset="0"/>
              <a:buChar char="•"/>
              <a:defRPr/>
            </a:pPr>
            <a:r>
              <a:rPr lang="en-US" sz="800" dirty="0" smtClean="0"/>
              <a:t>Discussion about informed consent (specifically in quantifying risk for patients), </a:t>
            </a:r>
          </a:p>
          <a:p>
            <a:pPr defTabSz="930311">
              <a:buFont typeface="Arial" pitchFamily="34" charset="0"/>
              <a:buChar char="•"/>
              <a:defRPr/>
            </a:pPr>
            <a:r>
              <a:rPr lang="en-US" sz="800" dirty="0" smtClean="0"/>
              <a:t>Aspects involving subject selections and eliminating bias and selection of an appropriate control group. </a:t>
            </a:r>
          </a:p>
          <a:p>
            <a:pPr defTabSz="930311">
              <a:buFont typeface="Arial" pitchFamily="34" charset="0"/>
              <a:buChar char="•"/>
              <a:defRPr/>
            </a:pPr>
            <a:r>
              <a:rPr lang="en-US" sz="800" dirty="0" smtClean="0"/>
              <a:t>Ensuring sufficient sample size to address the study question and ensuring a valid study design.  Many researchers believe “underpowered” studies (those with inadequate sample size) are unethical because they do not answer the study question.</a:t>
            </a:r>
          </a:p>
          <a:p>
            <a:pPr defTabSz="930311">
              <a:buFont typeface="Arial" pitchFamily="34" charset="0"/>
              <a:buChar char="•"/>
              <a:defRPr/>
            </a:pPr>
            <a:r>
              <a:rPr lang="en-US" sz="800" dirty="0" smtClean="0"/>
              <a:t>Randomization issues</a:t>
            </a:r>
          </a:p>
          <a:p>
            <a:pPr defTabSz="930311">
              <a:buFont typeface="Arial" pitchFamily="34" charset="0"/>
              <a:buChar char="•"/>
              <a:defRPr/>
            </a:pPr>
            <a:r>
              <a:rPr lang="en-US" sz="800" dirty="0" smtClean="0"/>
              <a:t>Study design and appropriate statistical methods </a:t>
            </a:r>
          </a:p>
          <a:p>
            <a:pPr defTabSz="930311">
              <a:buFont typeface="Arial" pitchFamily="34" charset="0"/>
              <a:buChar char="•"/>
              <a:defRPr/>
            </a:pPr>
            <a:r>
              <a:rPr lang="en-US" sz="800" dirty="0" smtClean="0"/>
              <a:t>Interpretation and distribution of results</a:t>
            </a:r>
          </a:p>
          <a:p>
            <a:pPr defTabSz="930311">
              <a:defRPr/>
            </a:pPr>
            <a:endParaRPr lang="en-US" sz="800" dirty="0" smtClean="0"/>
          </a:p>
          <a:p>
            <a:pPr defTabSz="930311">
              <a:defRPr/>
            </a:pPr>
            <a:r>
              <a:rPr lang="en-US" sz="800" dirty="0" smtClean="0"/>
              <a:t>From Williamson et al:</a:t>
            </a:r>
          </a:p>
          <a:p>
            <a:pPr defTabSz="930311">
              <a:defRPr/>
            </a:pPr>
            <a:r>
              <a:rPr lang="en-US" sz="800" dirty="0" smtClean="0"/>
              <a:t>“The professional contribution that statistician can make primarily addresses the issues of design and analysis of experimental and observational studies.  Applied statisticians will be more familiar with particular problems which arise in trial an data management, which is clearly useful… a statistician who is familiar with the area of investigation could provide a useful contribution regarding the appropriateness of the size of effect being sought and the reliability of the parameter estimates on which the sample size calculations are based. A valuable attribute of statisticians is their ability to ask relevant and important questions, not only about statistical issues, but also about the purpose of the research.  This is helpful in assessing whether a research project addresses a reasonable question, and whether that question is well-posed. “ </a:t>
            </a:r>
          </a:p>
          <a:p>
            <a:pPr defTabSz="930311">
              <a:defRPr/>
            </a:pPr>
            <a:endParaRPr lang="en-US" sz="800" dirty="0" smtClean="0"/>
          </a:p>
          <a:p>
            <a:pPr defTabSz="930311">
              <a:defRPr/>
            </a:pPr>
            <a:r>
              <a:rPr lang="en-US" sz="800" dirty="0" smtClean="0"/>
              <a:t>From </a:t>
            </a:r>
            <a:r>
              <a:rPr lang="en-US" sz="800" dirty="0" err="1" smtClean="0"/>
              <a:t>Thabane</a:t>
            </a:r>
            <a:r>
              <a:rPr lang="en-US" sz="800" dirty="0" smtClean="0"/>
              <a:t> et al:</a:t>
            </a:r>
          </a:p>
          <a:p>
            <a:pPr defTabSz="930311">
              <a:defRPr/>
            </a:pPr>
            <a:r>
              <a:rPr lang="en-US" sz="800" dirty="0" smtClean="0"/>
              <a:t>“There are several statistical issues that can arise in reviews of research projects submitted to REB (Research Ethics Boards).  These issues will include sample size issues, study design, randomization issues in clinical trials, sampling issues in surveys, and data collection instruments in terms of their reliability and validity….. The goal [of statistical review] is to protect the potential research subjects from participating in a study that may not be worthwhile.” </a:t>
            </a:r>
          </a:p>
          <a:p>
            <a:pPr defTabSz="930311">
              <a:defRPr/>
            </a:pPr>
            <a:endParaRPr lang="en-US" sz="800" dirty="0" smtClean="0"/>
          </a:p>
          <a:p>
            <a:pPr defTabSz="930311">
              <a:defRPr/>
            </a:pPr>
            <a:r>
              <a:rPr lang="en-US" sz="800" dirty="0" smtClean="0"/>
              <a:t>[</a:t>
            </a:r>
            <a:r>
              <a:rPr lang="en-US" sz="1200" kern="1200" dirty="0" err="1" smtClean="0">
                <a:solidFill>
                  <a:schemeClr val="tx1"/>
                </a:solidFill>
                <a:latin typeface="+mn-lt"/>
                <a:ea typeface="+mn-ea"/>
                <a:cs typeface="+mn-cs"/>
              </a:rPr>
              <a:t>Atici</a:t>
            </a:r>
            <a:r>
              <a:rPr lang="en-US" sz="1200" kern="1200" dirty="0" smtClean="0">
                <a:solidFill>
                  <a:schemeClr val="tx1"/>
                </a:solidFill>
                <a:latin typeface="+mn-lt"/>
                <a:ea typeface="+mn-ea"/>
                <a:cs typeface="+mn-cs"/>
              </a:rPr>
              <a:t>, E., &amp; </a:t>
            </a:r>
            <a:r>
              <a:rPr lang="en-US" sz="1200" kern="1200" dirty="0" err="1" smtClean="0">
                <a:solidFill>
                  <a:schemeClr val="tx1"/>
                </a:solidFill>
                <a:latin typeface="+mn-lt"/>
                <a:ea typeface="+mn-ea"/>
                <a:cs typeface="+mn-cs"/>
              </a:rPr>
              <a:t>Erdemir</a:t>
            </a:r>
            <a:r>
              <a:rPr lang="en-US" sz="1200" kern="1200" dirty="0" smtClean="0">
                <a:solidFill>
                  <a:schemeClr val="tx1"/>
                </a:solidFill>
                <a:latin typeface="+mn-lt"/>
                <a:ea typeface="+mn-ea"/>
                <a:cs typeface="+mn-cs"/>
              </a:rPr>
              <a:t>, A. D. (2008). Ethics in a scientific approach: The importance of the biostatistician in research ethics committees.</a:t>
            </a:r>
            <a:r>
              <a:rPr lang="en-US" sz="1200" i="1" kern="1200" dirty="0" smtClean="0">
                <a:solidFill>
                  <a:schemeClr val="tx1"/>
                </a:solidFill>
                <a:latin typeface="+mn-lt"/>
                <a:ea typeface="+mn-ea"/>
                <a:cs typeface="+mn-cs"/>
              </a:rPr>
              <a:t> British Medical Journal, 34</a:t>
            </a:r>
            <a:r>
              <a:rPr lang="en-US" sz="1200" kern="1200" dirty="0" smtClean="0">
                <a:solidFill>
                  <a:schemeClr val="tx1"/>
                </a:solidFill>
                <a:latin typeface="+mn-lt"/>
                <a:ea typeface="+mn-ea"/>
                <a:cs typeface="+mn-cs"/>
              </a:rPr>
              <a:t>(4), 297</a:t>
            </a:r>
            <a:endParaRPr lang="en-US" sz="800" dirty="0" smtClean="0"/>
          </a:p>
          <a:p>
            <a:r>
              <a:rPr lang="en-US" sz="1200" kern="1200" dirty="0" smtClean="0">
                <a:solidFill>
                  <a:schemeClr val="tx1"/>
                </a:solidFill>
                <a:latin typeface="+mn-lt"/>
                <a:ea typeface="+mn-ea"/>
                <a:cs typeface="+mn-cs"/>
              </a:rPr>
              <a:t>Williamson, P., Hutton, J. L., Bliss, J., Blunt, J., Campbell, M. J., &amp; Nicholson, R. (2000). Statistical review by research ethics committees.</a:t>
            </a:r>
            <a:r>
              <a:rPr lang="en-US" sz="1200" i="1" kern="1200" dirty="0" smtClean="0">
                <a:solidFill>
                  <a:schemeClr val="tx1"/>
                </a:solidFill>
                <a:latin typeface="+mn-lt"/>
                <a:ea typeface="+mn-ea"/>
                <a:cs typeface="+mn-cs"/>
              </a:rPr>
              <a:t> Journal of the Royal Statistical </a:t>
            </a:r>
            <a:r>
              <a:rPr lang="en-US" sz="1200" i="1" kern="1200" dirty="0" err="1" smtClean="0">
                <a:solidFill>
                  <a:schemeClr val="tx1"/>
                </a:solidFill>
                <a:latin typeface="+mn-lt"/>
                <a:ea typeface="+mn-ea"/>
                <a:cs typeface="+mn-cs"/>
              </a:rPr>
              <a:t>Society.Series</a:t>
            </a:r>
            <a:r>
              <a:rPr lang="en-US" sz="1200" i="1" kern="1200" dirty="0" smtClean="0">
                <a:solidFill>
                  <a:schemeClr val="tx1"/>
                </a:solidFill>
                <a:latin typeface="+mn-lt"/>
                <a:ea typeface="+mn-ea"/>
                <a:cs typeface="+mn-cs"/>
              </a:rPr>
              <a:t> A (Statistics in Society), </a:t>
            </a:r>
            <a:r>
              <a:rPr lang="en-US" sz="1200" kern="1200" dirty="0" smtClean="0">
                <a:solidFill>
                  <a:schemeClr val="tx1"/>
                </a:solidFill>
                <a:latin typeface="+mn-lt"/>
                <a:ea typeface="+mn-ea"/>
                <a:cs typeface="+mn-cs"/>
              </a:rPr>
              <a:t>, 5-13. </a:t>
            </a:r>
          </a:p>
          <a:p>
            <a:r>
              <a:rPr lang="en-US" sz="1200" kern="1200" dirty="0" err="1" smtClean="0">
                <a:solidFill>
                  <a:schemeClr val="tx1"/>
                </a:solidFill>
                <a:latin typeface="+mn-lt"/>
                <a:ea typeface="+mn-ea"/>
                <a:cs typeface="+mn-cs"/>
              </a:rPr>
              <a:t>Thabane</a:t>
            </a:r>
            <a:r>
              <a:rPr lang="en-US" sz="1200" kern="1200" dirty="0" smtClean="0">
                <a:solidFill>
                  <a:schemeClr val="tx1"/>
                </a:solidFill>
                <a:latin typeface="+mn-lt"/>
                <a:ea typeface="+mn-ea"/>
                <a:cs typeface="+mn-cs"/>
              </a:rPr>
              <a:t>, L., Childs, A., &amp; Lafontaine, A. (2005). Determining the level of statistician participation on </a:t>
            </a:r>
            <a:r>
              <a:rPr lang="en-US" sz="1200" kern="1200" dirty="0" err="1" smtClean="0">
                <a:solidFill>
                  <a:schemeClr val="tx1"/>
                </a:solidFill>
                <a:latin typeface="+mn-lt"/>
                <a:ea typeface="+mn-ea"/>
                <a:cs typeface="+mn-cs"/>
              </a:rPr>
              <a:t>canadian</a:t>
            </a:r>
            <a:r>
              <a:rPr lang="en-US" sz="1200" kern="1200" dirty="0" smtClean="0">
                <a:solidFill>
                  <a:schemeClr val="tx1"/>
                </a:solidFill>
                <a:latin typeface="+mn-lt"/>
                <a:ea typeface="+mn-ea"/>
                <a:cs typeface="+mn-cs"/>
              </a:rPr>
              <a:t>-based research ethics boards.</a:t>
            </a:r>
            <a:r>
              <a:rPr lang="en-US" sz="1200" i="1" kern="1200" dirty="0" smtClean="0">
                <a:solidFill>
                  <a:schemeClr val="tx1"/>
                </a:solidFill>
                <a:latin typeface="+mn-lt"/>
                <a:ea typeface="+mn-ea"/>
                <a:cs typeface="+mn-cs"/>
              </a:rPr>
              <a:t> IRB, 27</a:t>
            </a:r>
            <a:r>
              <a:rPr lang="en-US" sz="1200" kern="1200" dirty="0" smtClean="0">
                <a:solidFill>
                  <a:schemeClr val="tx1"/>
                </a:solidFill>
                <a:latin typeface="+mn-lt"/>
                <a:ea typeface="+mn-ea"/>
                <a:cs typeface="+mn-cs"/>
              </a:rPr>
              <a:t>(2), 11-14. </a:t>
            </a:r>
          </a:p>
          <a:p>
            <a:r>
              <a:rPr lang="en-US" sz="800" dirty="0" smtClean="0"/>
              <a:t>]</a:t>
            </a:r>
          </a:p>
          <a:p>
            <a:pPr defTabSz="930311">
              <a:defRPr/>
            </a:pPr>
            <a:endParaRPr lang="en-US" sz="800" dirty="0" smtClean="0"/>
          </a:p>
          <a:p>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0311">
              <a:defRPr/>
            </a:pPr>
            <a:r>
              <a:rPr lang="en-US" sz="800" dirty="0" smtClean="0"/>
              <a:t>One may interested, what are the most common statistical issues that research ethics committees find problematic……well,  this slide is not much different compared to the last slide!  What you look for, you are more likely to find a problem with  …</a:t>
            </a:r>
          </a:p>
          <a:p>
            <a:pPr defTabSz="930311">
              <a:defRPr/>
            </a:pPr>
            <a:endParaRPr lang="en-US" sz="800" dirty="0" smtClean="0"/>
          </a:p>
          <a:p>
            <a:pPr defTabSz="930311">
              <a:defRPr/>
            </a:pPr>
            <a:r>
              <a:rPr lang="en-US" sz="800" dirty="0" smtClean="0"/>
              <a:t>Probably the most common statistical issue (by that I mean problem) is sample size. Other issues include Blinding Issues, Randomization Issues, Placebo Issues, Design Issues.</a:t>
            </a:r>
          </a:p>
          <a:p>
            <a:pPr defTabSz="930311">
              <a:defRPr/>
            </a:pPr>
            <a:endParaRPr lang="en-US" sz="800" dirty="0" smtClean="0"/>
          </a:p>
          <a:p>
            <a:pPr defTabSz="930311">
              <a:defRPr/>
            </a:pPr>
            <a:r>
              <a:rPr lang="en-US" sz="800" dirty="0" smtClean="0"/>
              <a:t>Says Vail, talking about his experiences on ethics committees, “More controversial is the question of sample size.  An excessively large study would be unethical if it involved patients continuing to receive a treatment that was already clearly inferior.  In practice, however, sample size is too seldom adequate to answer definitively a realistic question, and the question of excess recruitment has not arisen….There is an argument (citing Altman) that inadequate sample size should be regarded unethical as it inconveniences patients without a realistic chance of answering a clinically useful question.” </a:t>
            </a:r>
          </a:p>
          <a:p>
            <a:pPr defTabSz="930311">
              <a:defRPr/>
            </a:pPr>
            <a:r>
              <a:rPr lang="en-US" sz="800" dirty="0" smtClean="0"/>
              <a:t>Vail also makes, I believe an important statement about interpretation of results, “…it is unethical to pass research where it appears that the researcher will misinterpret a statistically non-significant result as evidence of no difference.”  </a:t>
            </a:r>
          </a:p>
          <a:p>
            <a:pPr defTabSz="930311">
              <a:defRPr/>
            </a:pPr>
            <a:endParaRPr lang="en-US" sz="800" dirty="0" smtClean="0"/>
          </a:p>
          <a:p>
            <a:r>
              <a:rPr lang="en-US" sz="1200" kern="1200" dirty="0" smtClean="0">
                <a:solidFill>
                  <a:schemeClr val="tx1"/>
                </a:solidFill>
                <a:latin typeface="+mn-lt"/>
                <a:ea typeface="+mn-ea"/>
                <a:cs typeface="+mn-cs"/>
              </a:rPr>
              <a:t>Vail, A. (1999). Experiences of a biostatistician on a UK research ethics committee.</a:t>
            </a:r>
            <a:r>
              <a:rPr lang="en-US" sz="1200" i="1" kern="1200" dirty="0" smtClean="0">
                <a:solidFill>
                  <a:schemeClr val="tx1"/>
                </a:solidFill>
                <a:latin typeface="+mn-lt"/>
                <a:ea typeface="+mn-ea"/>
                <a:cs typeface="+mn-cs"/>
              </a:rPr>
              <a:t> Statistics in Medicine, 17</a:t>
            </a:r>
            <a:r>
              <a:rPr lang="en-US" sz="1200" kern="1200" dirty="0" smtClean="0">
                <a:solidFill>
                  <a:schemeClr val="tx1"/>
                </a:solidFill>
                <a:latin typeface="+mn-lt"/>
                <a:ea typeface="+mn-ea"/>
                <a:cs typeface="+mn-cs"/>
              </a:rPr>
              <a:t>(24), 2811-2814</a:t>
            </a:r>
            <a:endParaRPr lang="en-US" sz="8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buNone/>
            </a:pPr>
            <a:r>
              <a:rPr lang="en-US" sz="1000" dirty="0" smtClean="0"/>
              <a:t>So, in practice, do statisticians really serve on ethics committees?   Seems like most people agree they should….</a:t>
            </a:r>
          </a:p>
          <a:p>
            <a:pPr>
              <a:buNone/>
            </a:pPr>
            <a:endParaRPr lang="en-US" sz="1000" dirty="0" smtClean="0"/>
          </a:p>
          <a:p>
            <a:pPr>
              <a:buNone/>
            </a:pPr>
            <a:r>
              <a:rPr lang="en-US" sz="1000" dirty="0" smtClean="0"/>
              <a:t>In a 1997 Survey of “Local research ethics committees” in Britain, only  15% (27/184) of the committees included a statistician</a:t>
            </a:r>
          </a:p>
          <a:p>
            <a:pPr>
              <a:buNone/>
            </a:pPr>
            <a:r>
              <a:rPr lang="en-US" sz="1000" dirty="0" smtClean="0"/>
              <a:t>In a 2003 Survey of “Local research ethics committees” in Canada, only  22% of ethics committees surveyed (about 84 committees) included a statistician.  In that survey, among those committees without a statistician, most (78%) responded that they felt a statistician was not needed. (Here the group I talked about early, I couldn’t get a direct quote from </a:t>
            </a:r>
            <a:r>
              <a:rPr lang="en-US" sz="1000" dirty="0" smtClean="0">
                <a:sym typeface="Wingdings" pitchFamily="2" charset="2"/>
              </a:rPr>
              <a:t> ).</a:t>
            </a:r>
            <a:r>
              <a:rPr lang="en-US" sz="1000" dirty="0" smtClean="0"/>
              <a:t>  And when asked why a statistician was not present on their committee the responses included that they could not find one to serve, they would like to have one but just not available, that the committee had the necessary statistical expertise without having a statistician, and “ethical decisions do not depend on such detailed scrutiny”.</a:t>
            </a:r>
          </a:p>
          <a:p>
            <a:pPr>
              <a:buNone/>
            </a:pPr>
            <a:endParaRPr lang="en-US" sz="1000" dirty="0" smtClean="0"/>
          </a:p>
          <a:p>
            <a:pPr>
              <a:buNone/>
            </a:pPr>
            <a:r>
              <a:rPr lang="en-US" sz="1000" dirty="0" smtClean="0"/>
              <a:t>Another article (Vail 1998) cites the “scarcity of medical statisticians and the workload entailed” as reasons for  the “shortfall between those who would like a statistician and those who have one”.  </a:t>
            </a:r>
          </a:p>
          <a:p>
            <a:pPr defTabSz="930311">
              <a:defRPr/>
            </a:pPr>
            <a:endParaRPr lang="en-US" sz="1000" dirty="0" smtClean="0"/>
          </a:p>
          <a:p>
            <a:pPr defTabSz="930311">
              <a:defRPr/>
            </a:pPr>
            <a:endParaRPr lang="en-US" sz="1000" dirty="0" smtClean="0"/>
          </a:p>
          <a:p>
            <a:pPr defTabSz="930311">
              <a:defRPr/>
            </a:pPr>
            <a:r>
              <a:rPr lang="en-US" sz="1000" dirty="0" smtClean="0"/>
              <a:t>Even though most (?) researchers would like to have a biostatistician research ethics committees, in practice it often doesn’t happen.  </a:t>
            </a:r>
          </a:p>
          <a:p>
            <a:pPr defTabSz="930311">
              <a:defRPr/>
            </a:pPr>
            <a:r>
              <a:rPr lang="en-US" sz="1000" dirty="0" smtClean="0"/>
              <a:t>So we should all be vigilant considering the ethical and statistical issues in reviewing research. </a:t>
            </a:r>
          </a:p>
          <a:p>
            <a:pPr defTabSz="930311">
              <a:defRPr/>
            </a:pPr>
            <a:endParaRPr lang="en-US" sz="1000" dirty="0" smtClean="0"/>
          </a:p>
          <a:p>
            <a:pPr defTabSz="930311">
              <a:defRPr/>
            </a:pPr>
            <a:endParaRPr lang="en-US" sz="100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We’ve seen that,</a:t>
            </a:r>
            <a:r>
              <a:rPr lang="en-US" baseline="0" dirty="0" smtClean="0"/>
              <a:t> indeed, unethical research has been conducted in the past. </a:t>
            </a:r>
          </a:p>
          <a:p>
            <a:r>
              <a:rPr lang="en-US" baseline="0" dirty="0" smtClean="0"/>
              <a:t>We learned about several “codes of ethics” that have been investigators need to understand – many were written in response to specific unethical research.  However, the unethical research continued in spite of these codes.  We’ve learned about some controversial studies that continue to be debated and shape the updates to these ethical codes.  </a:t>
            </a:r>
          </a:p>
          <a:p>
            <a:r>
              <a:rPr lang="en-US" baseline="0" dirty="0" smtClean="0"/>
              <a:t>We’ve seen that clinical trials are increasingly moving overseas where the oversight may, in some cases, be less strict than ethical oversight in developed nations. And we’ve learned about positive and negative aspects about conducting medical research in different countries – and special considerations that investigators need to be aware of.</a:t>
            </a:r>
            <a:br>
              <a:rPr lang="en-US" baseline="0" dirty="0" smtClean="0"/>
            </a:br>
            <a:r>
              <a:rPr lang="en-US" baseline="0" dirty="0" smtClean="0"/>
              <a:t>We’ve seen that many aspects of ethical codes involve “statistical aspects” in which someone trained in biostatistics can make valuable contributions.   Despite this, often, statisticians are not serving on research ethics committees as frequently as many investigators would prefer.</a:t>
            </a: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solidFill>
                  <a:schemeClr val="tx1">
                    <a:lumMod val="75000"/>
                    <a:lumOff val="25000"/>
                  </a:schemeClr>
                </a:solidFill>
              </a:rPr>
              <a:t>Objectives:</a:t>
            </a:r>
          </a:p>
          <a:p>
            <a:pPr>
              <a:buFont typeface="Arial" pitchFamily="34" charset="0"/>
              <a:buChar char="•"/>
            </a:pPr>
            <a:r>
              <a:rPr lang="en-US" dirty="0" smtClean="0"/>
              <a:t>Know 4 important documents describing “Codes of Ethics” in human research (know the dates, the purpose and the differences in the documents)</a:t>
            </a:r>
          </a:p>
          <a:p>
            <a:pPr>
              <a:buFont typeface="Arial" pitchFamily="34" charset="0"/>
              <a:buChar char="•"/>
            </a:pPr>
            <a:r>
              <a:rPr lang="en-US" dirty="0" smtClean="0"/>
              <a:t>Know background of several cases of unethical research and as well as two more recent of the controversial studies discussed in the lecture</a:t>
            </a:r>
          </a:p>
          <a:p>
            <a:pPr>
              <a:buFont typeface="Arial" pitchFamily="34" charset="0"/>
              <a:buChar char="•"/>
            </a:pPr>
            <a:r>
              <a:rPr lang="en-US" dirty="0" smtClean="0"/>
              <a:t>Understand ethical considerations in clinical trials (emphasis on developing countries)</a:t>
            </a:r>
          </a:p>
          <a:p>
            <a:pPr>
              <a:buFont typeface="Arial" pitchFamily="34" charset="0"/>
              <a:buChar char="•"/>
            </a:pPr>
            <a:r>
              <a:rPr lang="en-US" dirty="0" smtClean="0"/>
              <a:t>Understand role and importance of statistical input in ethical review of studies (emphasis on developing countries)</a:t>
            </a:r>
          </a:p>
          <a:p>
            <a:pPr fontAlgn="auto">
              <a:spcAft>
                <a:spcPts val="0"/>
              </a:spcAft>
              <a:buClr>
                <a:srgbClr val="569FD3"/>
              </a:buClr>
              <a:defRPr/>
            </a:pP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Aft>
                <a:spcPts val="0"/>
              </a:spcAft>
              <a:buClr>
                <a:srgbClr val="569FD3"/>
              </a:buClr>
              <a:buFont typeface="Wingdings" pitchFamily="2" charset="2"/>
              <a:buChar char="§"/>
              <a:defRPr/>
            </a:pPr>
            <a:endParaRPr lang="en-US" dirty="0" smtClean="0">
              <a:solidFill>
                <a:schemeClr val="tx1">
                  <a:lumMod val="75000"/>
                  <a:lumOff val="25000"/>
                </a:schemeClr>
              </a:solidFill>
            </a:endParaRP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C8CF7F0-25F4-4A50-8E54-ED6ED435E7FD}" type="slidenum">
              <a:rPr lang="en-US"/>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solidFill>
                  <a:schemeClr val="tx1">
                    <a:lumMod val="75000"/>
                    <a:lumOff val="25000"/>
                  </a:schemeClr>
                </a:solidFill>
              </a:rPr>
              <a:t>Objectives:</a:t>
            </a:r>
          </a:p>
          <a:p>
            <a:pPr>
              <a:buFont typeface="Arial" pitchFamily="34" charset="0"/>
              <a:buChar char="•"/>
            </a:pPr>
            <a:r>
              <a:rPr lang="en-US" dirty="0" smtClean="0"/>
              <a:t>Know 4 important documents describing “Codes of Ethics” in human research</a:t>
            </a:r>
          </a:p>
          <a:p>
            <a:pPr>
              <a:buFont typeface="Arial" pitchFamily="34" charset="0"/>
              <a:buChar char="•"/>
            </a:pPr>
            <a:r>
              <a:rPr lang="en-US" dirty="0" smtClean="0"/>
              <a:t>Know several cases of unethical research and controversial studies</a:t>
            </a:r>
          </a:p>
          <a:p>
            <a:pPr>
              <a:buFont typeface="Arial" pitchFamily="34" charset="0"/>
              <a:buChar char="•"/>
            </a:pPr>
            <a:r>
              <a:rPr lang="en-US" dirty="0" smtClean="0"/>
              <a:t>Understand ethical considerations in clinical trials (emphasis on developing countries)</a:t>
            </a:r>
          </a:p>
          <a:p>
            <a:pPr>
              <a:buFont typeface="Arial" pitchFamily="34" charset="0"/>
              <a:buChar char="•"/>
            </a:pPr>
            <a:r>
              <a:rPr lang="en-US" dirty="0" smtClean="0"/>
              <a:t>Understand role and importance of statistical input in ethical review of studies (emphasis on developing countries)</a:t>
            </a:r>
          </a:p>
          <a:p>
            <a:pPr defTabSz="930311" fontAlgn="auto">
              <a:spcAft>
                <a:spcPts val="0"/>
              </a:spcAft>
              <a:buClr>
                <a:srgbClr val="569FD3"/>
              </a:buClr>
              <a:defRPr/>
            </a:pPr>
            <a:endParaRPr lang="en-US" baseline="0" dirty="0" smtClean="0"/>
          </a:p>
          <a:p>
            <a:pPr defTabSz="930311" fontAlgn="auto">
              <a:spcAft>
                <a:spcPts val="0"/>
              </a:spcAft>
              <a:buClr>
                <a:srgbClr val="569FD3"/>
              </a:buClr>
              <a:defRPr/>
            </a:pPr>
            <a:endParaRPr lang="en-US" baseline="0" dirty="0" smtClean="0"/>
          </a:p>
          <a:p>
            <a:pPr defTabSz="930311" fontAlgn="auto">
              <a:spcAft>
                <a:spcPts val="0"/>
              </a:spcAft>
              <a:buClr>
                <a:srgbClr val="569FD3"/>
              </a:buClr>
              <a:defRPr/>
            </a:pPr>
            <a:r>
              <a:rPr lang="en-US" baseline="0" dirty="0" smtClean="0"/>
              <a:t>Before discussing the latest literature on the ethics in global health research and implications for the role of biostatistics, let’s review a bit about several important documents describing ethical conduct in research (here and abroad).  Then we will discuss some of the unethical studies that led to the need for such codes of conduct.  We’ll also discuss some controversial studies which raise important considerations.   In other words, how did we get “here” (the current state of ethical considerations in human research)? </a:t>
            </a:r>
          </a:p>
          <a:p>
            <a:pPr fontAlgn="auto">
              <a:spcAft>
                <a:spcPts val="0"/>
              </a:spcAft>
              <a:buClr>
                <a:srgbClr val="569FD3"/>
              </a:buClr>
              <a:buFont typeface="Wingdings" pitchFamily="2" charset="2"/>
              <a:buChar char="§"/>
              <a:defRPr/>
            </a:pPr>
            <a:endParaRPr lang="en-US" dirty="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800" dirty="0" smtClean="0"/>
              <a:t>The Nuremberg Code is one of the most important documents describing code of conduct in experiments involving humans. </a:t>
            </a:r>
          </a:p>
          <a:p>
            <a:r>
              <a:rPr lang="en-US" sz="800" dirty="0" smtClean="0"/>
              <a:t>It was the </a:t>
            </a:r>
            <a:r>
              <a:rPr lang="en-US" sz="800" u="sng" dirty="0" smtClean="0"/>
              <a:t>first code of the ethics for human research recognized internationally </a:t>
            </a:r>
            <a:r>
              <a:rPr lang="en-US" sz="800" dirty="0" smtClean="0"/>
              <a:t>. Written by Advisory Committee for the American Medical Association and adopted in 1947.   The document was written in response to the atrocities that took place at the hands of Nazi doctors and scientists committed against tens of thousands victims in WWII concentration camps.  </a:t>
            </a:r>
            <a:br>
              <a:rPr lang="en-US" sz="800" dirty="0" smtClean="0"/>
            </a:br>
            <a:r>
              <a:rPr lang="en-US" sz="800" dirty="0" smtClean="0"/>
              <a:t>(Nuremberg Atrocities:</a:t>
            </a:r>
            <a:r>
              <a:rPr lang="en-US" sz="800" baseline="0" dirty="0" smtClean="0"/>
              <a:t>    </a:t>
            </a:r>
            <a:r>
              <a:rPr lang="en-US" sz="800" dirty="0" smtClean="0"/>
              <a:t>The subjects did not give informed consent.  The experiments included vaccination and infection studies in which subjects were exposed to typhus, malaria and tetanus , wound studies in which subjects were shot or stabbed and then investigators studied how their would healed, and exposure studies in which subjects were placed in freezing water, or exposed to dangerous levels of radiation or electricity, experiments to change eye color that resulted in blindness.)</a:t>
            </a:r>
          </a:p>
          <a:p>
            <a:r>
              <a:rPr lang="en-US" sz="800" dirty="0" smtClean="0"/>
              <a:t>The document describes ten standards for ethical conduct.  It  addressed informed  and voluntary consent, the right of subjects to leave the experiment at any time, the careful examination and minimization of risk, the qualifications of investigators, and validity of the research design and the social value of the experiment.</a:t>
            </a:r>
          </a:p>
          <a:p>
            <a:r>
              <a:rPr lang="en-US" sz="800" dirty="0" smtClean="0"/>
              <a:t>One statement, as biostatisticians, we are particularly focused on in the Nuremburg Code is, “the experiment should be such as to yield fruitful results for the good of society, unprocurable by other methods or means of study”.   So, a valid research design is an ethical consideration. </a:t>
            </a:r>
          </a:p>
          <a:p>
            <a:r>
              <a:rPr lang="en-US" sz="800" dirty="0" smtClean="0"/>
              <a:t>[Note the Nuremberg Code did not address subject selection or independent review.]</a:t>
            </a:r>
          </a:p>
          <a:p>
            <a:endParaRPr lang="en-US" sz="800" dirty="0" smtClean="0"/>
          </a:p>
          <a:p>
            <a:r>
              <a:rPr lang="en-US" sz="800" dirty="0" err="1" smtClean="0"/>
              <a:t>Shamoo</a:t>
            </a:r>
            <a:r>
              <a:rPr lang="en-US" sz="800" dirty="0" smtClean="0"/>
              <a:t>, “Responsible Conduct of Research“ 2003, Oxford</a:t>
            </a:r>
            <a:r>
              <a:rPr lang="en-US" sz="800" baseline="0" dirty="0" smtClean="0"/>
              <a:t> Press,</a:t>
            </a:r>
            <a:r>
              <a:rPr lang="en-US" sz="800" dirty="0" smtClean="0"/>
              <a:t> Chapter 9.</a:t>
            </a:r>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Declaration</a:t>
            </a:r>
            <a:r>
              <a:rPr lang="en-US" baseline="0" dirty="0" smtClean="0"/>
              <a:t> of Helsinki was written by the World Medical Association and adopted in 1964.  It supports many of the principles from the Nuremburg Code and expands the guidelines for ethical conduct.  Some of the topics included in the Declaration of Helsinki are informed consent for subjects who cannot make this decision themselves (such as minors, mentally ill…), confidentiality, justice  (in particular a favorable risk/benefit ratio) , exploitation, and independent review.</a:t>
            </a:r>
            <a:endParaRPr lang="en-US" u="none"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addition to previously discussed principles, the Declaration of Helsinki explicitly addressed the guideline that </a:t>
            </a:r>
            <a:r>
              <a:rPr lang="en-US" u="sng" baseline="0" dirty="0" smtClean="0"/>
              <a:t>the interests of society and science were secondary to the interests of the research subjects.  </a:t>
            </a:r>
          </a:p>
          <a:p>
            <a:r>
              <a:rPr lang="en-US" u="none" baseline="0" dirty="0" smtClean="0"/>
              <a:t>The original guidelines say that patients in the trial should be given access “to the best proven therapy” at the conclusion of the trial. </a:t>
            </a:r>
          </a:p>
          <a:p>
            <a:r>
              <a:rPr lang="en-US" u="none" baseline="0" dirty="0" smtClean="0"/>
              <a:t>The DH set out the standards that are used by IRBs (institutional review board). </a:t>
            </a:r>
            <a:r>
              <a:rPr lang="en-US" baseline="0" dirty="0" smtClean="0"/>
              <a:t/>
            </a:r>
            <a:br>
              <a:rPr lang="en-US" baseline="0" dirty="0" smtClean="0"/>
            </a:br>
            <a:r>
              <a:rPr lang="en-US" baseline="0" dirty="0" smtClean="0"/>
              <a:t>The Declaration of Helsinki has been periodically updated with the most recent update in 2008.  One of the more recent updates included</a:t>
            </a:r>
            <a:r>
              <a:rPr lang="en-US" u="sng" baseline="0" dirty="0" smtClean="0"/>
              <a:t> a controversial provision that subjects who participate in clinical trials should be provided the best current prophylactic, diagnostic, and therapeutic methods. </a:t>
            </a:r>
          </a:p>
          <a:p>
            <a:r>
              <a:rPr lang="en-US" u="none" baseline="0" dirty="0" smtClean="0"/>
              <a:t>This provision is states: “The benefits, risks, burdens, and effectiveness of a new method should be tested against those of the best current prophylactic, diagnostic, and therapeutic methods.  This does not exclude the use of placebo, or no treatment, in studies where no proven prophylactic, diagnostic, or therapeutic method exists”. </a:t>
            </a:r>
          </a:p>
          <a:p>
            <a:endParaRPr lang="en-US" u="sng" baseline="0" dirty="0" smtClean="0"/>
          </a:p>
          <a:p>
            <a:endParaRPr lang="en-US" u="sng" baseline="0" dirty="0" smtClean="0"/>
          </a:p>
          <a:p>
            <a:r>
              <a:rPr lang="en-US" u="none" baseline="0" dirty="0" smtClean="0"/>
              <a:t>The ‘regulatory weight’ of this document (or any of these documents) is not well agreed upon.  So the extent to which researchers are bound by these provisions is under debate. </a:t>
            </a:r>
            <a:endParaRPr lang="en-US" u="none"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National Commission for the Protection</a:t>
            </a:r>
            <a:r>
              <a:rPr lang="en-US" baseline="0" dirty="0" smtClean="0"/>
              <a:t> of Human Subjects of Biomedical and Behavioral Research issued a report in 1979 “Ethical Principles and Guidelines for the Protection of Human Subjects of Research” – also called the Belmont Report.   This document was written largely in response to </a:t>
            </a:r>
            <a:r>
              <a:rPr lang="en-US" baseline="0" dirty="0" err="1" smtClean="0"/>
              <a:t>Willowbrook</a:t>
            </a:r>
            <a:r>
              <a:rPr lang="en-US" baseline="0" dirty="0" smtClean="0"/>
              <a:t> and Tuskegee studies which we will talk about in a minute. </a:t>
            </a:r>
          </a:p>
          <a:p>
            <a:endParaRPr lang="en-US" baseline="0" dirty="0" smtClean="0"/>
          </a:p>
          <a:p>
            <a:r>
              <a:rPr lang="en-US" baseline="0" dirty="0" smtClean="0"/>
              <a:t>Topics covered in the Belmont report include autonomy, informed consent, justice, vulnerable populations (prisoners, for example, cannot be used for non-therapeutic trials). </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sz="1000" dirty="0" smtClean="0"/>
              <a:t>A fourth ‘code of ethics’ that it is important for us – is the ICH –GCP.  </a:t>
            </a:r>
          </a:p>
          <a:p>
            <a:r>
              <a:rPr lang="en-US" sz="1000" dirty="0" smtClean="0"/>
              <a:t>The International Conference on Harmonization has voting members from USA, European Union and Japan. </a:t>
            </a:r>
          </a:p>
          <a:p>
            <a:r>
              <a:rPr lang="en-US" sz="1000" dirty="0" smtClean="0"/>
              <a:t>The principles of the ICH-GCP are “consistent with the principles that have their origin in the Declaration of Helsinki”.  According to one article [</a:t>
            </a:r>
            <a:r>
              <a:rPr lang="en-US" sz="1000" dirty="0" err="1" smtClean="0"/>
              <a:t>Kimmelmann</a:t>
            </a:r>
            <a:r>
              <a:rPr lang="en-US" sz="1000" dirty="0" smtClean="0"/>
              <a:t> (2009)], the “GCP  covers similar topics to the Declaration, but the focus of CBP is regulatory harmonization, not the articulation of ethical commitments.”</a:t>
            </a:r>
          </a:p>
          <a:p>
            <a:r>
              <a:rPr lang="en-US" sz="1000" dirty="0" smtClean="0"/>
              <a:t>The FDA has relatively recently decided that new drug approvals must conform to the ICH-GCP (but are not bound the Declaration of Helsinki.) Most scholars believe that the DH is more demanding, especially concerning the use of placebos compared to the ICH-GCP.  </a:t>
            </a:r>
          </a:p>
          <a:p>
            <a:r>
              <a:rPr lang="en-US" sz="1000" dirty="0" smtClean="0"/>
              <a:t>For example the ICH-GCP states: </a:t>
            </a:r>
          </a:p>
          <a:p>
            <a:r>
              <a:rPr lang="en-US" sz="1000" dirty="0" smtClean="0"/>
              <a:t>“When a particular placebo controlled trial of a new agent will be acceptable to subjects and investigators when there is a known effective therapy is a matter of patient, investigator and IRB judgment, and acceptability may differ among ICH regions.  Acceptability could depend on the specific trial design and population chosen.” (2002) which is considerable less strict compared to the DH. </a:t>
            </a:r>
          </a:p>
          <a:p>
            <a:r>
              <a:rPr lang="en-US" sz="1000" dirty="0" smtClean="0"/>
              <a:t>In a minute, I’ll show some more differences between the ICH-GCP and the DH. </a:t>
            </a:r>
          </a:p>
          <a:p>
            <a:endParaRPr lang="en-US" sz="100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err="1" smtClean="0">
                <a:solidFill>
                  <a:schemeClr val="tx1"/>
                </a:solidFill>
                <a:latin typeface="+mn-lt"/>
                <a:ea typeface="+mn-ea"/>
                <a:cs typeface="+mn-cs"/>
              </a:rPr>
              <a:t>Kimmelman</a:t>
            </a:r>
            <a:r>
              <a:rPr lang="en-US" sz="1200" kern="1200" dirty="0" smtClean="0">
                <a:solidFill>
                  <a:schemeClr val="tx1"/>
                </a:solidFill>
                <a:latin typeface="+mn-lt"/>
                <a:ea typeface="+mn-ea"/>
                <a:cs typeface="+mn-cs"/>
              </a:rPr>
              <a:t>, J., </a:t>
            </a:r>
            <a:r>
              <a:rPr lang="en-US" sz="1200" kern="1200" dirty="0" err="1" smtClean="0">
                <a:solidFill>
                  <a:schemeClr val="tx1"/>
                </a:solidFill>
                <a:latin typeface="+mn-lt"/>
                <a:ea typeface="+mn-ea"/>
                <a:cs typeface="+mn-cs"/>
              </a:rPr>
              <a:t>Weijer</a:t>
            </a:r>
            <a:r>
              <a:rPr lang="en-US" sz="1200" kern="1200" dirty="0" smtClean="0">
                <a:solidFill>
                  <a:schemeClr val="tx1"/>
                </a:solidFill>
                <a:latin typeface="+mn-lt"/>
                <a:ea typeface="+mn-ea"/>
                <a:cs typeface="+mn-cs"/>
              </a:rPr>
              <a:t>, C., &amp; </a:t>
            </a:r>
            <a:r>
              <a:rPr lang="en-US" sz="1200" kern="1200" dirty="0" err="1" smtClean="0">
                <a:solidFill>
                  <a:schemeClr val="tx1"/>
                </a:solidFill>
                <a:latin typeface="+mn-lt"/>
                <a:ea typeface="+mn-ea"/>
                <a:cs typeface="+mn-cs"/>
              </a:rPr>
              <a:t>Meslin</a:t>
            </a:r>
            <a:r>
              <a:rPr lang="en-US" sz="1200" kern="1200" dirty="0" smtClean="0">
                <a:solidFill>
                  <a:schemeClr val="tx1"/>
                </a:solidFill>
                <a:latin typeface="+mn-lt"/>
                <a:ea typeface="+mn-ea"/>
                <a:cs typeface="+mn-cs"/>
              </a:rPr>
              <a:t>, E. M. (2009). Helsinki discords: FDA, ethics, and international drug trials.</a:t>
            </a:r>
            <a:r>
              <a:rPr lang="en-US" sz="1200" i="1" kern="1200" dirty="0" smtClean="0">
                <a:solidFill>
                  <a:schemeClr val="tx1"/>
                </a:solidFill>
                <a:latin typeface="+mn-lt"/>
                <a:ea typeface="+mn-ea"/>
                <a:cs typeface="+mn-cs"/>
              </a:rPr>
              <a:t> Lancet, 373</a:t>
            </a:r>
            <a:r>
              <a:rPr lang="en-US" sz="1200" kern="1200" dirty="0" smtClean="0">
                <a:solidFill>
                  <a:schemeClr val="tx1"/>
                </a:solidFill>
                <a:latin typeface="+mn-lt"/>
                <a:ea typeface="+mn-ea"/>
                <a:cs typeface="+mn-cs"/>
              </a:rPr>
              <a:t>(9657), 13–14. </a:t>
            </a:r>
          </a:p>
          <a:p>
            <a:endParaRPr lang="en-US" sz="1000" dirty="0" smtClean="0"/>
          </a:p>
          <a:p>
            <a:endParaRPr lang="en-US" sz="1000" dirty="0" smtClean="0"/>
          </a:p>
        </p:txBody>
      </p:sp>
      <p:sp>
        <p:nvSpPr>
          <p:cNvPr id="4" name="Slide Number Placeholder 3"/>
          <p:cNvSpPr>
            <a:spLocks noGrp="1"/>
          </p:cNvSpPr>
          <p:nvPr>
            <p:ph type="sldNum" sz="quarter" idx="10"/>
          </p:nvPr>
        </p:nvSpPr>
        <p:spPr/>
        <p:txBody>
          <a:bodyPr/>
          <a:lstStyle/>
          <a:p>
            <a:pPr>
              <a:defRPr/>
            </a:pPr>
            <a:fld id="{4F6AEE8F-FD6A-4C8E-B31D-8AC4C541F883}"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5FD7FE-204E-4784-AC26-CDE8FDA8D0E5}" type="datetime1">
              <a:rPr lang="en-US" smtClean="0"/>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45F0EC-7D07-448E-A5D7-2763A58A2B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FF388C-34E6-4179-BEAD-870605DB090C}" type="datetime1">
              <a:rPr lang="en-US" smtClean="0"/>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2BEB31-33F0-4522-A926-EDBAC51EF7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B8FA37F-601A-4D79-814F-ECCCF93CAA7E}" type="datetime1">
              <a:rPr lang="en-US" smtClean="0"/>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2C864F-8B70-4701-9B90-E353B2D487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8B35F9-F69A-4A19-9E82-3A51A3B523F0}" type="datetime1">
              <a:rPr lang="en-US" smtClean="0"/>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FD3419-8F91-49C3-8244-8E4F4C2C63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6BEEC6-AE61-486E-8FEC-8DE5FCFFD822}" type="datetime1">
              <a:rPr lang="en-US" smtClean="0"/>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639B1A-051A-4C74-8EE2-720B962654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578E36-35B0-48E4-94D3-779D4B519243}" type="datetime1">
              <a:rPr lang="en-US" smtClean="0"/>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981955-671F-49E3-B23C-CEE35C8676E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C3D23CA-F770-47B1-8619-369A9FD3BBA5}" type="datetime1">
              <a:rPr lang="en-US" smtClean="0"/>
              <a:pPr>
                <a:defRPr/>
              </a:pPr>
              <a:t>10/19/2010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90BC4C-4D05-41FC-A564-6B5FFF7BF7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139AE0-23A7-417C-B283-8BE6C3CBFEE5}" type="datetime1">
              <a:rPr lang="en-US" smtClean="0"/>
              <a:pPr>
                <a:defRPr/>
              </a:pPr>
              <a:t>10/19/2010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1A65F29-76D5-450B-A3C5-CCA1A0B185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716481-F856-4557-9DE1-76313465E511}" type="datetime1">
              <a:rPr lang="en-US" smtClean="0"/>
              <a:pPr>
                <a:defRPr/>
              </a:pPr>
              <a:t>10/19/2010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86D86E-8469-4D0C-90C8-1CB03073EA2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D8FB38-21CB-4481-A099-282BDD6F5BFC}" type="datetime1">
              <a:rPr lang="en-US" smtClean="0"/>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BBF034-DAFC-4051-98D4-3B65B4C288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A7D83E-BE76-4324-B256-3D069D2CEB0F}" type="datetime1">
              <a:rPr lang="en-US" smtClean="0"/>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36F9CD3-06DC-4355-9FDF-90CF795374C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52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52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681A87E-ECE4-41A1-922C-B0868F516008}" type="datetime1">
              <a:rPr lang="en-US" smtClean="0"/>
              <a:pPr>
                <a:defRPr/>
              </a:pPr>
              <a:t>10/19/2010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88FB00D-3F8B-45DF-BEF8-7B6B25EB42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jstor.org.libproxy.lib.unc.edu/stable/3563636"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who.int/ethics/research/en" TargetMode="External"/><Relationship Id="rId3" Type="http://schemas.openxmlformats.org/officeDocument/2006/relationships/hyperlink" Target="http://www.ohsr.od.nih.gov/guidelines/nuremberg.html" TargetMode="External"/><Relationship Id="rId7" Type="http://schemas.openxmlformats.org/officeDocument/2006/relationships/hyperlink" Target="http://www.hhs.gov/ohrp/international/HSPCompliation.pdf" TargetMode="External"/><Relationship Id="rId12"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www.fhi.org/training/fr/RETC/pdf_files/cioms.pdf" TargetMode="External"/><Relationship Id="rId11" Type="http://schemas.openxmlformats.org/officeDocument/2006/relationships/hyperlink" Target="http://www.hrsa.gov/humansubjects" TargetMode="External"/><Relationship Id="rId5" Type="http://schemas.openxmlformats.org/officeDocument/2006/relationships/hyperlink" Target="http://www.ohsr.od.nih.gov/guidelines/belmont.html" TargetMode="External"/><Relationship Id="rId10" Type="http://schemas.openxmlformats.org/officeDocument/2006/relationships/hyperlink" Target="http://www.fda.gov/cder/guidance/959fnl.pdf" TargetMode="External"/><Relationship Id="rId4" Type="http://schemas.openxmlformats.org/officeDocument/2006/relationships/hyperlink" Target="http://www.wma.net/e/policy/b3.htm" TargetMode="External"/><Relationship Id="rId9" Type="http://schemas.openxmlformats.org/officeDocument/2006/relationships/hyperlink" Target="http://www.bioethics.od.nih.gov/"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6626" name="Title 1"/>
          <p:cNvSpPr>
            <a:spLocks noGrp="1"/>
          </p:cNvSpPr>
          <p:nvPr>
            <p:ph type="ctrTitle"/>
          </p:nvPr>
        </p:nvSpPr>
        <p:spPr>
          <a:xfrm>
            <a:off x="2514600" y="2740025"/>
            <a:ext cx="4267200" cy="1470025"/>
          </a:xfrm>
        </p:spPr>
        <p:txBody>
          <a:bodyPr/>
          <a:lstStyle/>
          <a:p>
            <a:pPr eaLnBrk="1" hangingPunct="1"/>
            <a:r>
              <a:rPr lang="en-US" dirty="0" smtClean="0">
                <a:solidFill>
                  <a:schemeClr val="bg1"/>
                </a:solidFill>
              </a:rPr>
              <a:t>Unit 4 Lesson 4 </a:t>
            </a:r>
          </a:p>
        </p:txBody>
      </p:sp>
      <p:sp>
        <p:nvSpPr>
          <p:cNvPr id="3075" name="Subtitle 2"/>
          <p:cNvSpPr>
            <a:spLocks noGrp="1"/>
          </p:cNvSpPr>
          <p:nvPr>
            <p:ph type="subTitle" idx="1"/>
          </p:nvPr>
        </p:nvSpPr>
        <p:spPr>
          <a:xfrm>
            <a:off x="1524000" y="4495800"/>
            <a:ext cx="6553200" cy="1752600"/>
          </a:xfrm>
        </p:spPr>
        <p:txBody>
          <a:bodyPr>
            <a:normAutofit/>
          </a:bodyPr>
          <a:lstStyle/>
          <a:p>
            <a:pPr eaLnBrk="1" hangingPunct="1">
              <a:lnSpc>
                <a:spcPct val="80000"/>
              </a:lnSpc>
            </a:pPr>
            <a:r>
              <a:rPr lang="en-US" sz="2200" dirty="0" smtClean="0">
                <a:solidFill>
                  <a:schemeClr val="bg1"/>
                </a:solidFill>
              </a:rPr>
              <a:t>Research Ethics, Global Health, and Biostatistics</a:t>
            </a:r>
          </a:p>
          <a:p>
            <a:pPr eaLnBrk="1" hangingPunct="1">
              <a:lnSpc>
                <a:spcPct val="80000"/>
              </a:lnSpc>
              <a:spcBef>
                <a:spcPct val="0"/>
              </a:spcBef>
            </a:pPr>
            <a:r>
              <a:rPr lang="en-US" sz="2200" i="1" dirty="0" smtClean="0">
                <a:solidFill>
                  <a:schemeClr val="bg1"/>
                </a:solidFill>
              </a:rPr>
              <a:t>Dr. Jane Monaco</a:t>
            </a:r>
          </a:p>
          <a:p>
            <a:pPr eaLnBrk="1" hangingPunct="1">
              <a:lnSpc>
                <a:spcPct val="80000"/>
              </a:lnSpc>
              <a:spcBef>
                <a:spcPct val="0"/>
              </a:spcBef>
            </a:pPr>
            <a:r>
              <a:rPr lang="en-US" sz="2200" i="1" dirty="0" smtClean="0">
                <a:solidFill>
                  <a:schemeClr val="bg1"/>
                </a:solidFill>
              </a:rPr>
              <a:t>Clinical Assistant Professor</a:t>
            </a:r>
          </a:p>
          <a:p>
            <a:pPr eaLnBrk="1" hangingPunct="1">
              <a:lnSpc>
                <a:spcPct val="80000"/>
              </a:lnSpc>
              <a:spcBef>
                <a:spcPct val="0"/>
              </a:spcBef>
            </a:pPr>
            <a:r>
              <a:rPr lang="en-US" sz="2200" i="1" dirty="0" smtClean="0">
                <a:solidFill>
                  <a:schemeClr val="bg1"/>
                </a:solidFill>
              </a:rPr>
              <a:t> Department of Biostatistics</a:t>
            </a:r>
          </a:p>
          <a:p>
            <a:pPr eaLnBrk="1" hangingPunct="1">
              <a:lnSpc>
                <a:spcPct val="80000"/>
              </a:lnSpc>
              <a:spcBef>
                <a:spcPct val="0"/>
              </a:spcBef>
            </a:pPr>
            <a:r>
              <a:rPr lang="en-US" sz="2200" i="1" dirty="0" err="1" smtClean="0">
                <a:solidFill>
                  <a:schemeClr val="bg1"/>
                </a:solidFill>
              </a:rPr>
              <a:t>Gillings</a:t>
            </a:r>
            <a:r>
              <a:rPr lang="en-US" sz="2200" i="1" dirty="0" smtClean="0">
                <a:solidFill>
                  <a:schemeClr val="bg1"/>
                </a:solidFill>
              </a:rPr>
              <a:t> School of Global Public Health</a:t>
            </a:r>
          </a:p>
          <a:p>
            <a:pPr eaLnBrk="1" hangingPunct="1">
              <a:lnSpc>
                <a:spcPct val="80000"/>
              </a:lnSpc>
              <a:spcBef>
                <a:spcPct val="0"/>
              </a:spcBef>
            </a:pPr>
            <a:r>
              <a:rPr lang="en-US" sz="2200" i="1" dirty="0" smtClean="0">
                <a:solidFill>
                  <a:schemeClr val="bg1"/>
                </a:solidFill>
              </a:rPr>
              <a:t>The University of North Carolina at Chapel Hill</a:t>
            </a:r>
          </a:p>
          <a:p>
            <a:pPr eaLnBrk="1" hangingPunct="1">
              <a:lnSpc>
                <a:spcPct val="80000"/>
              </a:lnSpc>
            </a:pPr>
            <a:endParaRPr lang="en-US" sz="2200" dirty="0" smtClean="0">
              <a:solidFill>
                <a:schemeClr val="bg1"/>
              </a:solidFill>
            </a:endParaRPr>
          </a:p>
        </p:txBody>
      </p:sp>
      <p:sp>
        <p:nvSpPr>
          <p:cNvPr id="4" name="Slide Number Placeholder 3"/>
          <p:cNvSpPr>
            <a:spLocks noGrp="1"/>
          </p:cNvSpPr>
          <p:nvPr>
            <p:ph type="sldNum" sz="quarter" idx="12"/>
          </p:nvPr>
        </p:nvSpPr>
        <p:spPr/>
        <p:txBody>
          <a:bodyPr/>
          <a:lstStyle/>
          <a:p>
            <a:pPr>
              <a:defRPr/>
            </a:pPr>
            <a:fld id="{7845F0EC-7D07-448E-A5D7-2763A58A2BC5}"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Unethical Research Studies </a:t>
            </a:r>
            <a:endParaRPr lang="en-US" sz="4000" dirty="0"/>
          </a:p>
        </p:txBody>
      </p:sp>
      <p:sp>
        <p:nvSpPr>
          <p:cNvPr id="3" name="Content Placeholder 2"/>
          <p:cNvSpPr>
            <a:spLocks noGrp="1"/>
          </p:cNvSpPr>
          <p:nvPr>
            <p:ph idx="1"/>
          </p:nvPr>
        </p:nvSpPr>
        <p:spPr>
          <a:xfrm>
            <a:off x="838200" y="1600200"/>
            <a:ext cx="7848600" cy="4525963"/>
          </a:xfrm>
        </p:spPr>
        <p:txBody>
          <a:bodyPr/>
          <a:lstStyle/>
          <a:p>
            <a:pPr marL="514350" indent="-514350">
              <a:buAutoNum type="arabicPeriod"/>
            </a:pPr>
            <a:r>
              <a:rPr lang="en-US" dirty="0" smtClean="0"/>
              <a:t>Nuremburg (early 1940’s)</a:t>
            </a:r>
          </a:p>
          <a:p>
            <a:pPr marL="514350" indent="-514350">
              <a:buAutoNum type="arabicPeriod"/>
            </a:pPr>
            <a:r>
              <a:rPr lang="en-US" dirty="0" err="1" smtClean="0"/>
              <a:t>Willowbrook</a:t>
            </a:r>
            <a:r>
              <a:rPr lang="en-US" dirty="0" smtClean="0"/>
              <a:t> hepatitis experiments (1956-1980)</a:t>
            </a:r>
          </a:p>
          <a:p>
            <a:pPr marL="514350" indent="-514350">
              <a:buAutoNum type="arabicPeriod"/>
            </a:pPr>
            <a:r>
              <a:rPr lang="en-US" dirty="0" smtClean="0"/>
              <a:t>Tuskegee syphilis study (1932-1972)</a:t>
            </a:r>
          </a:p>
          <a:p>
            <a:pPr marL="514350" indent="-514350">
              <a:buAutoNum type="arabicPeriod"/>
            </a:pPr>
            <a:r>
              <a:rPr lang="en-US" dirty="0" smtClean="0"/>
              <a:t>Jewish chronic disease study (1964)</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10</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000" dirty="0" smtClean="0"/>
              <a:t>Controversial MTCT HIV Study</a:t>
            </a:r>
            <a:endParaRPr lang="en-US" sz="4000" dirty="0"/>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11</a:t>
            </a:fld>
            <a:endParaRPr lang="en-US"/>
          </a:p>
        </p:txBody>
      </p:sp>
      <p:sp>
        <p:nvSpPr>
          <p:cNvPr id="6" name="TextBox 5"/>
          <p:cNvSpPr txBox="1"/>
          <p:nvPr/>
        </p:nvSpPr>
        <p:spPr>
          <a:xfrm>
            <a:off x="2819400" y="6211669"/>
            <a:ext cx="6324600" cy="584775"/>
          </a:xfrm>
          <a:prstGeom prst="rect">
            <a:avLst/>
          </a:prstGeom>
          <a:solidFill>
            <a:schemeClr val="bg1"/>
          </a:solidFill>
        </p:spPr>
        <p:txBody>
          <a:bodyPr wrap="square" rtlCol="0">
            <a:spAutoFit/>
          </a:bodyPr>
          <a:lstStyle/>
          <a:p>
            <a:r>
              <a:rPr lang="en-US" sz="1600" dirty="0" smtClean="0"/>
              <a:t>Lurie and Wolfe (1997, NEJM)  Varmus and </a:t>
            </a:r>
            <a:r>
              <a:rPr lang="en-US" sz="1600" dirty="0" err="1" smtClean="0"/>
              <a:t>Satcher</a:t>
            </a:r>
            <a:r>
              <a:rPr lang="en-US" sz="1600" dirty="0" smtClean="0"/>
              <a:t> (1997, NEJM)</a:t>
            </a:r>
          </a:p>
          <a:p>
            <a:r>
              <a:rPr lang="en-US" sz="1600" dirty="0" smtClean="0"/>
              <a:t>Angell ( 1997, NEJM)   Lie (2002, Bioethics)</a:t>
            </a:r>
            <a:endParaRPr lang="en-US" sz="1600" dirty="0"/>
          </a:p>
        </p:txBody>
      </p:sp>
      <p:sp>
        <p:nvSpPr>
          <p:cNvPr id="3" name="Content Placeholder 2"/>
          <p:cNvSpPr>
            <a:spLocks noGrp="1"/>
          </p:cNvSpPr>
          <p:nvPr>
            <p:ph idx="1"/>
          </p:nvPr>
        </p:nvSpPr>
        <p:spPr>
          <a:xfrm>
            <a:off x="685800" y="1371600"/>
            <a:ext cx="7848600" cy="4953000"/>
          </a:xfrm>
        </p:spPr>
        <p:txBody>
          <a:bodyPr/>
          <a:lstStyle/>
          <a:p>
            <a:pPr>
              <a:buNone/>
            </a:pPr>
            <a:r>
              <a:rPr lang="en-US" dirty="0" smtClean="0"/>
              <a:t>Existing standard therapy (AZT long-term, effective but expensive) </a:t>
            </a:r>
          </a:p>
          <a:p>
            <a:pPr>
              <a:buNone/>
            </a:pPr>
            <a:r>
              <a:rPr lang="en-US" dirty="0" smtClean="0"/>
              <a:t>Study compared short-term low-dose AZT therapy to placebo (conducted in developing nations)</a:t>
            </a:r>
          </a:p>
          <a:p>
            <a:pPr>
              <a:buNone/>
            </a:pPr>
            <a:r>
              <a:rPr lang="en-US" dirty="0" smtClean="0"/>
              <a:t>	</a:t>
            </a:r>
            <a:r>
              <a:rPr lang="en-US" sz="2800" dirty="0" smtClean="0"/>
              <a:t>Critics: unethical use of placebo</a:t>
            </a:r>
          </a:p>
          <a:p>
            <a:pPr>
              <a:buNone/>
            </a:pPr>
            <a:r>
              <a:rPr lang="en-US" sz="2800" dirty="0" smtClean="0"/>
              <a:t>	Proponents: placebo produces better evidence, will potentially benefit study population and existing treatment is “practically” unavailable to population</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3200" b="1" dirty="0" smtClean="0"/>
              <a:t>Disparity: Cost of Effective HIV Treatments and Resources in Developing Countries</a:t>
            </a:r>
            <a:endParaRPr lang="en-US" sz="3200" b="1" dirty="0"/>
          </a:p>
        </p:txBody>
      </p:sp>
      <p:sp>
        <p:nvSpPr>
          <p:cNvPr id="3" name="Content Placeholder 2"/>
          <p:cNvSpPr>
            <a:spLocks noGrp="1"/>
          </p:cNvSpPr>
          <p:nvPr>
            <p:ph idx="1"/>
          </p:nvPr>
        </p:nvSpPr>
        <p:spPr>
          <a:xfrm>
            <a:off x="685800" y="1371600"/>
            <a:ext cx="7848600" cy="4525963"/>
          </a:xfrm>
        </p:spPr>
        <p:txBody>
          <a:bodyPr/>
          <a:lstStyle/>
          <a:p>
            <a:pPr>
              <a:buNone/>
            </a:pPr>
            <a:endParaRPr lang="en-US" sz="28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12</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6" name="TextBox 5"/>
          <p:cNvSpPr txBox="1"/>
          <p:nvPr/>
        </p:nvSpPr>
        <p:spPr>
          <a:xfrm>
            <a:off x="533400" y="6211669"/>
            <a:ext cx="8610600" cy="646331"/>
          </a:xfrm>
          <a:prstGeom prst="rect">
            <a:avLst/>
          </a:prstGeom>
          <a:solidFill>
            <a:schemeClr val="bg1"/>
          </a:solidFill>
        </p:spPr>
        <p:txBody>
          <a:bodyPr wrap="square" rtlCol="0">
            <a:spAutoFit/>
          </a:bodyPr>
          <a:lstStyle/>
          <a:p>
            <a:r>
              <a:rPr lang="en-US" dirty="0" smtClean="0"/>
              <a:t>Killen, J., Grady, C., </a:t>
            </a:r>
            <a:r>
              <a:rPr lang="en-US" dirty="0" err="1" smtClean="0"/>
              <a:t>Folkers</a:t>
            </a:r>
            <a:r>
              <a:rPr lang="en-US" dirty="0" smtClean="0"/>
              <a:t>, G. K., &amp; </a:t>
            </a:r>
            <a:r>
              <a:rPr lang="en-US" dirty="0" err="1" smtClean="0"/>
              <a:t>Fauci</a:t>
            </a:r>
            <a:r>
              <a:rPr lang="en-US" dirty="0" smtClean="0"/>
              <a:t>, A. S. (2002). Ethics of clinical research in the developing world.</a:t>
            </a:r>
            <a:r>
              <a:rPr lang="en-US" i="1" dirty="0" smtClean="0"/>
              <a:t> Nature Reviews Immunology, 2</a:t>
            </a:r>
            <a:r>
              <a:rPr lang="en-US" dirty="0" smtClean="0"/>
              <a:t>(3), 210-215. </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914400" y="1447800"/>
            <a:ext cx="7391400" cy="48165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13</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6" name="TextBox 5"/>
          <p:cNvSpPr txBox="1"/>
          <p:nvPr/>
        </p:nvSpPr>
        <p:spPr>
          <a:xfrm>
            <a:off x="0" y="6211669"/>
            <a:ext cx="9144000" cy="646331"/>
          </a:xfrm>
          <a:prstGeom prst="rect">
            <a:avLst/>
          </a:prstGeom>
          <a:solidFill>
            <a:schemeClr val="bg1"/>
          </a:solidFill>
        </p:spPr>
        <p:txBody>
          <a:bodyPr wrap="square" rtlCol="0">
            <a:spAutoFit/>
          </a:bodyPr>
          <a:lstStyle/>
          <a:p>
            <a:r>
              <a:rPr lang="en-US" dirty="0" smtClean="0"/>
              <a:t>Killen, J., Grady, C., </a:t>
            </a:r>
            <a:r>
              <a:rPr lang="en-US" dirty="0" err="1" smtClean="0"/>
              <a:t>Folkers</a:t>
            </a:r>
            <a:r>
              <a:rPr lang="en-US" dirty="0" smtClean="0"/>
              <a:t>, G. K., &amp; </a:t>
            </a:r>
            <a:r>
              <a:rPr lang="en-US" dirty="0" err="1" smtClean="0"/>
              <a:t>Fauci</a:t>
            </a:r>
            <a:r>
              <a:rPr lang="en-US" dirty="0" smtClean="0"/>
              <a:t>, A. S. (2002). Ethics of clinical research in the developing world.</a:t>
            </a:r>
            <a:r>
              <a:rPr lang="en-US" i="1" dirty="0" smtClean="0"/>
              <a:t> Nature Reviews Immunology, 2</a:t>
            </a:r>
            <a:r>
              <a:rPr lang="en-US" dirty="0" smtClean="0"/>
              <a:t>(3), 210-215. </a:t>
            </a:r>
            <a:endParaRPr lang="en-US" dirty="0"/>
          </a:p>
        </p:txBody>
      </p:sp>
      <p:sp>
        <p:nvSpPr>
          <p:cNvPr id="10" name="Title 1"/>
          <p:cNvSpPr txBox="1">
            <a:spLocks/>
          </p:cNvSpPr>
          <p:nvPr/>
        </p:nvSpPr>
        <p:spPr bwMode="auto">
          <a:xfrm>
            <a:off x="3048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j-lt"/>
                <a:ea typeface="+mj-ea"/>
                <a:cs typeface="+mj-cs"/>
              </a:rPr>
              <a:t>Disparity: Cost of Effective HIV Treatments and Resources in </a:t>
            </a:r>
            <a:r>
              <a:rPr kumimoji="0" lang="en-US" sz="3200" b="1" i="0" u="none" strike="noStrike" kern="1200" cap="none" spc="0" normalizeH="0" baseline="0" noProof="0" dirty="0" smtClean="0">
                <a:ln>
                  <a:noFill/>
                </a:ln>
                <a:solidFill>
                  <a:schemeClr val="tx1"/>
                </a:solidFill>
                <a:effectLst/>
                <a:uLnTx/>
                <a:uFillTx/>
                <a:latin typeface="+mj-lt"/>
                <a:ea typeface="+mj-ea"/>
                <a:cs typeface="+mj-cs"/>
              </a:rPr>
              <a:t>Developing </a:t>
            </a:r>
            <a:r>
              <a:rPr kumimoji="0" lang="en-US" sz="3200" b="1" i="0" u="none" strike="noStrike" kern="1200" cap="none" spc="0" normalizeH="0" baseline="0" noProof="0" dirty="0" smtClean="0">
                <a:ln>
                  <a:noFill/>
                </a:ln>
                <a:solidFill>
                  <a:schemeClr val="tx1"/>
                </a:solidFill>
                <a:effectLst/>
                <a:uLnTx/>
                <a:uFillTx/>
                <a:latin typeface="+mj-lt"/>
                <a:ea typeface="+mj-ea"/>
                <a:cs typeface="+mj-cs"/>
              </a:rPr>
              <a:t>Countries</a:t>
            </a:r>
            <a:endParaRPr kumimoji="0" lang="en-US" sz="3200" b="1" i="0" u="none" strike="noStrike" kern="1200" cap="none" spc="0" normalizeH="0" baseline="0" noProof="0" dirty="0">
              <a:ln>
                <a:noFill/>
              </a:ln>
              <a:solidFill>
                <a:schemeClr val="tx1"/>
              </a:solidFill>
              <a:effectLst/>
              <a:uLnTx/>
              <a:uFillTx/>
              <a:latin typeface="+mj-lt"/>
              <a:ea typeface="+mj-ea"/>
              <a:cs typeface="+mj-cs"/>
            </a:endParaRPr>
          </a:p>
        </p:txBody>
      </p:sp>
      <p:pic>
        <p:nvPicPr>
          <p:cNvPr id="1027" name="Picture 3"/>
          <p:cNvPicPr>
            <a:picLocks noChangeAspect="1" noChangeArrowheads="1"/>
          </p:cNvPicPr>
          <p:nvPr/>
        </p:nvPicPr>
        <p:blipFill>
          <a:blip r:embed="rId4" cstate="print"/>
          <a:srcRect/>
          <a:stretch>
            <a:fillRect/>
          </a:stretch>
        </p:blipFill>
        <p:spPr bwMode="auto">
          <a:xfrm>
            <a:off x="304800" y="1600200"/>
            <a:ext cx="8373447" cy="423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sz="3600" dirty="0" smtClean="0"/>
              <a:t>Controversial Kano, Nigeria- </a:t>
            </a:r>
            <a:r>
              <a:rPr lang="en-US" sz="3600" dirty="0" err="1" smtClean="0"/>
              <a:t>Trovan</a:t>
            </a:r>
            <a:r>
              <a:rPr lang="en-US" sz="3600" dirty="0" smtClean="0"/>
              <a:t> Case</a:t>
            </a:r>
            <a:endParaRPr lang="en-US" sz="3600" dirty="0"/>
          </a:p>
        </p:txBody>
      </p:sp>
      <p:sp>
        <p:nvSpPr>
          <p:cNvPr id="3" name="Content Placeholder 2"/>
          <p:cNvSpPr>
            <a:spLocks noGrp="1"/>
          </p:cNvSpPr>
          <p:nvPr>
            <p:ph idx="1"/>
          </p:nvPr>
        </p:nvSpPr>
        <p:spPr>
          <a:xfrm>
            <a:off x="457200" y="1295400"/>
            <a:ext cx="8229600" cy="4876800"/>
          </a:xfrm>
          <a:noFill/>
        </p:spPr>
        <p:txBody>
          <a:bodyPr/>
          <a:lstStyle/>
          <a:p>
            <a:r>
              <a:rPr lang="en-US" sz="2800" dirty="0" smtClean="0"/>
              <a:t>1996 – 200 children with bacterial meningitis</a:t>
            </a:r>
          </a:p>
          <a:p>
            <a:r>
              <a:rPr lang="en-US" sz="2800" dirty="0" smtClean="0"/>
              <a:t>Antibiotic (</a:t>
            </a:r>
            <a:r>
              <a:rPr lang="en-US" sz="2800" dirty="0" err="1" smtClean="0"/>
              <a:t>ceftriaxone</a:t>
            </a:r>
            <a:r>
              <a:rPr lang="en-US" sz="2800" dirty="0" smtClean="0"/>
              <a:t>) was a proven, existing antibiotic for treating bacterial meningitis</a:t>
            </a:r>
          </a:p>
          <a:p>
            <a:r>
              <a:rPr lang="en-US" sz="2800" dirty="0" smtClean="0"/>
              <a:t>Study compared </a:t>
            </a:r>
            <a:r>
              <a:rPr lang="en-US" sz="2800" dirty="0" err="1" smtClean="0"/>
              <a:t>Trovan</a:t>
            </a:r>
            <a:r>
              <a:rPr lang="en-US" sz="2800" dirty="0" smtClean="0"/>
              <a:t> (antibiotic) to lower dose </a:t>
            </a:r>
            <a:r>
              <a:rPr lang="en-US" sz="2800" dirty="0" err="1" smtClean="0"/>
              <a:t>ceftriaxone</a:t>
            </a:r>
            <a:endParaRPr lang="en-US" sz="2800" dirty="0" smtClean="0"/>
          </a:p>
          <a:p>
            <a:r>
              <a:rPr lang="en-US" sz="2800" dirty="0" smtClean="0"/>
              <a:t>Alleged back dating of informed consent and parents claim lack of knowledge of “low dose </a:t>
            </a:r>
            <a:r>
              <a:rPr lang="en-US" sz="2800" dirty="0" err="1" smtClean="0"/>
              <a:t>ceftriaxone</a:t>
            </a:r>
            <a:r>
              <a:rPr lang="en-US" sz="2800" dirty="0" smtClean="0"/>
              <a:t>”</a:t>
            </a:r>
          </a:p>
          <a:p>
            <a:r>
              <a:rPr lang="en-US" sz="2800" dirty="0" smtClean="0"/>
              <a:t>Eleven children died – Many lawsuits filed and pending (multi billion dollar)</a:t>
            </a:r>
          </a:p>
          <a:p>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Codes</a:t>
            </a:r>
            <a:endParaRPr lang="en-US" dirty="0"/>
          </a:p>
        </p:txBody>
      </p:sp>
      <p:sp>
        <p:nvSpPr>
          <p:cNvPr id="3" name="Content Placeholder 2"/>
          <p:cNvSpPr>
            <a:spLocks noGrp="1"/>
          </p:cNvSpPr>
          <p:nvPr>
            <p:ph idx="1"/>
          </p:nvPr>
        </p:nvSpPr>
        <p:spPr>
          <a:xfrm>
            <a:off x="533400" y="1219200"/>
            <a:ext cx="8229600" cy="4525963"/>
          </a:xfrm>
        </p:spPr>
        <p:txBody>
          <a:bodyPr/>
          <a:lstStyle/>
          <a:p>
            <a:r>
              <a:rPr lang="en-US" dirty="0" smtClean="0"/>
              <a:t>Codes of Ethics are sometimes contradictory</a:t>
            </a:r>
          </a:p>
          <a:p>
            <a:r>
              <a:rPr lang="en-US" dirty="0" smtClean="0"/>
              <a:t>“Absent a universally applicable ethical framework, investigators, IRB members, funders, and others lack coherent guidance on determining whether specific clinical research protocols are ethical.” Emanuel (2000)</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15</a:t>
            </a:fld>
            <a:endParaRPr lang="en-US"/>
          </a:p>
        </p:txBody>
      </p:sp>
      <p:sp>
        <p:nvSpPr>
          <p:cNvPr id="5" name="TextBox 4"/>
          <p:cNvSpPr txBox="1"/>
          <p:nvPr/>
        </p:nvSpPr>
        <p:spPr>
          <a:xfrm>
            <a:off x="1" y="6019800"/>
            <a:ext cx="9144000" cy="646331"/>
          </a:xfrm>
          <a:prstGeom prst="rect">
            <a:avLst/>
          </a:prstGeom>
          <a:solidFill>
            <a:schemeClr val="bg1"/>
          </a:solidFill>
        </p:spPr>
        <p:txBody>
          <a:bodyPr wrap="square" rtlCol="0">
            <a:spAutoFit/>
          </a:bodyPr>
          <a:lstStyle/>
          <a:p>
            <a:r>
              <a:rPr lang="en-US" dirty="0" smtClean="0"/>
              <a:t>Emanuel, E. J., </a:t>
            </a:r>
            <a:r>
              <a:rPr lang="en-US" dirty="0" err="1" smtClean="0"/>
              <a:t>Wendler</a:t>
            </a:r>
            <a:r>
              <a:rPr lang="en-US" dirty="0" smtClean="0"/>
              <a:t>, D., &amp; Grady, C. (2000). What makes clinical research ethical?</a:t>
            </a:r>
            <a:r>
              <a:rPr lang="en-US" i="1" dirty="0" smtClean="0"/>
              <a:t> </a:t>
            </a:r>
            <a:r>
              <a:rPr lang="en-US" i="1" dirty="0" err="1" smtClean="0"/>
              <a:t>Jama</a:t>
            </a:r>
            <a:r>
              <a:rPr lang="en-US" i="1" dirty="0" smtClean="0"/>
              <a:t>, 283</a:t>
            </a:r>
            <a:r>
              <a:rPr lang="en-US" dirty="0" smtClean="0"/>
              <a:t>(20), 2701.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Codes</a:t>
            </a:r>
            <a:endParaRPr lang="en-US" dirty="0"/>
          </a:p>
        </p:txBody>
      </p:sp>
      <p:sp>
        <p:nvSpPr>
          <p:cNvPr id="3" name="Content Placeholder 2"/>
          <p:cNvSpPr>
            <a:spLocks noGrp="1"/>
          </p:cNvSpPr>
          <p:nvPr>
            <p:ph idx="1"/>
          </p:nvPr>
        </p:nvSpPr>
        <p:spPr>
          <a:xfrm>
            <a:off x="381000" y="1143000"/>
            <a:ext cx="8229600" cy="4525963"/>
          </a:xfrm>
        </p:spPr>
        <p:txBody>
          <a:bodyPr/>
          <a:lstStyle/>
          <a:p>
            <a:r>
              <a:rPr lang="en-US" sz="2600" dirty="0" smtClean="0"/>
              <a:t>FDA has indicated (Oct 27, 2008) that research must follow ICH-GCP  (no longer must follow Declaration of Helsinki) </a:t>
            </a:r>
          </a:p>
          <a:p>
            <a:r>
              <a:rPr lang="en-US" sz="2600" dirty="0" smtClean="0"/>
              <a:t>Differences in ICH-GCP and DH (</a:t>
            </a:r>
            <a:r>
              <a:rPr lang="en-US" sz="2600" dirty="0" err="1" smtClean="0"/>
              <a:t>Kimmelman</a:t>
            </a:r>
            <a:r>
              <a:rPr lang="en-US" sz="2600" dirty="0" smtClean="0"/>
              <a:t>, Lancet 2009):</a:t>
            </a:r>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16</a:t>
            </a:fld>
            <a:endParaRPr lang="en-US"/>
          </a:p>
        </p:txBody>
      </p:sp>
      <p:pic>
        <p:nvPicPr>
          <p:cNvPr id="2051" name="Picture 3"/>
          <p:cNvPicPr>
            <a:picLocks noChangeAspect="1" noChangeArrowheads="1"/>
          </p:cNvPicPr>
          <p:nvPr/>
        </p:nvPicPr>
        <p:blipFill>
          <a:blip r:embed="rId3" cstate="print"/>
          <a:srcRect/>
          <a:stretch>
            <a:fillRect/>
          </a:stretch>
        </p:blipFill>
        <p:spPr bwMode="auto">
          <a:xfrm>
            <a:off x="439270" y="3276600"/>
            <a:ext cx="8426823"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Codes</a:t>
            </a:r>
            <a:endParaRPr lang="en-US" dirty="0"/>
          </a:p>
        </p:txBody>
      </p:sp>
      <p:sp>
        <p:nvSpPr>
          <p:cNvPr id="3" name="Content Placeholder 2"/>
          <p:cNvSpPr>
            <a:spLocks noGrp="1"/>
          </p:cNvSpPr>
          <p:nvPr>
            <p:ph idx="1"/>
          </p:nvPr>
        </p:nvSpPr>
        <p:spPr/>
        <p:txBody>
          <a:bodyPr/>
          <a:lstStyle/>
          <a:p>
            <a:r>
              <a:rPr lang="en-US" sz="2800" dirty="0" smtClean="0"/>
              <a:t>How should we use the codes of ethical conduct?</a:t>
            </a:r>
          </a:p>
          <a:p>
            <a:r>
              <a:rPr lang="en-US" sz="2800" dirty="0" err="1" smtClean="0"/>
              <a:t>Annas</a:t>
            </a:r>
            <a:r>
              <a:rPr lang="en-US" sz="2800" dirty="0" smtClean="0"/>
              <a:t> (JD, MPH) NEJM, 2009:  “What is the legal status of the Nuremberg code and the Declaration of Helsinki? Are they outdated ethical rules that researchers can ignore with impunity? Or have they arrived at the status of international human rights law that must be followed? The question remains open…”</a:t>
            </a:r>
            <a:endParaRPr lang="en-US" sz="28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3600" dirty="0" smtClean="0"/>
              <a:t>What are researchers doing following mid 1990’s HIV trial controversy?</a:t>
            </a:r>
            <a:endParaRPr lang="en-US" sz="3600" dirty="0"/>
          </a:p>
        </p:txBody>
      </p:sp>
      <p:sp>
        <p:nvSpPr>
          <p:cNvPr id="3" name="Content Placeholder 2"/>
          <p:cNvSpPr>
            <a:spLocks noGrp="1"/>
          </p:cNvSpPr>
          <p:nvPr>
            <p:ph idx="1"/>
          </p:nvPr>
        </p:nvSpPr>
        <p:spPr/>
        <p:txBody>
          <a:bodyPr/>
          <a:lstStyle/>
          <a:p>
            <a:r>
              <a:rPr lang="en-US" sz="2800" dirty="0" smtClean="0"/>
              <a:t>Review of 73 randomized clinical trials (1998-2003) for either HIV (treatment), TB (treatment) or Malaria (prophylaxis) conducted in sub-Saharan Africa</a:t>
            </a:r>
          </a:p>
          <a:p>
            <a:r>
              <a:rPr lang="en-US" sz="2800" dirty="0" smtClean="0"/>
              <a:t>1 out of 34 HIV trials provided “best standard of care treatment” to control group</a:t>
            </a:r>
          </a:p>
          <a:p>
            <a:r>
              <a:rPr lang="en-US" sz="2800" dirty="0" smtClean="0"/>
              <a:t>13 out of 13 TB trials provided “best standard of care treatment” to control group</a:t>
            </a:r>
          </a:p>
          <a:p>
            <a:r>
              <a:rPr lang="en-US" sz="2800" dirty="0" smtClean="0"/>
              <a:t>3 out of 29 Malaria Trials provided “best standard of care prevention” to control group.</a:t>
            </a:r>
            <a:endParaRPr lang="en-US" sz="28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18</a:t>
            </a:fld>
            <a:endParaRPr lang="en-US"/>
          </a:p>
        </p:txBody>
      </p:sp>
      <p:sp>
        <p:nvSpPr>
          <p:cNvPr id="5" name="TextBox 4"/>
          <p:cNvSpPr txBox="1"/>
          <p:nvPr/>
        </p:nvSpPr>
        <p:spPr>
          <a:xfrm>
            <a:off x="0" y="5934670"/>
            <a:ext cx="9144000" cy="738664"/>
          </a:xfrm>
          <a:prstGeom prst="rect">
            <a:avLst/>
          </a:prstGeom>
          <a:noFill/>
        </p:spPr>
        <p:txBody>
          <a:bodyPr wrap="square" rtlCol="0">
            <a:spAutoFit/>
          </a:bodyPr>
          <a:lstStyle/>
          <a:p>
            <a:r>
              <a:rPr lang="en-US" sz="1400" dirty="0" smtClean="0"/>
              <a:t>Kent, </a:t>
            </a:r>
            <a:r>
              <a:rPr lang="en-US" sz="1400" dirty="0" err="1" smtClean="0"/>
              <a:t>Mwamburi</a:t>
            </a:r>
            <a:r>
              <a:rPr lang="en-US" sz="1400" dirty="0" smtClean="0"/>
              <a:t>, </a:t>
            </a:r>
            <a:r>
              <a:rPr lang="en-US" sz="1400" dirty="0" err="1" smtClean="0"/>
              <a:t>Bennish</a:t>
            </a:r>
            <a:r>
              <a:rPr lang="en-US" sz="1400" dirty="0" smtClean="0"/>
              <a:t>, </a:t>
            </a:r>
            <a:r>
              <a:rPr lang="en-US" sz="1400" dirty="0" err="1" smtClean="0"/>
              <a:t>Kupelnick</a:t>
            </a:r>
            <a:r>
              <a:rPr lang="en-US" sz="1400" dirty="0" smtClean="0"/>
              <a:t>, Ioannidis, “ Clinical Trials in </a:t>
            </a:r>
            <a:r>
              <a:rPr lang="en-US" sz="1400" dirty="0" err="1" smtClean="0"/>
              <a:t>SubSaharan</a:t>
            </a:r>
            <a:r>
              <a:rPr lang="en-US" sz="1400" dirty="0" smtClean="0"/>
              <a:t> Africa and Established Standards of Care: A Systematic Review of HIV, Tuberculosis, and Malaria Trials”,  JAMA, July 14, 2004, </a:t>
            </a:r>
            <a:r>
              <a:rPr lang="en-US" sz="1400" dirty="0" err="1" smtClean="0"/>
              <a:t>Vol</a:t>
            </a:r>
            <a:r>
              <a:rPr lang="en-US" sz="1400" dirty="0" smtClean="0"/>
              <a:t> 292, No 2, 237-242</a:t>
            </a:r>
            <a:endParaRPr lang="en-US"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Pharmaceutical Trials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19</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3" name="Content Placeholder 2"/>
          <p:cNvSpPr>
            <a:spLocks noGrp="1"/>
          </p:cNvSpPr>
          <p:nvPr>
            <p:ph idx="1"/>
          </p:nvPr>
        </p:nvSpPr>
        <p:spPr>
          <a:xfrm>
            <a:off x="685800" y="1371600"/>
            <a:ext cx="8001000" cy="4297363"/>
          </a:xfrm>
        </p:spPr>
        <p:txBody>
          <a:bodyPr/>
          <a:lstStyle/>
          <a:p>
            <a:pPr>
              <a:buNone/>
            </a:pPr>
            <a:r>
              <a:rPr lang="en-US" dirty="0" smtClean="0"/>
              <a:t>As of Nov. 2007:   </a:t>
            </a:r>
          </a:p>
          <a:p>
            <a:pPr>
              <a:buNone/>
            </a:pPr>
            <a:r>
              <a:rPr lang="en-US" dirty="0" smtClean="0"/>
              <a:t>	Among major pharmaceutical companies 1/3 of phase 3 trials conducted completely outside US.  More than ½ study sites were outside US. </a:t>
            </a:r>
          </a:p>
          <a:p>
            <a:pPr>
              <a:buNone/>
            </a:pPr>
            <a:r>
              <a:rPr lang="en-US" dirty="0" smtClean="0"/>
              <a:t>	Number of countries with trial sites has doubled between 1995 and 2005.</a:t>
            </a:r>
          </a:p>
          <a:p>
            <a:endParaRPr lang="en-US" sz="1400" dirty="0" smtClean="0"/>
          </a:p>
          <a:p>
            <a:pPr marL="788988"/>
            <a:r>
              <a:rPr lang="en-US" sz="1400" dirty="0" smtClean="0"/>
              <a:t>Glickman, S. W., </a:t>
            </a:r>
            <a:r>
              <a:rPr lang="en-US" sz="1400" dirty="0" err="1" smtClean="0"/>
              <a:t>McHutchison</a:t>
            </a:r>
            <a:r>
              <a:rPr lang="en-US" sz="1400" dirty="0" smtClean="0"/>
              <a:t>, J. G., Peterson, E. D., Cairns, C. B., Harrington, R. A., </a:t>
            </a:r>
            <a:r>
              <a:rPr lang="en-US" sz="1400" dirty="0" err="1" smtClean="0"/>
              <a:t>Califf</a:t>
            </a:r>
            <a:r>
              <a:rPr lang="en-US" sz="1400" dirty="0" smtClean="0"/>
              <a:t>, R. M., &amp; Schulman, K. A. (2009). Ethical and scientific implications of the globalization of clinical research.</a:t>
            </a:r>
            <a:r>
              <a:rPr lang="en-US" sz="1400" i="1" dirty="0" smtClean="0"/>
              <a:t> The New England Journal of Medicine, 360</a:t>
            </a:r>
            <a:r>
              <a:rPr lang="en-US" sz="1400" dirty="0" smtClean="0"/>
              <a:t>(8), 816. </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8915400" cy="762000"/>
          </a:xfrm>
        </p:spPr>
        <p:txBody>
          <a:bodyPr/>
          <a:lstStyle/>
          <a:p>
            <a:r>
              <a:rPr lang="en-US" sz="4000" dirty="0" smtClean="0"/>
              <a:t>NY Times: “Drug Companies Cut Cost with Foreign Clinical Trials”</a:t>
            </a:r>
            <a:r>
              <a:rPr lang="en-US" dirty="0" smtClean="0"/>
              <a:t/>
            </a:r>
            <a:br>
              <a:rPr lang="en-US" dirty="0" smtClean="0"/>
            </a:br>
            <a:endParaRPr lang="en-US" dirty="0"/>
          </a:p>
        </p:txBody>
      </p:sp>
      <p:sp>
        <p:nvSpPr>
          <p:cNvPr id="3" name="Content Placeholder 2"/>
          <p:cNvSpPr>
            <a:spLocks noGrp="1"/>
          </p:cNvSpPr>
          <p:nvPr>
            <p:ph idx="1"/>
          </p:nvPr>
        </p:nvSpPr>
        <p:spPr>
          <a:xfrm>
            <a:off x="533400" y="1752600"/>
            <a:ext cx="8077200" cy="4373563"/>
          </a:xfrm>
        </p:spPr>
        <p:txBody>
          <a:bodyPr/>
          <a:lstStyle/>
          <a:p>
            <a:pPr>
              <a:buFont typeface="Arial" pitchFamily="34" charset="0"/>
              <a:buChar char="•"/>
            </a:pPr>
            <a:r>
              <a:rPr lang="en-US" dirty="0" smtClean="0"/>
              <a:t>cost of clinical trials in developing countries like India can be 60% less than in developed countries</a:t>
            </a:r>
          </a:p>
          <a:p>
            <a:pPr>
              <a:buFont typeface="Arial" pitchFamily="34" charset="0"/>
              <a:buChar char="•"/>
            </a:pPr>
            <a:r>
              <a:rPr lang="en-US" dirty="0" smtClean="0"/>
              <a:t>offering services to needy patients or exploitation?</a:t>
            </a:r>
          </a:p>
          <a:p>
            <a:pPr>
              <a:buNone/>
            </a:pPr>
            <a:r>
              <a:rPr lang="en-US" dirty="0" smtClean="0"/>
              <a:t>	</a:t>
            </a:r>
            <a:r>
              <a:rPr lang="en-US" sz="1800" dirty="0" err="1" smtClean="0"/>
              <a:t>Rai</a:t>
            </a:r>
            <a:r>
              <a:rPr lang="en-US" sz="1800" dirty="0" smtClean="0"/>
              <a:t>, S. (2005). Drug companies cut costs with foreign clinical trials.</a:t>
            </a:r>
            <a:r>
              <a:rPr lang="en-US" sz="1800" i="1" dirty="0" smtClean="0"/>
              <a:t> The New York Times, </a:t>
            </a:r>
            <a:r>
              <a:rPr lang="en-US" sz="1800" dirty="0" smtClean="0"/>
              <a:t>C4.</a:t>
            </a:r>
            <a:endParaRPr lang="en-US" sz="36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Pharmaceutical Trials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20</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pic>
        <p:nvPicPr>
          <p:cNvPr id="1026" name="Picture 2"/>
          <p:cNvPicPr>
            <a:picLocks noGrp="1" noChangeAspect="1" noChangeArrowheads="1"/>
          </p:cNvPicPr>
          <p:nvPr>
            <p:ph idx="1"/>
          </p:nvPr>
        </p:nvPicPr>
        <p:blipFill>
          <a:blip r:embed="rId4" cstate="print"/>
          <a:srcRect/>
          <a:stretch>
            <a:fillRect/>
          </a:stretch>
        </p:blipFill>
        <p:spPr bwMode="auto">
          <a:xfrm>
            <a:off x="207522" y="1066800"/>
            <a:ext cx="8479278" cy="5334000"/>
          </a:xfrm>
          <a:prstGeom prst="rect">
            <a:avLst/>
          </a:prstGeom>
          <a:noFill/>
          <a:ln w="9525">
            <a:noFill/>
            <a:miter lim="800000"/>
            <a:headEnd/>
            <a:tailEnd/>
          </a:ln>
        </p:spPr>
      </p:pic>
      <p:sp>
        <p:nvSpPr>
          <p:cNvPr id="6" name="TextBox 5"/>
          <p:cNvSpPr txBox="1"/>
          <p:nvPr/>
        </p:nvSpPr>
        <p:spPr>
          <a:xfrm>
            <a:off x="0" y="6211669"/>
            <a:ext cx="8839200" cy="584775"/>
          </a:xfrm>
          <a:prstGeom prst="rect">
            <a:avLst/>
          </a:prstGeom>
          <a:noFill/>
        </p:spPr>
        <p:txBody>
          <a:bodyPr wrap="square" rtlCol="0">
            <a:spAutoFit/>
          </a:bodyPr>
          <a:lstStyle/>
          <a:p>
            <a:r>
              <a:rPr lang="en-US" sz="1600" dirty="0" smtClean="0"/>
              <a:t>Thiers, F. A., </a:t>
            </a:r>
            <a:r>
              <a:rPr lang="en-US" sz="1600" dirty="0" err="1" smtClean="0"/>
              <a:t>Sinskey</a:t>
            </a:r>
            <a:r>
              <a:rPr lang="en-US" sz="1600" dirty="0" smtClean="0"/>
              <a:t>, A. J., &amp; Berndt, E. R. (2008). Trends in the globalization of clinical trials.</a:t>
            </a:r>
            <a:r>
              <a:rPr lang="en-US" sz="1600" i="1" dirty="0" smtClean="0"/>
              <a:t> Nature Reviews Drug Discovery, 7</a:t>
            </a:r>
            <a:r>
              <a:rPr lang="en-US" sz="1600" dirty="0" smtClean="0"/>
              <a:t>(1), 13-14. </a:t>
            </a:r>
            <a:endParaRPr lang="en-US"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Pharmaceutical Trials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21</a:t>
            </a:fld>
            <a:endParaRPr lang="en-US" dirty="0"/>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6" name="TextBox 5"/>
          <p:cNvSpPr txBox="1"/>
          <p:nvPr/>
        </p:nvSpPr>
        <p:spPr>
          <a:xfrm>
            <a:off x="0" y="6211669"/>
            <a:ext cx="9144000" cy="646331"/>
          </a:xfrm>
          <a:prstGeom prst="rect">
            <a:avLst/>
          </a:prstGeom>
          <a:noFill/>
        </p:spPr>
        <p:txBody>
          <a:bodyPr wrap="square" rtlCol="0">
            <a:spAutoFit/>
          </a:bodyPr>
          <a:lstStyle/>
          <a:p>
            <a:r>
              <a:rPr lang="en-US" dirty="0" err="1" smtClean="0"/>
              <a:t>Normile</a:t>
            </a:r>
            <a:r>
              <a:rPr lang="en-US" dirty="0" smtClean="0"/>
              <a:t>, D. (2008b). The promise and pitfalls of clinical trials overseas.</a:t>
            </a:r>
            <a:r>
              <a:rPr lang="en-US" i="1" dirty="0" smtClean="0"/>
              <a:t> Science, 322</a:t>
            </a:r>
            <a:r>
              <a:rPr lang="en-US" dirty="0" smtClean="0"/>
              <a:t>(5899), 214. </a:t>
            </a:r>
            <a:endParaRPr lang="en-US" dirty="0"/>
          </a:p>
        </p:txBody>
      </p:sp>
      <p:sp>
        <p:nvSpPr>
          <p:cNvPr id="7" name="Content Placeholder 6"/>
          <p:cNvSpPr>
            <a:spLocks noGrp="1"/>
          </p:cNvSpPr>
          <p:nvPr>
            <p:ph idx="1"/>
          </p:nvPr>
        </p:nvSpPr>
        <p:spPr/>
        <p:txBody>
          <a:bodyPr/>
          <a:lstStyle/>
          <a:p>
            <a:endParaRPr lang="en-US"/>
          </a:p>
        </p:txBody>
      </p:sp>
      <p:pic>
        <p:nvPicPr>
          <p:cNvPr id="3" name="Picture 2"/>
          <p:cNvPicPr>
            <a:picLocks noChangeAspect="1" noChangeArrowheads="1"/>
          </p:cNvPicPr>
          <p:nvPr/>
        </p:nvPicPr>
        <p:blipFill>
          <a:blip r:embed="rId4" cstate="print"/>
          <a:srcRect/>
          <a:stretch>
            <a:fillRect/>
          </a:stretch>
        </p:blipFill>
        <p:spPr bwMode="auto">
          <a:xfrm>
            <a:off x="1650707" y="1143000"/>
            <a:ext cx="6016918" cy="51488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a:xfrm>
            <a:off x="457200" y="457200"/>
            <a:ext cx="8229600" cy="1143000"/>
          </a:xfrm>
        </p:spPr>
        <p:txBody>
          <a:bodyPr/>
          <a:lstStyle/>
          <a:p>
            <a:r>
              <a:rPr lang="en-US" sz="3600" dirty="0" smtClean="0"/>
              <a:t>Reasons for Move of Clinical Trials to Developing Countries</a:t>
            </a:r>
            <a:endParaRPr lang="en-US" sz="3600" dirty="0"/>
          </a:p>
        </p:txBody>
      </p:sp>
      <p:sp>
        <p:nvSpPr>
          <p:cNvPr id="3" name="Content Placeholder 2"/>
          <p:cNvSpPr>
            <a:spLocks noGrp="1"/>
          </p:cNvSpPr>
          <p:nvPr>
            <p:ph idx="1"/>
          </p:nvPr>
        </p:nvSpPr>
        <p:spPr>
          <a:xfrm>
            <a:off x="685800" y="1524001"/>
            <a:ext cx="8000999" cy="4602162"/>
          </a:xfrm>
        </p:spPr>
        <p:txBody>
          <a:bodyPr/>
          <a:lstStyle/>
          <a:p>
            <a:pPr>
              <a:buNone/>
            </a:pPr>
            <a:r>
              <a:rPr lang="en-US" sz="2800" dirty="0" smtClean="0"/>
              <a:t>1. Cost savings </a:t>
            </a:r>
          </a:p>
          <a:p>
            <a:pPr>
              <a:buNone/>
            </a:pPr>
            <a:r>
              <a:rPr lang="en-US" sz="2800" dirty="0" smtClean="0"/>
              <a:t>	labor cost</a:t>
            </a:r>
          </a:p>
          <a:p>
            <a:pPr>
              <a:buNone/>
            </a:pPr>
            <a:r>
              <a:rPr lang="en-US" sz="2800" dirty="0" smtClean="0"/>
              <a:t>	ability to recruit large numbers of patients</a:t>
            </a:r>
          </a:p>
          <a:p>
            <a:pPr>
              <a:buNone/>
            </a:pPr>
            <a:r>
              <a:rPr lang="en-US" sz="2800" dirty="0" smtClean="0"/>
              <a:t>2. Shortening of trial length</a:t>
            </a:r>
          </a:p>
          <a:p>
            <a:pPr>
              <a:buNone/>
            </a:pPr>
            <a:r>
              <a:rPr lang="en-US" sz="2800" dirty="0" smtClean="0"/>
              <a:t>3. Regulatory issues</a:t>
            </a:r>
          </a:p>
          <a:p>
            <a:pPr>
              <a:buNone/>
            </a:pPr>
            <a:r>
              <a:rPr lang="en-US" sz="2800" dirty="0" smtClean="0"/>
              <a:t>4. Increased infrastructure - CROs (contract research organizations) increased presence overseas</a:t>
            </a:r>
          </a:p>
          <a:p>
            <a:pPr>
              <a:buNone/>
            </a:pPr>
            <a:r>
              <a:rPr lang="en-US" sz="2800" dirty="0" smtClean="0"/>
              <a:t>5. Marketing potential</a:t>
            </a:r>
          </a:p>
          <a:p>
            <a:pPr>
              <a:buNone/>
            </a:pPr>
            <a:r>
              <a:rPr lang="en-US" sz="2800" dirty="0" smtClean="0"/>
              <a:t>6. Many countries are welcoming trials</a:t>
            </a:r>
          </a:p>
          <a:p>
            <a:pPr>
              <a:buNone/>
            </a:pP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066800"/>
          </a:xfrm>
        </p:spPr>
        <p:txBody>
          <a:bodyPr/>
          <a:lstStyle/>
          <a:p>
            <a:r>
              <a:rPr lang="en-US" sz="3600" dirty="0" smtClean="0"/>
              <a:t>Issues in </a:t>
            </a:r>
            <a:r>
              <a:rPr lang="en-US" sz="3600" dirty="0" err="1" smtClean="0"/>
              <a:t>Generalizability</a:t>
            </a:r>
            <a:r>
              <a:rPr lang="en-US" sz="3600" dirty="0" smtClean="0"/>
              <a:t> in Global Clinical Trials</a:t>
            </a:r>
            <a:endParaRPr lang="en-US" sz="3600" dirty="0"/>
          </a:p>
        </p:txBody>
      </p:sp>
      <p:sp>
        <p:nvSpPr>
          <p:cNvPr id="3" name="Content Placeholder 2"/>
          <p:cNvSpPr>
            <a:spLocks noGrp="1"/>
          </p:cNvSpPr>
          <p:nvPr>
            <p:ph idx="1"/>
          </p:nvPr>
        </p:nvSpPr>
        <p:spPr>
          <a:xfrm>
            <a:off x="990600" y="1600200"/>
            <a:ext cx="7696200" cy="4525963"/>
          </a:xfrm>
        </p:spPr>
        <p:txBody>
          <a:bodyPr/>
          <a:lstStyle/>
          <a:p>
            <a:r>
              <a:rPr lang="en-US" dirty="0" smtClean="0"/>
              <a:t>Populations have underlying different health care and health status</a:t>
            </a:r>
          </a:p>
          <a:p>
            <a:r>
              <a:rPr lang="en-US" dirty="0" smtClean="0"/>
              <a:t>Ethnic/genetic differences</a:t>
            </a:r>
          </a:p>
          <a:p>
            <a:pPr lvl="1"/>
            <a:r>
              <a:rPr lang="en-US" dirty="0" err="1" smtClean="0"/>
              <a:t>Gefitinib</a:t>
            </a:r>
            <a:r>
              <a:rPr lang="en-US" dirty="0" smtClean="0"/>
              <a:t> for Lung Cancer “miraculously” effective in Asians, rarely effective in others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a:xfrm>
            <a:off x="457200" y="457200"/>
            <a:ext cx="8229600" cy="1143000"/>
          </a:xfrm>
        </p:spPr>
        <p:txBody>
          <a:bodyPr/>
          <a:lstStyle/>
          <a:p>
            <a:r>
              <a:rPr lang="en-US" sz="3600" dirty="0" smtClean="0"/>
              <a:t>Do clinical trials in developing countries benefit those populations?</a:t>
            </a:r>
            <a:endParaRPr lang="en-US" sz="3600" dirty="0"/>
          </a:p>
        </p:txBody>
      </p:sp>
      <p:sp>
        <p:nvSpPr>
          <p:cNvPr id="3" name="Content Placeholder 2"/>
          <p:cNvSpPr>
            <a:spLocks noGrp="1"/>
          </p:cNvSpPr>
          <p:nvPr>
            <p:ph idx="1"/>
          </p:nvPr>
        </p:nvSpPr>
        <p:spPr>
          <a:xfrm>
            <a:off x="533400" y="1600200"/>
            <a:ext cx="8077200" cy="4191000"/>
          </a:xfrm>
        </p:spPr>
        <p:txBody>
          <a:bodyPr/>
          <a:lstStyle/>
          <a:p>
            <a:pPr>
              <a:buFont typeface="Arial" pitchFamily="34" charset="0"/>
              <a:buChar char="•"/>
            </a:pPr>
            <a:r>
              <a:rPr lang="en-US" sz="2800" dirty="0" smtClean="0"/>
              <a:t>“10/90 Gap”:  Estimated 10% of research resources devoted to health issues impacting 90% of world’s health issues</a:t>
            </a:r>
          </a:p>
          <a:p>
            <a:pPr>
              <a:buFont typeface="Arial" pitchFamily="34" charset="0"/>
              <a:buChar char="•"/>
            </a:pPr>
            <a:r>
              <a:rPr lang="en-US" sz="2800" dirty="0" smtClean="0"/>
              <a:t>Only 10 out of 1556 new drugs developed from 1975 to 2004 were for “diseases predominantly in low-income countries”</a:t>
            </a:r>
          </a:p>
          <a:p>
            <a:pPr>
              <a:buFont typeface="Arial" pitchFamily="34" charset="0"/>
              <a:buChar char="•"/>
            </a:pPr>
            <a:r>
              <a:rPr lang="en-US" sz="2800" dirty="0" smtClean="0"/>
              <a:t>0 out of 509 trials examined (Clinicaltrial.org) were for “high –risk” diseases in developing countries including TB. </a:t>
            </a:r>
          </a:p>
          <a:p>
            <a:pPr lvl="1">
              <a:buFont typeface="Arial" pitchFamily="34" charset="0"/>
              <a:buChar char="•"/>
            </a:pPr>
            <a:r>
              <a:rPr lang="en-US" sz="2400" dirty="0" smtClean="0"/>
              <a:t>Allergies and overactive bladder were among trials</a:t>
            </a:r>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24</a:t>
            </a:fld>
            <a:endParaRPr lang="en-US"/>
          </a:p>
        </p:txBody>
      </p:sp>
      <p:sp>
        <p:nvSpPr>
          <p:cNvPr id="6" name="TextBox 5"/>
          <p:cNvSpPr txBox="1"/>
          <p:nvPr/>
        </p:nvSpPr>
        <p:spPr>
          <a:xfrm>
            <a:off x="1447800" y="6488668"/>
            <a:ext cx="5542671" cy="338554"/>
          </a:xfrm>
          <a:prstGeom prst="rect">
            <a:avLst/>
          </a:prstGeom>
          <a:noFill/>
        </p:spPr>
        <p:txBody>
          <a:bodyPr wrap="none" rtlCol="0">
            <a:spAutoFit/>
          </a:bodyPr>
          <a:lstStyle/>
          <a:p>
            <a:r>
              <a:rPr lang="en-US" sz="1600" dirty="0" smtClean="0"/>
              <a:t>Chirac, </a:t>
            </a:r>
            <a:r>
              <a:rPr lang="en-US" sz="1600" dirty="0" err="1" smtClean="0"/>
              <a:t>Torreele</a:t>
            </a:r>
            <a:r>
              <a:rPr lang="en-US" sz="1600" dirty="0" smtClean="0"/>
              <a:t>, 2006, Lancet, and Glickman, 2009, NEJM</a:t>
            </a:r>
            <a:endParaRPr lang="en-US"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Standards in Trials outside US</a:t>
            </a:r>
            <a:endParaRPr lang="en-US" dirty="0"/>
          </a:p>
        </p:txBody>
      </p:sp>
      <p:sp>
        <p:nvSpPr>
          <p:cNvPr id="3" name="Content Placeholder 2"/>
          <p:cNvSpPr>
            <a:spLocks noGrp="1"/>
          </p:cNvSpPr>
          <p:nvPr>
            <p:ph idx="1"/>
          </p:nvPr>
        </p:nvSpPr>
        <p:spPr>
          <a:xfrm>
            <a:off x="685800" y="1219200"/>
            <a:ext cx="8001000" cy="5105400"/>
          </a:xfrm>
        </p:spPr>
        <p:txBody>
          <a:bodyPr/>
          <a:lstStyle/>
          <a:p>
            <a:pPr>
              <a:buNone/>
            </a:pPr>
            <a:r>
              <a:rPr lang="en-US" sz="2800" dirty="0" smtClean="0"/>
              <a:t>China:</a:t>
            </a:r>
          </a:p>
          <a:p>
            <a:pPr indent="-50800">
              <a:buFont typeface="Arial" pitchFamily="34" charset="0"/>
              <a:buChar char="•"/>
            </a:pPr>
            <a:r>
              <a:rPr lang="en-US" sz="2800" dirty="0" smtClean="0"/>
              <a:t> </a:t>
            </a:r>
            <a:r>
              <a:rPr lang="en-US" sz="2600" dirty="0" smtClean="0"/>
              <a:t>90% of published clinical trials conducted in China reported no review of protocol for ethical concerns. </a:t>
            </a:r>
          </a:p>
          <a:p>
            <a:pPr indent="-50800">
              <a:buFont typeface="Arial" pitchFamily="34" charset="0"/>
              <a:buChar char="•"/>
            </a:pPr>
            <a:r>
              <a:rPr lang="en-US" sz="2600" dirty="0" smtClean="0"/>
              <a:t> Only 18% discussed informed consent appropriately. (2001)</a:t>
            </a:r>
          </a:p>
          <a:p>
            <a:pPr>
              <a:buNone/>
            </a:pPr>
            <a:r>
              <a:rPr lang="en-US" sz="2800" dirty="0" smtClean="0"/>
              <a:t>Developing Arab Countries:  </a:t>
            </a:r>
          </a:p>
          <a:p>
            <a:pPr indent="-50800">
              <a:buFont typeface="Arial" pitchFamily="34" charset="0"/>
              <a:buChar char="•"/>
            </a:pPr>
            <a:r>
              <a:rPr lang="en-US" sz="2800" dirty="0" smtClean="0"/>
              <a:t> </a:t>
            </a:r>
            <a:r>
              <a:rPr lang="en-US" sz="2600" dirty="0" smtClean="0"/>
              <a:t>58% of institutions had research ethics committee (compared to 94% in developed countries)  </a:t>
            </a:r>
          </a:p>
          <a:p>
            <a:pPr indent="-50800">
              <a:buFont typeface="Arial" pitchFamily="34" charset="0"/>
              <a:buChar char="•"/>
            </a:pPr>
            <a:r>
              <a:rPr lang="en-US" sz="2600" dirty="0" smtClean="0"/>
              <a:t> 42% of institutions had review bodies (compared to 75% in developed countries)</a:t>
            </a:r>
            <a:r>
              <a:rPr lang="en-US" sz="2800" dirty="0" smtClean="0"/>
              <a:t>	</a:t>
            </a:r>
          </a:p>
          <a:p>
            <a:pPr>
              <a:buNone/>
            </a:pPr>
            <a:r>
              <a:rPr lang="en-US" sz="2800" dirty="0" smtClean="0"/>
              <a:t>Standard are improving…..	    </a:t>
            </a:r>
            <a:endParaRPr lang="en-US" sz="28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25</a:t>
            </a:fld>
            <a:endParaRPr lang="en-US"/>
          </a:p>
        </p:txBody>
      </p:sp>
      <p:sp>
        <p:nvSpPr>
          <p:cNvPr id="6" name="TextBox 5"/>
          <p:cNvSpPr txBox="1"/>
          <p:nvPr/>
        </p:nvSpPr>
        <p:spPr>
          <a:xfrm>
            <a:off x="1" y="6248400"/>
            <a:ext cx="9144000" cy="1231106"/>
          </a:xfrm>
          <a:prstGeom prst="rect">
            <a:avLst/>
          </a:prstGeom>
          <a:noFill/>
        </p:spPr>
        <p:txBody>
          <a:bodyPr wrap="square" rtlCol="0">
            <a:spAutoFit/>
          </a:bodyPr>
          <a:lstStyle/>
          <a:p>
            <a:r>
              <a:rPr lang="en-US" sz="1400" dirty="0" smtClean="0"/>
              <a:t>Zhang (2008), “An assessment of quality of randomized controlled trials conducted in China” Trials 9:22”)</a:t>
            </a:r>
          </a:p>
          <a:p>
            <a:r>
              <a:rPr lang="en-US" sz="1400" dirty="0" err="1" smtClean="0"/>
              <a:t>Abbas</a:t>
            </a:r>
            <a:r>
              <a:rPr lang="en-US" sz="1400" dirty="0" smtClean="0"/>
              <a:t>, E. (2007). Industry-sponsored research in developing countries.</a:t>
            </a:r>
            <a:r>
              <a:rPr lang="en-US" sz="1400" i="1" dirty="0" smtClean="0"/>
              <a:t> Contemporary Clinical Trials, 28</a:t>
            </a:r>
            <a:r>
              <a:rPr lang="en-US" sz="1400" dirty="0" smtClean="0"/>
              <a:t>(6), 677-683. </a:t>
            </a:r>
          </a:p>
          <a:p>
            <a:r>
              <a:rPr lang="en-US" sz="1400" dirty="0" smtClean="0"/>
              <a:t>.</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Ethical Considerations (</a:t>
            </a:r>
            <a:r>
              <a:rPr lang="en-US" dirty="0" err="1" smtClean="0"/>
              <a:t>Shamoo</a:t>
            </a:r>
            <a:r>
              <a:rPr lang="en-US" dirty="0" smtClean="0"/>
              <a:t>)</a:t>
            </a:r>
            <a:endParaRPr lang="en-US" dirty="0"/>
          </a:p>
        </p:txBody>
      </p:sp>
      <p:sp>
        <p:nvSpPr>
          <p:cNvPr id="3" name="Content Placeholder 2"/>
          <p:cNvSpPr>
            <a:spLocks noGrp="1"/>
          </p:cNvSpPr>
          <p:nvPr>
            <p:ph idx="1"/>
          </p:nvPr>
        </p:nvSpPr>
        <p:spPr>
          <a:xfrm>
            <a:off x="1752600" y="1447800"/>
            <a:ext cx="7391400" cy="4297363"/>
          </a:xfrm>
        </p:spPr>
        <p:txBody>
          <a:bodyPr/>
          <a:lstStyle/>
          <a:p>
            <a:pPr marL="514350" indent="-514350">
              <a:buAutoNum type="arabicPeriod"/>
            </a:pPr>
            <a:r>
              <a:rPr lang="en-US" dirty="0" smtClean="0"/>
              <a:t>Informed Consent</a:t>
            </a:r>
          </a:p>
          <a:p>
            <a:pPr marL="514350" indent="-514350">
              <a:buAutoNum type="arabicPeriod"/>
            </a:pPr>
            <a:r>
              <a:rPr lang="en-US" dirty="0" smtClean="0"/>
              <a:t>Respect for Persons</a:t>
            </a:r>
          </a:p>
          <a:p>
            <a:pPr marL="514350" indent="-514350">
              <a:buAutoNum type="arabicPeriod"/>
            </a:pPr>
            <a:r>
              <a:rPr lang="en-US" dirty="0" smtClean="0"/>
              <a:t>Beneficence</a:t>
            </a:r>
          </a:p>
          <a:p>
            <a:pPr marL="514350" indent="-514350">
              <a:buAutoNum type="arabicPeriod"/>
            </a:pPr>
            <a:r>
              <a:rPr lang="en-US" dirty="0" smtClean="0"/>
              <a:t>Social Value</a:t>
            </a:r>
          </a:p>
          <a:p>
            <a:pPr marL="514350" indent="-514350">
              <a:buAutoNum type="arabicPeriod"/>
            </a:pPr>
            <a:r>
              <a:rPr lang="en-US" dirty="0" smtClean="0"/>
              <a:t>Justice</a:t>
            </a:r>
          </a:p>
          <a:p>
            <a:pPr marL="514350" indent="-514350">
              <a:buAutoNum type="arabicPeriod"/>
            </a:pPr>
            <a:r>
              <a:rPr lang="en-US" dirty="0" smtClean="0"/>
              <a:t>Protection of Vulnerable Subjects</a:t>
            </a:r>
          </a:p>
          <a:p>
            <a:pPr marL="514350" indent="-514350">
              <a:buAutoNum type="arabicPeriod"/>
            </a:pPr>
            <a:r>
              <a:rPr lang="en-US" dirty="0" smtClean="0"/>
              <a:t>Scientific Validity</a:t>
            </a:r>
          </a:p>
          <a:p>
            <a:pPr marL="514350" indent="-514350">
              <a:buAutoNum type="arabicPeriod"/>
            </a:pPr>
            <a:r>
              <a:rPr lang="en-US" dirty="0" smtClean="0"/>
              <a:t>Data Monitoring</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000" dirty="0" smtClean="0"/>
              <a:t>Role of a Biostatistician in Research Ethics Committee</a:t>
            </a:r>
            <a:endParaRPr lang="en-US" sz="40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27</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3" name="Content Placeholder 2"/>
          <p:cNvSpPr>
            <a:spLocks noGrp="1"/>
          </p:cNvSpPr>
          <p:nvPr>
            <p:ph idx="1"/>
          </p:nvPr>
        </p:nvSpPr>
        <p:spPr>
          <a:xfrm>
            <a:off x="914400" y="1752600"/>
            <a:ext cx="8229600" cy="4525963"/>
          </a:xfrm>
        </p:spPr>
        <p:txBody>
          <a:bodyPr/>
          <a:lstStyle/>
          <a:p>
            <a:pPr>
              <a:buNone/>
            </a:pPr>
            <a:r>
              <a:rPr lang="en-US" dirty="0" smtClean="0"/>
              <a:t>“To  obtain valid and reliable results from biomedical research, it is a scientific and ethical obligation to make use of the science of statistics.   Therefore, for research to be evaluated using biostatistics intensively from ethical and scientific points of view, a biostatistics expert is necessary on research ethics committees ”  </a:t>
            </a:r>
          </a:p>
          <a:p>
            <a:pPr>
              <a:buNone/>
            </a:pPr>
            <a:r>
              <a:rPr lang="en-US" sz="1600" dirty="0" err="1" smtClean="0"/>
              <a:t>Atici</a:t>
            </a:r>
            <a:r>
              <a:rPr lang="en-US" sz="1600" dirty="0" smtClean="0"/>
              <a:t>, E., &amp; </a:t>
            </a:r>
            <a:r>
              <a:rPr lang="en-US" sz="1600" dirty="0" err="1" smtClean="0"/>
              <a:t>Erdemir</a:t>
            </a:r>
            <a:r>
              <a:rPr lang="en-US" sz="1600" dirty="0" smtClean="0"/>
              <a:t>, A. D. (2008). Ethics in a scientific approach: The importance of the biostatistician in research ethics committees.</a:t>
            </a:r>
            <a:r>
              <a:rPr lang="en-US" sz="1600" i="1" dirty="0" smtClean="0"/>
              <a:t> British Medical Journal, 34</a:t>
            </a:r>
            <a:r>
              <a:rPr lang="en-US" sz="1600" dirty="0" smtClean="0"/>
              <a:t>(4), 297. </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000" dirty="0" smtClean="0"/>
              <a:t>Role of a Biostatistician in Research Ethics Committee</a:t>
            </a:r>
            <a:endParaRPr lang="en-US" sz="40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28</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3" name="Content Placeholder 2"/>
          <p:cNvSpPr>
            <a:spLocks noGrp="1"/>
          </p:cNvSpPr>
          <p:nvPr>
            <p:ph idx="1"/>
          </p:nvPr>
        </p:nvSpPr>
        <p:spPr>
          <a:xfrm>
            <a:off x="533400" y="1676400"/>
            <a:ext cx="8229600" cy="4525963"/>
          </a:xfrm>
        </p:spPr>
        <p:txBody>
          <a:bodyPr/>
          <a:lstStyle/>
          <a:p>
            <a:pPr>
              <a:buNone/>
            </a:pPr>
            <a:r>
              <a:rPr lang="en-US" dirty="0" smtClean="0"/>
              <a:t>“….Concern should be particularly great in the medical field because of the ethical implications, but the medical journals have generally been slow to appreciate that the statistical aspects can be fundamental to the validity of research….   [expressed] surprise that statisticians are not universally represented on ethical committees.” </a:t>
            </a:r>
          </a:p>
          <a:p>
            <a:pPr>
              <a:buNone/>
            </a:pPr>
            <a:r>
              <a:rPr lang="en-US" sz="1400" dirty="0" smtClean="0"/>
              <a:t>Altman, D. (1981). Statistics and ethics in medical research. VIII-improving the quality of statistics in medical journals.</a:t>
            </a:r>
            <a:r>
              <a:rPr lang="en-US" sz="1400" i="1" dirty="0" smtClean="0"/>
              <a:t> British Medical Journal, 282</a:t>
            </a:r>
            <a:r>
              <a:rPr lang="en-US" sz="1400" dirty="0" smtClean="0"/>
              <a:t>(6257), 44. </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000" dirty="0" smtClean="0"/>
              <a:t>Role of a Biostatistician in Research Ethics Committee</a:t>
            </a:r>
            <a:endParaRPr lang="en-US" sz="40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29</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3" name="Content Placeholder 2"/>
          <p:cNvSpPr>
            <a:spLocks noGrp="1"/>
          </p:cNvSpPr>
          <p:nvPr>
            <p:ph idx="1"/>
          </p:nvPr>
        </p:nvSpPr>
        <p:spPr>
          <a:xfrm>
            <a:off x="533400" y="1752600"/>
            <a:ext cx="7924800" cy="4525963"/>
          </a:xfrm>
        </p:spPr>
        <p:txBody>
          <a:bodyPr/>
          <a:lstStyle/>
          <a:p>
            <a:pPr>
              <a:buNone/>
            </a:pPr>
            <a:r>
              <a:rPr lang="en-US" dirty="0" smtClean="0"/>
              <a:t>“…Much of the debate [controversial HIV trials] hinges on questions of study design, data analysis and assessment of risk.  Statisticians, therefore, have a valuable contribution to make concerning scientific soundness, evidence and perceptions of risk.” </a:t>
            </a:r>
          </a:p>
          <a:p>
            <a:pPr>
              <a:buNone/>
            </a:pPr>
            <a:endParaRPr lang="en-US" dirty="0" smtClean="0"/>
          </a:p>
          <a:p>
            <a:pPr>
              <a:buNone/>
            </a:pPr>
            <a:r>
              <a:rPr lang="en-US" sz="1800" dirty="0" smtClean="0"/>
              <a:t>Hutton, J. L. (2000). Ethics of medical research in developing countries: The role of international codes of conduct.</a:t>
            </a:r>
            <a:r>
              <a:rPr lang="en-US" sz="1800" i="1" dirty="0" smtClean="0"/>
              <a:t> Statistical Methods in Medical Research, 9</a:t>
            </a:r>
            <a:r>
              <a:rPr lang="en-US" sz="1800" dirty="0" smtClean="0"/>
              <a:t>(3), 185. </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a:xfrm>
            <a:off x="0" y="914400"/>
            <a:ext cx="9144000" cy="1143000"/>
          </a:xfrm>
        </p:spPr>
        <p:txBody>
          <a:bodyPr/>
          <a:lstStyle/>
          <a:p>
            <a:r>
              <a:rPr lang="en-US" sz="4000" dirty="0" smtClean="0"/>
              <a:t>Wall Street Journal: “New Concern for Drug Tests Abroad”</a:t>
            </a:r>
            <a:r>
              <a:rPr lang="en-US" dirty="0" smtClean="0"/>
              <a:t/>
            </a:r>
            <a:br>
              <a:rPr lang="en-US" dirty="0" smtClean="0"/>
            </a:br>
            <a:endParaRPr lang="en-US" dirty="0"/>
          </a:p>
        </p:txBody>
      </p:sp>
      <p:sp>
        <p:nvSpPr>
          <p:cNvPr id="3" name="Content Placeholder 2"/>
          <p:cNvSpPr>
            <a:spLocks noGrp="1"/>
          </p:cNvSpPr>
          <p:nvPr>
            <p:ph idx="1"/>
          </p:nvPr>
        </p:nvSpPr>
        <p:spPr>
          <a:xfrm>
            <a:off x="457200" y="1981200"/>
            <a:ext cx="8229600" cy="4144963"/>
          </a:xfrm>
        </p:spPr>
        <p:txBody>
          <a:bodyPr/>
          <a:lstStyle/>
          <a:p>
            <a:pPr lvl="1">
              <a:buFont typeface="Arial" pitchFamily="34" charset="0"/>
              <a:buChar char="•"/>
            </a:pPr>
            <a:r>
              <a:rPr lang="en-US" sz="3200" dirty="0" smtClean="0"/>
              <a:t>3 month old infant died in clinical trial of </a:t>
            </a:r>
            <a:r>
              <a:rPr lang="en-US" sz="3200" dirty="0" err="1" smtClean="0"/>
              <a:t>Prevnar</a:t>
            </a:r>
            <a:r>
              <a:rPr lang="en-US" sz="3200" dirty="0" smtClean="0"/>
              <a:t> – should have been excluded due cardiac issue and current illness</a:t>
            </a:r>
          </a:p>
          <a:p>
            <a:pPr lvl="1">
              <a:buFont typeface="Arial" pitchFamily="34" charset="0"/>
              <a:buChar char="•"/>
            </a:pPr>
            <a:r>
              <a:rPr lang="en-US" sz="3200" dirty="0" smtClean="0"/>
              <a:t>Are standards of clinical trials conducted overseas sufficient?</a:t>
            </a:r>
            <a:endParaRPr lang="en-US" sz="2400" dirty="0" smtClean="0"/>
          </a:p>
          <a:p>
            <a:pPr lvl="1"/>
            <a:endParaRPr lang="en-US" sz="2400" dirty="0" smtClean="0"/>
          </a:p>
          <a:p>
            <a:pPr lvl="1">
              <a:buNone/>
            </a:pPr>
            <a:r>
              <a:rPr lang="en-US" sz="2000" dirty="0" err="1" smtClean="0"/>
              <a:t>Geeta</a:t>
            </a:r>
            <a:r>
              <a:rPr lang="en-US" sz="2000" dirty="0" smtClean="0"/>
              <a:t> </a:t>
            </a:r>
            <a:r>
              <a:rPr lang="en-US" sz="2000" dirty="0" err="1" smtClean="0"/>
              <a:t>Anand</a:t>
            </a:r>
            <a:r>
              <a:rPr lang="en-US" sz="2000" dirty="0" smtClean="0"/>
              <a:t> and Shirley Wang,  New Concern for Drug Tests Abroad, Wall Street Journal, March 23, 2009.</a:t>
            </a:r>
            <a:endParaRPr lang="en-US" sz="20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000" dirty="0" smtClean="0"/>
              <a:t>Role of a Biostatistician in Research Ethics Committee</a:t>
            </a:r>
            <a:endParaRPr lang="en-US" sz="40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30</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3" name="Content Placeholder 2"/>
          <p:cNvSpPr>
            <a:spLocks noGrp="1"/>
          </p:cNvSpPr>
          <p:nvPr>
            <p:ph idx="1"/>
          </p:nvPr>
        </p:nvSpPr>
        <p:spPr>
          <a:xfrm>
            <a:off x="685800" y="1600200"/>
            <a:ext cx="7848600" cy="4525963"/>
          </a:xfrm>
        </p:spPr>
        <p:txBody>
          <a:bodyPr/>
          <a:lstStyle/>
          <a:p>
            <a:pPr>
              <a:buNone/>
            </a:pPr>
            <a:r>
              <a:rPr lang="en-US" dirty="0" smtClean="0"/>
              <a:t>“….the independent ethical review of research trials should involve individuals with training in science, statistics, ethics, and law, as well as reflective citizens who understand social values, priorities, and the vulnerability and concerns of potential subjects.”</a:t>
            </a:r>
          </a:p>
          <a:p>
            <a:pPr>
              <a:buNone/>
            </a:pPr>
            <a:endParaRPr lang="en-US" sz="2400" dirty="0" smtClean="0"/>
          </a:p>
          <a:p>
            <a:pPr>
              <a:buNone/>
            </a:pPr>
            <a:r>
              <a:rPr lang="en-US" sz="1800" dirty="0" smtClean="0"/>
              <a:t>Emanuel, E. J., </a:t>
            </a:r>
            <a:r>
              <a:rPr lang="en-US" sz="1800" dirty="0" err="1" smtClean="0"/>
              <a:t>Wendler</a:t>
            </a:r>
            <a:r>
              <a:rPr lang="en-US" sz="1800" dirty="0" smtClean="0"/>
              <a:t>, D., &amp; Grady, C. (2000). What makes clinical research ethical?</a:t>
            </a:r>
            <a:r>
              <a:rPr lang="en-US" sz="1800" i="1" dirty="0" smtClean="0"/>
              <a:t> </a:t>
            </a:r>
            <a:r>
              <a:rPr lang="en-US" sz="1800" i="1" dirty="0" err="1" smtClean="0"/>
              <a:t>Jama</a:t>
            </a:r>
            <a:r>
              <a:rPr lang="en-US" sz="1800" i="1" dirty="0" smtClean="0"/>
              <a:t>, 283</a:t>
            </a:r>
            <a:r>
              <a:rPr lang="en-US" sz="1800" dirty="0" smtClean="0"/>
              <a:t>(20), 2701. </a:t>
            </a:r>
          </a:p>
          <a:p>
            <a:pPr>
              <a:buNone/>
            </a:pP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a:xfrm>
            <a:off x="457200" y="457200"/>
            <a:ext cx="8229600" cy="1143000"/>
          </a:xfrm>
        </p:spPr>
        <p:txBody>
          <a:bodyPr/>
          <a:lstStyle/>
          <a:p>
            <a:r>
              <a:rPr lang="en-US" sz="4000" dirty="0" smtClean="0"/>
              <a:t>Role of a Biostatistician in Research Ethics Committee</a:t>
            </a:r>
            <a:endParaRPr lang="en-US" sz="4000" dirty="0"/>
          </a:p>
        </p:txBody>
      </p:sp>
      <p:sp>
        <p:nvSpPr>
          <p:cNvPr id="3" name="Content Placeholder 2"/>
          <p:cNvSpPr>
            <a:spLocks noGrp="1"/>
          </p:cNvSpPr>
          <p:nvPr>
            <p:ph idx="1"/>
          </p:nvPr>
        </p:nvSpPr>
        <p:spPr>
          <a:xfrm>
            <a:off x="914400" y="1600200"/>
            <a:ext cx="7467600" cy="4525963"/>
          </a:xfrm>
        </p:spPr>
        <p:txBody>
          <a:bodyPr/>
          <a:lstStyle/>
          <a:p>
            <a:pPr>
              <a:buNone/>
            </a:pPr>
            <a:r>
              <a:rPr lang="en-US" dirty="0" smtClean="0"/>
              <a:t>Review: </a:t>
            </a:r>
            <a:endParaRPr lang="en-US" sz="2400" dirty="0" smtClean="0"/>
          </a:p>
          <a:p>
            <a:pPr marL="238125" indent="-119063">
              <a:buFont typeface="Arial" pitchFamily="34" charset="0"/>
              <a:buChar char="•"/>
            </a:pPr>
            <a:r>
              <a:rPr lang="en-US" sz="2400" dirty="0" smtClean="0"/>
              <a:t> informed consent – ensure that risk and benefit are quantified validly</a:t>
            </a:r>
          </a:p>
          <a:p>
            <a:pPr marL="238125" indent="-119063">
              <a:buFont typeface="Arial" pitchFamily="34" charset="0"/>
              <a:buChar char="•"/>
            </a:pPr>
            <a:r>
              <a:rPr lang="en-US" sz="2400" dirty="0" smtClean="0"/>
              <a:t> subject selection  - ensure that bias is minimized</a:t>
            </a:r>
          </a:p>
          <a:p>
            <a:pPr marL="238125" indent="-119063">
              <a:buFont typeface="Arial" pitchFamily="34" charset="0"/>
              <a:buChar char="•"/>
            </a:pPr>
            <a:r>
              <a:rPr lang="en-US" sz="2400" dirty="0" smtClean="0"/>
              <a:t> sample size calculations – ensure sufficient sample size to answer study question, yet not excessive sample size (limited resources and risk to patients)</a:t>
            </a:r>
          </a:p>
          <a:p>
            <a:pPr marL="238125" indent="-119063">
              <a:buFont typeface="Arial" pitchFamily="34" charset="0"/>
              <a:buChar char="•"/>
            </a:pPr>
            <a:r>
              <a:rPr lang="en-US" sz="2400" dirty="0" smtClean="0"/>
              <a:t> randomization issues – ensure validity </a:t>
            </a:r>
          </a:p>
          <a:p>
            <a:pPr marL="238125" indent="-119063">
              <a:buFont typeface="Arial" pitchFamily="34" charset="0"/>
              <a:buChar char="•"/>
            </a:pPr>
            <a:r>
              <a:rPr lang="en-US" sz="2400" dirty="0" smtClean="0"/>
              <a:t> study design, statistical methods – ensure validity</a:t>
            </a:r>
          </a:p>
          <a:p>
            <a:pPr marL="238125" indent="-119063">
              <a:buFont typeface="Arial" pitchFamily="34" charset="0"/>
              <a:buChar char="•"/>
            </a:pPr>
            <a:r>
              <a:rPr lang="en-US" sz="2400" dirty="0" smtClean="0"/>
              <a:t> interpretation and distribution of results</a:t>
            </a:r>
          </a:p>
          <a:p>
            <a:pPr>
              <a:buNone/>
            </a:pPr>
            <a:r>
              <a:rPr lang="en-US" sz="2400" dirty="0" smtClean="0"/>
              <a:t>	</a:t>
            </a:r>
          </a:p>
          <a:p>
            <a:pPr>
              <a:buNone/>
            </a:pPr>
            <a:r>
              <a:rPr lang="en-US" sz="2400" dirty="0" smtClean="0"/>
              <a:t>	</a:t>
            </a:r>
            <a:endParaRPr lang="en-US" sz="24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a:xfrm>
            <a:off x="457200" y="457200"/>
            <a:ext cx="8229600" cy="1143000"/>
          </a:xfrm>
        </p:spPr>
        <p:txBody>
          <a:bodyPr/>
          <a:lstStyle/>
          <a:p>
            <a:r>
              <a:rPr lang="en-US" sz="4000" dirty="0" smtClean="0"/>
              <a:t>Most Common Statistical Issues noted by Ethics Committees</a:t>
            </a:r>
            <a:endParaRPr lang="en-US" sz="4000" dirty="0"/>
          </a:p>
        </p:txBody>
      </p:sp>
      <p:sp>
        <p:nvSpPr>
          <p:cNvPr id="3" name="Content Placeholder 2"/>
          <p:cNvSpPr>
            <a:spLocks noGrp="1"/>
          </p:cNvSpPr>
          <p:nvPr>
            <p:ph idx="1"/>
          </p:nvPr>
        </p:nvSpPr>
        <p:spPr>
          <a:xfrm>
            <a:off x="914400" y="1600200"/>
            <a:ext cx="7467600" cy="4525963"/>
          </a:xfrm>
        </p:spPr>
        <p:txBody>
          <a:bodyPr/>
          <a:lstStyle/>
          <a:p>
            <a:pPr>
              <a:buNone/>
            </a:pPr>
            <a:r>
              <a:rPr lang="en-US" sz="2400" dirty="0" smtClean="0"/>
              <a:t>	</a:t>
            </a:r>
          </a:p>
          <a:p>
            <a:pPr>
              <a:buNone/>
            </a:pPr>
            <a:r>
              <a:rPr lang="en-US" sz="2400" dirty="0" smtClean="0"/>
              <a:t>	</a:t>
            </a:r>
          </a:p>
          <a:p>
            <a:pPr>
              <a:buNone/>
            </a:pPr>
            <a:endParaRPr lang="en-US" sz="2400"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32</a:t>
            </a:fld>
            <a:endParaRPr lang="en-US"/>
          </a:p>
        </p:txBody>
      </p:sp>
      <p:sp>
        <p:nvSpPr>
          <p:cNvPr id="6" name="TextBox 5"/>
          <p:cNvSpPr txBox="1"/>
          <p:nvPr/>
        </p:nvSpPr>
        <p:spPr>
          <a:xfrm>
            <a:off x="838200" y="1981200"/>
            <a:ext cx="7467600" cy="2246769"/>
          </a:xfrm>
          <a:prstGeom prst="rect">
            <a:avLst/>
          </a:prstGeom>
          <a:noFill/>
        </p:spPr>
        <p:txBody>
          <a:bodyPr wrap="square" rtlCol="0">
            <a:spAutoFit/>
          </a:bodyPr>
          <a:lstStyle/>
          <a:p>
            <a:pPr>
              <a:buFont typeface="Arial" pitchFamily="34" charset="0"/>
              <a:buChar char="•"/>
            </a:pPr>
            <a:r>
              <a:rPr lang="en-US" sz="2800" dirty="0" smtClean="0"/>
              <a:t>Sample Size Issues</a:t>
            </a:r>
          </a:p>
          <a:p>
            <a:pPr>
              <a:buFont typeface="Arial" pitchFamily="34" charset="0"/>
              <a:buChar char="•"/>
            </a:pPr>
            <a:r>
              <a:rPr lang="en-US" sz="2800" dirty="0" smtClean="0"/>
              <a:t>Blinding Issues</a:t>
            </a:r>
          </a:p>
          <a:p>
            <a:pPr>
              <a:buFont typeface="Arial" pitchFamily="34" charset="0"/>
              <a:buChar char="•"/>
            </a:pPr>
            <a:r>
              <a:rPr lang="en-US" sz="2800" dirty="0" smtClean="0"/>
              <a:t>Randomization Issues</a:t>
            </a:r>
          </a:p>
          <a:p>
            <a:pPr>
              <a:buFont typeface="Arial" pitchFamily="34" charset="0"/>
              <a:buChar char="•"/>
            </a:pPr>
            <a:r>
              <a:rPr lang="en-US" sz="2800" dirty="0" smtClean="0"/>
              <a:t>Placebo Issues</a:t>
            </a:r>
          </a:p>
          <a:p>
            <a:pPr>
              <a:buFont typeface="Arial" pitchFamily="34" charset="0"/>
              <a:buChar char="•"/>
            </a:pPr>
            <a:r>
              <a:rPr lang="en-US" sz="2800" dirty="0" smtClean="0"/>
              <a:t>Design, Analysis and Interpretation Issues</a:t>
            </a:r>
            <a:endParaRPr lang="en-US" sz="2800" dirty="0"/>
          </a:p>
        </p:txBody>
      </p:sp>
      <p:sp>
        <p:nvSpPr>
          <p:cNvPr id="7" name="TextBox 6"/>
          <p:cNvSpPr txBox="1"/>
          <p:nvPr/>
        </p:nvSpPr>
        <p:spPr>
          <a:xfrm>
            <a:off x="0" y="5867399"/>
            <a:ext cx="8915400" cy="646331"/>
          </a:xfrm>
          <a:prstGeom prst="rect">
            <a:avLst/>
          </a:prstGeom>
          <a:noFill/>
        </p:spPr>
        <p:txBody>
          <a:bodyPr wrap="square" rtlCol="0">
            <a:spAutoFit/>
          </a:bodyPr>
          <a:lstStyle/>
          <a:p>
            <a:r>
              <a:rPr lang="en-US" dirty="0" smtClean="0"/>
              <a:t>Vail, A. (1999). Experiences of a biostatistician on a UK research ethics committee.</a:t>
            </a:r>
            <a:r>
              <a:rPr lang="en-US" i="1" dirty="0" smtClean="0"/>
              <a:t> Statistics in Medicine, 17</a:t>
            </a:r>
            <a:r>
              <a:rPr lang="en-US" dirty="0" smtClean="0"/>
              <a:t>(24), 2811-2814</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lstStyle/>
          <a:p>
            <a:r>
              <a:rPr lang="en-US" sz="4000" dirty="0" smtClean="0"/>
              <a:t>Do Statisticians Serve on Ethics Committees?</a:t>
            </a:r>
            <a:endParaRPr lang="en-US" sz="4000" dirty="0"/>
          </a:p>
        </p:txBody>
      </p:sp>
      <p:sp>
        <p:nvSpPr>
          <p:cNvPr id="3" name="Content Placeholder 2"/>
          <p:cNvSpPr>
            <a:spLocks noGrp="1"/>
          </p:cNvSpPr>
          <p:nvPr>
            <p:ph idx="1"/>
          </p:nvPr>
        </p:nvSpPr>
        <p:spPr>
          <a:xfrm>
            <a:off x="914400" y="1752600"/>
            <a:ext cx="7391400" cy="4525963"/>
          </a:xfrm>
        </p:spPr>
        <p:txBody>
          <a:bodyPr/>
          <a:lstStyle/>
          <a:p>
            <a:pPr>
              <a:buNone/>
            </a:pPr>
            <a:r>
              <a:rPr lang="en-US" dirty="0" smtClean="0"/>
              <a:t>1997 Survey of “Local research ethics committees” in Britain:</a:t>
            </a:r>
          </a:p>
          <a:p>
            <a:pPr>
              <a:buNone/>
            </a:pPr>
            <a:r>
              <a:rPr lang="en-US" dirty="0" smtClean="0"/>
              <a:t>	 15% (27/184) included a statistician</a:t>
            </a:r>
          </a:p>
          <a:p>
            <a:pPr>
              <a:buNone/>
            </a:pPr>
            <a:r>
              <a:rPr lang="en-US" dirty="0" smtClean="0"/>
              <a:t>2003 Survey of “Local research ethics committees” in Canada:</a:t>
            </a:r>
          </a:p>
          <a:p>
            <a:pPr>
              <a:buNone/>
            </a:pPr>
            <a:r>
              <a:rPr lang="en-US" dirty="0" smtClean="0"/>
              <a:t>	22%  included a statistician</a:t>
            </a:r>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33</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6" name="TextBox 5"/>
          <p:cNvSpPr txBox="1"/>
          <p:nvPr/>
        </p:nvSpPr>
        <p:spPr>
          <a:xfrm>
            <a:off x="0" y="5903893"/>
            <a:ext cx="9144000" cy="954107"/>
          </a:xfrm>
          <a:prstGeom prst="rect">
            <a:avLst/>
          </a:prstGeom>
          <a:noFill/>
        </p:spPr>
        <p:txBody>
          <a:bodyPr wrap="square" rtlCol="0">
            <a:spAutoFit/>
          </a:bodyPr>
          <a:lstStyle/>
          <a:p>
            <a:r>
              <a:rPr lang="en-US" sz="1400" dirty="0" smtClean="0"/>
              <a:t>Williamson, P., Hutton, J. L., Bliss, J., Blunt, J., Campbell, M. J., &amp; Nicholson, R. (2000). Statistical review by research ethics committees.</a:t>
            </a:r>
            <a:r>
              <a:rPr lang="en-US" sz="1400" i="1" dirty="0" smtClean="0"/>
              <a:t> Journal of the Royal Statistical </a:t>
            </a:r>
            <a:r>
              <a:rPr lang="en-US" sz="1400" i="1" dirty="0" err="1" smtClean="0"/>
              <a:t>Society.Series</a:t>
            </a:r>
            <a:r>
              <a:rPr lang="en-US" sz="1400" i="1" dirty="0" smtClean="0"/>
              <a:t> A (Statistics in Society), </a:t>
            </a:r>
            <a:r>
              <a:rPr lang="en-US" sz="1400" dirty="0" smtClean="0"/>
              <a:t>, 5-13. </a:t>
            </a:r>
          </a:p>
          <a:p>
            <a:r>
              <a:rPr lang="en-US" sz="1400" dirty="0" err="1" smtClean="0"/>
              <a:t>Thabane</a:t>
            </a:r>
            <a:r>
              <a:rPr lang="en-US" sz="1400" dirty="0" smtClean="0"/>
              <a:t>, L., Childs, A., &amp; Lafontaine, A. (2005). Determining the level of statistician participation on </a:t>
            </a:r>
            <a:r>
              <a:rPr lang="en-US" sz="1400" dirty="0" err="1" smtClean="0"/>
              <a:t>canadian</a:t>
            </a:r>
            <a:r>
              <a:rPr lang="en-US" sz="1400" dirty="0" smtClean="0"/>
              <a:t>-based research ethics boards.</a:t>
            </a:r>
            <a:r>
              <a:rPr lang="en-US" sz="1400" i="1" dirty="0" smtClean="0"/>
              <a:t> IRB, 27</a:t>
            </a:r>
            <a:r>
              <a:rPr lang="en-US" sz="1400" dirty="0" smtClean="0"/>
              <a:t>(2), 11-14. </a:t>
            </a:r>
            <a:endParaRPr lang="en-US" sz="1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553075"/>
            <a:ext cx="1304925" cy="13049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09600" y="1295400"/>
            <a:ext cx="8229600" cy="4525963"/>
          </a:xfrm>
        </p:spPr>
        <p:txBody>
          <a:bodyPr/>
          <a:lstStyle/>
          <a:p>
            <a:pPr>
              <a:buNone/>
            </a:pPr>
            <a:r>
              <a:rPr lang="en-US" dirty="0" smtClean="0"/>
              <a:t>Unethical research has been conducted in the past</a:t>
            </a:r>
          </a:p>
          <a:p>
            <a:pPr>
              <a:buNone/>
            </a:pPr>
            <a:r>
              <a:rPr lang="en-US" dirty="0" smtClean="0"/>
              <a:t>Codes of ethics are available, but controversy remains</a:t>
            </a:r>
          </a:p>
          <a:p>
            <a:pPr>
              <a:buNone/>
            </a:pPr>
            <a:r>
              <a:rPr lang="en-US" dirty="0" smtClean="0"/>
              <a:t>Many ethical questions involve biostatistics concepts</a:t>
            </a:r>
          </a:p>
          <a:p>
            <a:pPr>
              <a:buNone/>
            </a:pPr>
            <a:endParaRPr lang="en-US" dirty="0" smtClean="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533400"/>
            <a:ext cx="8229600" cy="1143000"/>
          </a:xfrm>
        </p:spPr>
        <p:txBody>
          <a:bodyPr/>
          <a:lstStyle/>
          <a:p>
            <a:pPr eaLnBrk="1" hangingPunct="1">
              <a:defRPr/>
            </a:pPr>
            <a:r>
              <a:rPr lang="en-US" dirty="0" smtClean="0">
                <a:solidFill>
                  <a:schemeClr val="tx1">
                    <a:lumMod val="75000"/>
                    <a:lumOff val="25000"/>
                  </a:schemeClr>
                </a:solidFill>
              </a:rPr>
              <a:t>Objectives</a:t>
            </a:r>
          </a:p>
        </p:txBody>
      </p:sp>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35</a:t>
            </a:fld>
            <a:endParaRPr lang="en-US"/>
          </a:p>
        </p:txBody>
      </p:sp>
      <p:sp>
        <p:nvSpPr>
          <p:cNvPr id="3" name="Content Placeholder 2"/>
          <p:cNvSpPr>
            <a:spLocks noGrp="1"/>
          </p:cNvSpPr>
          <p:nvPr>
            <p:ph idx="1"/>
          </p:nvPr>
        </p:nvSpPr>
        <p:spPr>
          <a:xfrm>
            <a:off x="762000" y="1524000"/>
            <a:ext cx="8001000" cy="4191000"/>
          </a:xfrm>
        </p:spPr>
        <p:txBody>
          <a:bodyPr rtlCol="0">
            <a:normAutofit/>
          </a:bodyPr>
          <a:lstStyle/>
          <a:p>
            <a:pPr>
              <a:buFont typeface="Arial" pitchFamily="34" charset="0"/>
              <a:buChar char="•"/>
            </a:pPr>
            <a:r>
              <a:rPr lang="en-US" sz="2600" dirty="0" smtClean="0">
                <a:solidFill>
                  <a:schemeClr val="tx1">
                    <a:lumMod val="75000"/>
                    <a:lumOff val="25000"/>
                  </a:schemeClr>
                </a:solidFill>
              </a:rPr>
              <a:t> </a:t>
            </a:r>
            <a:r>
              <a:rPr lang="en-US" sz="2800" dirty="0" smtClean="0"/>
              <a:t>Know 4 important documents describing “Codes of Ethics” in human research</a:t>
            </a:r>
          </a:p>
          <a:p>
            <a:pPr>
              <a:buFont typeface="Arial" pitchFamily="34" charset="0"/>
              <a:buChar char="•"/>
            </a:pPr>
            <a:r>
              <a:rPr lang="en-US" sz="2800" dirty="0" smtClean="0"/>
              <a:t>Know several examples of unethical research and controversial studies</a:t>
            </a:r>
          </a:p>
          <a:p>
            <a:pPr>
              <a:buFont typeface="Arial" pitchFamily="34" charset="0"/>
              <a:buChar char="•"/>
            </a:pPr>
            <a:r>
              <a:rPr lang="en-US" sz="2800" dirty="0" smtClean="0"/>
              <a:t>Understand ethical considerations in clinical trials (emphasis on developing countries)</a:t>
            </a:r>
          </a:p>
          <a:p>
            <a:pPr>
              <a:buFont typeface="Arial" pitchFamily="34" charset="0"/>
              <a:buChar char="•"/>
            </a:pPr>
            <a:r>
              <a:rPr lang="en-US" sz="2800" dirty="0" smtClean="0"/>
              <a:t>Understand role and importance of statistical input in ethical review of studies (emphasis on developing countries)</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sz="1400" dirty="0" err="1" smtClean="0"/>
              <a:t>Abbas</a:t>
            </a:r>
            <a:r>
              <a:rPr lang="en-US" sz="1400" dirty="0" smtClean="0"/>
              <a:t>, E. (2007). Industry-sponsored research in developing countries.</a:t>
            </a:r>
            <a:r>
              <a:rPr lang="en-US" sz="1400" i="1" dirty="0" smtClean="0"/>
              <a:t> Contemporary Clinical Trials, 28</a:t>
            </a:r>
            <a:r>
              <a:rPr lang="en-US" sz="1400" dirty="0" smtClean="0"/>
              <a:t>(6), 677-683. </a:t>
            </a:r>
          </a:p>
          <a:p>
            <a:r>
              <a:rPr lang="en-US" sz="1400" dirty="0" smtClean="0"/>
              <a:t>Ahmad, K. (2003). Developing countries need effective ethics review committees.</a:t>
            </a:r>
            <a:r>
              <a:rPr lang="en-US" sz="1400" i="1" dirty="0" smtClean="0"/>
              <a:t> The Lancet, 362</a:t>
            </a:r>
            <a:r>
              <a:rPr lang="en-US" sz="1400" dirty="0" smtClean="0"/>
              <a:t>(9384), 627. </a:t>
            </a:r>
          </a:p>
          <a:p>
            <a:r>
              <a:rPr lang="en-US" sz="1400" dirty="0" smtClean="0"/>
              <a:t>Altman, D. (1981). Statistics and ethics in medical research. VIII-improving the quality of statistics in medical journals.</a:t>
            </a:r>
            <a:r>
              <a:rPr lang="en-US" sz="1400" i="1" dirty="0" smtClean="0"/>
              <a:t> British Medical Journal, 282</a:t>
            </a:r>
            <a:r>
              <a:rPr lang="en-US" sz="1400" dirty="0" smtClean="0"/>
              <a:t>(6257), 44. </a:t>
            </a:r>
          </a:p>
          <a:p>
            <a:r>
              <a:rPr lang="en-US" sz="1400" dirty="0" smtClean="0"/>
              <a:t>Angell, M. (1997). The ethics of clinical research in the third world.</a:t>
            </a:r>
            <a:r>
              <a:rPr lang="en-US" sz="1400" i="1" dirty="0" smtClean="0"/>
              <a:t> The New England Journal of Medicine, 337</a:t>
            </a:r>
            <a:r>
              <a:rPr lang="en-US" sz="1400" dirty="0" smtClean="0"/>
              <a:t>(12), 847. </a:t>
            </a:r>
          </a:p>
          <a:p>
            <a:r>
              <a:rPr lang="en-US" sz="1400" dirty="0" err="1" smtClean="0"/>
              <a:t>Annas</a:t>
            </a:r>
            <a:r>
              <a:rPr lang="en-US" sz="1400" dirty="0" smtClean="0"/>
              <a:t>, G. J. (2009). Globalized clinical trials and informed consent.</a:t>
            </a:r>
            <a:r>
              <a:rPr lang="en-US" sz="1400" i="1" dirty="0" smtClean="0"/>
              <a:t> The New England Journal of Medicine, 360</a:t>
            </a:r>
            <a:r>
              <a:rPr lang="en-US" sz="1400" dirty="0" smtClean="0"/>
              <a:t>(20), 2050. </a:t>
            </a:r>
          </a:p>
          <a:p>
            <a:r>
              <a:rPr lang="en-US" sz="1400" dirty="0" err="1" smtClean="0"/>
              <a:t>Atici</a:t>
            </a:r>
            <a:r>
              <a:rPr lang="en-US" sz="1400" dirty="0" smtClean="0"/>
              <a:t>, E., &amp; </a:t>
            </a:r>
            <a:r>
              <a:rPr lang="en-US" sz="1400" dirty="0" err="1" smtClean="0"/>
              <a:t>Erdemir</a:t>
            </a:r>
            <a:r>
              <a:rPr lang="en-US" sz="1400" dirty="0" smtClean="0"/>
              <a:t>, A. D. (2008). Ethics in a scientific approach: The importance of the biostatistician in research ethics committees.</a:t>
            </a:r>
            <a:r>
              <a:rPr lang="en-US" sz="1400" i="1" dirty="0" smtClean="0"/>
              <a:t> British Medical Journal, 34</a:t>
            </a:r>
            <a:r>
              <a:rPr lang="en-US" sz="1400" dirty="0" smtClean="0"/>
              <a:t>(4), 297. </a:t>
            </a:r>
          </a:p>
          <a:p>
            <a:r>
              <a:rPr lang="en-US" sz="1400" dirty="0" err="1" smtClean="0"/>
              <a:t>Benatar</a:t>
            </a:r>
            <a:r>
              <a:rPr lang="en-US" sz="1400" dirty="0" smtClean="0"/>
              <a:t>, S. R. (2002). Reflections and recommendations on research ethics in developing countries* 1.</a:t>
            </a:r>
            <a:r>
              <a:rPr lang="en-US" sz="1400" i="1" dirty="0" smtClean="0"/>
              <a:t> Social Science &amp; Medicine, 54</a:t>
            </a:r>
            <a:r>
              <a:rPr lang="en-US" sz="1400" dirty="0" smtClean="0"/>
              <a:t>(7), 1131-1141. </a:t>
            </a:r>
          </a:p>
          <a:p>
            <a:r>
              <a:rPr lang="en-US" sz="1400" dirty="0" err="1" smtClean="0"/>
              <a:t>Benatar</a:t>
            </a:r>
            <a:r>
              <a:rPr lang="en-US" sz="1400" dirty="0" smtClean="0"/>
              <a:t>, S. R., &amp; Singer, P. A. (2000). A new look at international research ethics.</a:t>
            </a:r>
            <a:r>
              <a:rPr lang="en-US" sz="1400" i="1" dirty="0" smtClean="0"/>
              <a:t> British Medical Journal, 321</a:t>
            </a:r>
            <a:r>
              <a:rPr lang="en-US" sz="1400" dirty="0" smtClean="0"/>
              <a:t>(7264), 824. </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295400"/>
            <a:ext cx="8382000" cy="4678363"/>
          </a:xfrm>
        </p:spPr>
        <p:txBody>
          <a:bodyPr/>
          <a:lstStyle/>
          <a:p>
            <a:r>
              <a:rPr lang="en-US" sz="1400" dirty="0" smtClean="0"/>
              <a:t>Bhatt, D. L., </a:t>
            </a:r>
            <a:r>
              <a:rPr lang="en-US" sz="1400" dirty="0" err="1" smtClean="0"/>
              <a:t>Steg</a:t>
            </a:r>
            <a:r>
              <a:rPr lang="en-US" sz="1400" dirty="0" smtClean="0"/>
              <a:t>, P. G., </a:t>
            </a:r>
            <a:r>
              <a:rPr lang="en-US" sz="1400" dirty="0" err="1" smtClean="0"/>
              <a:t>Ohman</a:t>
            </a:r>
            <a:r>
              <a:rPr lang="en-US" sz="1400" dirty="0" smtClean="0"/>
              <a:t>, E. M., Hirsch, A. T., Ikeda, Y., </a:t>
            </a:r>
            <a:r>
              <a:rPr lang="en-US" sz="1400" dirty="0" err="1" smtClean="0"/>
              <a:t>Mas</a:t>
            </a:r>
            <a:r>
              <a:rPr lang="en-US" sz="1400" dirty="0" smtClean="0"/>
              <a:t>, J. L., </a:t>
            </a:r>
            <a:r>
              <a:rPr lang="en-US" sz="1400" dirty="0" err="1" smtClean="0"/>
              <a:t>Goto</a:t>
            </a:r>
            <a:r>
              <a:rPr lang="en-US" sz="1400" dirty="0" smtClean="0"/>
              <a:t>, S., </a:t>
            </a:r>
            <a:r>
              <a:rPr lang="en-US" sz="1400" dirty="0" err="1" smtClean="0"/>
              <a:t>Liau</a:t>
            </a:r>
            <a:r>
              <a:rPr lang="en-US" sz="1400" dirty="0" smtClean="0"/>
              <a:t>, C. S., Richard, A. J., &amp; </a:t>
            </a:r>
            <a:r>
              <a:rPr lang="en-US" sz="1400" dirty="0" err="1" smtClean="0"/>
              <a:t>Rother</a:t>
            </a:r>
            <a:r>
              <a:rPr lang="en-US" sz="1400" dirty="0" smtClean="0"/>
              <a:t>, J. (2006). International prevalence, recognition, and treatment of cardiovascular risk factors in outpatients with </a:t>
            </a:r>
            <a:r>
              <a:rPr lang="en-US" sz="1400" dirty="0" err="1" smtClean="0"/>
              <a:t>atherothrombosis</a:t>
            </a:r>
            <a:r>
              <a:rPr lang="en-US" sz="1400" dirty="0" smtClean="0"/>
              <a:t>.</a:t>
            </a:r>
            <a:r>
              <a:rPr lang="en-US" sz="1400" i="1" dirty="0" smtClean="0"/>
              <a:t> </a:t>
            </a:r>
            <a:r>
              <a:rPr lang="en-US" sz="1400" i="1" dirty="0" err="1" smtClean="0"/>
              <a:t>Jama</a:t>
            </a:r>
            <a:r>
              <a:rPr lang="en-US" sz="1400" i="1" dirty="0" smtClean="0"/>
              <a:t>, 295</a:t>
            </a:r>
            <a:r>
              <a:rPr lang="en-US" sz="1400" dirty="0" smtClean="0"/>
              <a:t>(2), 180. </a:t>
            </a:r>
          </a:p>
          <a:p>
            <a:r>
              <a:rPr lang="en-US" sz="1400" dirty="0" err="1" smtClean="0"/>
              <a:t>Bhutta</a:t>
            </a:r>
            <a:r>
              <a:rPr lang="en-US" sz="1400" dirty="0" smtClean="0"/>
              <a:t>, Z. A. (2002). Ethics in international health research: A perspective from the developing world.</a:t>
            </a:r>
            <a:r>
              <a:rPr lang="en-US" sz="1400" i="1" dirty="0" smtClean="0"/>
              <a:t> Bulletin of the World Health Organization, 80</a:t>
            </a:r>
            <a:r>
              <a:rPr lang="en-US" sz="1400" dirty="0" smtClean="0"/>
              <a:t>, 114-120. </a:t>
            </a:r>
          </a:p>
          <a:p>
            <a:r>
              <a:rPr lang="en-US" sz="1400" dirty="0" err="1" smtClean="0"/>
              <a:t>Braman</a:t>
            </a:r>
            <a:r>
              <a:rPr lang="en-US" sz="1400" dirty="0" smtClean="0"/>
              <a:t>, S. S. (2006). The global burden of asthma.</a:t>
            </a:r>
            <a:r>
              <a:rPr lang="en-US" sz="1400" i="1" dirty="0" smtClean="0"/>
              <a:t> Chest, 130</a:t>
            </a:r>
            <a:r>
              <a:rPr lang="en-US" sz="1400" dirty="0" smtClean="0"/>
              <a:t>(1 </a:t>
            </a:r>
            <a:r>
              <a:rPr lang="en-US" sz="1400" dirty="0" err="1" smtClean="0"/>
              <a:t>Suppl</a:t>
            </a:r>
            <a:r>
              <a:rPr lang="en-US" sz="1400" dirty="0" smtClean="0"/>
              <a:t>), 4S-12S. doi:10.1378/chest.130.1_suppl.4S </a:t>
            </a:r>
          </a:p>
          <a:p>
            <a:r>
              <a:rPr lang="en-US" sz="1400" dirty="0" smtClean="0"/>
              <a:t>Chirac, P., &amp; </a:t>
            </a:r>
            <a:r>
              <a:rPr lang="en-US" sz="1400" dirty="0" err="1" smtClean="0"/>
              <a:t>Torreele</a:t>
            </a:r>
            <a:r>
              <a:rPr lang="en-US" sz="1400" dirty="0" smtClean="0"/>
              <a:t>, E. (2006). Global framework on essential health R&amp;D.</a:t>
            </a:r>
            <a:r>
              <a:rPr lang="en-US" sz="1400" i="1" dirty="0" smtClean="0"/>
              <a:t> The Lancet, 367</a:t>
            </a:r>
            <a:r>
              <a:rPr lang="en-US" sz="1400" dirty="0" smtClean="0"/>
              <a:t>(9522), 1560-1561. </a:t>
            </a:r>
          </a:p>
          <a:p>
            <a:r>
              <a:rPr lang="en-US" sz="1400" dirty="0" smtClean="0"/>
              <a:t>Emanuel, E. J., </a:t>
            </a:r>
            <a:r>
              <a:rPr lang="en-US" sz="1400" dirty="0" err="1" smtClean="0"/>
              <a:t>Wendler</a:t>
            </a:r>
            <a:r>
              <a:rPr lang="en-US" sz="1400" dirty="0" smtClean="0"/>
              <a:t>, D., &amp; Grady, C. (2000). What makes clinical research ethical?</a:t>
            </a:r>
            <a:r>
              <a:rPr lang="en-US" sz="1400" i="1" dirty="0" smtClean="0"/>
              <a:t> </a:t>
            </a:r>
            <a:r>
              <a:rPr lang="en-US" sz="1400" i="1" dirty="0" err="1" smtClean="0"/>
              <a:t>Jama</a:t>
            </a:r>
            <a:r>
              <a:rPr lang="en-US" sz="1400" i="1" dirty="0" smtClean="0"/>
              <a:t>, 283</a:t>
            </a:r>
            <a:r>
              <a:rPr lang="en-US" sz="1400" dirty="0" smtClean="0"/>
              <a:t>(20), 2701. </a:t>
            </a:r>
          </a:p>
          <a:p>
            <a:r>
              <a:rPr lang="en-US" sz="1400" dirty="0" smtClean="0"/>
              <a:t>Emanuel, E. J., </a:t>
            </a:r>
            <a:r>
              <a:rPr lang="en-US" sz="1400" dirty="0" err="1" smtClean="0"/>
              <a:t>Wendler</a:t>
            </a:r>
            <a:r>
              <a:rPr lang="en-US" sz="1400" dirty="0" smtClean="0"/>
              <a:t>, D., Killen, J., &amp; Grady, C. (2004). What makes clinical research in developing countries ethical? the benchmarks of ethical research.</a:t>
            </a:r>
            <a:r>
              <a:rPr lang="en-US" sz="1400" i="1" dirty="0" smtClean="0"/>
              <a:t> The Journal of Infectious Diseases, 189</a:t>
            </a:r>
            <a:r>
              <a:rPr lang="en-US" sz="1400" dirty="0" smtClean="0"/>
              <a:t>, 930-937. </a:t>
            </a:r>
          </a:p>
          <a:p>
            <a:r>
              <a:rPr lang="en-US" sz="1400" dirty="0" smtClean="0"/>
              <a:t>Fitzgerald, D. W., </a:t>
            </a:r>
            <a:r>
              <a:rPr lang="en-US" sz="1400" dirty="0" err="1" smtClean="0"/>
              <a:t>Wasunna</a:t>
            </a:r>
            <a:r>
              <a:rPr lang="en-US" sz="1400" dirty="0" smtClean="0"/>
              <a:t>, A., &amp; </a:t>
            </a:r>
            <a:r>
              <a:rPr lang="en-US" sz="1400" dirty="0" err="1" smtClean="0"/>
              <a:t>Pape</a:t>
            </a:r>
            <a:r>
              <a:rPr lang="en-US" sz="1400" dirty="0" smtClean="0"/>
              <a:t>, J. W. (2003). Ten questions institutional review boards should ask when reviewing international clinical research protocols.</a:t>
            </a:r>
            <a:r>
              <a:rPr lang="en-US" sz="1400" i="1" dirty="0" smtClean="0"/>
              <a:t> IRB: Ethics and Human Research, 25</a:t>
            </a:r>
            <a:r>
              <a:rPr lang="en-US" sz="1400" dirty="0" smtClean="0"/>
              <a:t>(2), 14-18. Retrieved from </a:t>
            </a:r>
            <a:r>
              <a:rPr lang="en-US" sz="1400" dirty="0" smtClean="0">
                <a:hlinkClick r:id="rId2"/>
              </a:rPr>
              <a:t>http://www.jstor.org.libproxy.lib.unc.edu/stable/3563636</a:t>
            </a:r>
            <a:r>
              <a:rPr lang="en-US" sz="1400" dirty="0" smtClean="0"/>
              <a:t> </a:t>
            </a:r>
          </a:p>
          <a:p>
            <a:r>
              <a:rPr lang="en-US" sz="1400" dirty="0" smtClean="0"/>
              <a:t>Glickman, S. W., </a:t>
            </a:r>
            <a:r>
              <a:rPr lang="en-US" sz="1400" dirty="0" err="1" smtClean="0"/>
              <a:t>McHutchison</a:t>
            </a:r>
            <a:r>
              <a:rPr lang="en-US" sz="1400" dirty="0" smtClean="0"/>
              <a:t>, J. G., Peterson, E. D., Cairns, C. B., Harrington, R. A., </a:t>
            </a:r>
            <a:r>
              <a:rPr lang="en-US" sz="1400" dirty="0" err="1" smtClean="0"/>
              <a:t>Califf</a:t>
            </a:r>
            <a:r>
              <a:rPr lang="en-US" sz="1400" dirty="0" smtClean="0"/>
              <a:t>, R. M., &amp; Schulman, K. A. (2009). Ethical and scientific implications of the globalization of clinical research.</a:t>
            </a:r>
            <a:r>
              <a:rPr lang="en-US" sz="1400" i="1" dirty="0" smtClean="0"/>
              <a:t> The New England Journal of Medicine, 360</a:t>
            </a:r>
            <a:r>
              <a:rPr lang="en-US" sz="1400" dirty="0" smtClean="0"/>
              <a:t>(8), 816. </a:t>
            </a:r>
          </a:p>
          <a:p>
            <a:r>
              <a:rPr lang="en-US" sz="1400" dirty="0" smtClean="0"/>
              <a:t>Goodyear, M. D. E., </a:t>
            </a:r>
            <a:r>
              <a:rPr lang="en-US" sz="1400" dirty="0" err="1" smtClean="0"/>
              <a:t>Lemmens</a:t>
            </a:r>
            <a:r>
              <a:rPr lang="en-US" sz="1400" dirty="0" smtClean="0"/>
              <a:t>, T., </a:t>
            </a:r>
            <a:r>
              <a:rPr lang="en-US" sz="1400" dirty="0" err="1" smtClean="0"/>
              <a:t>Sprumont</a:t>
            </a:r>
            <a:r>
              <a:rPr lang="en-US" sz="1400" dirty="0" smtClean="0"/>
              <a:t>, D., &amp; </a:t>
            </a:r>
            <a:r>
              <a:rPr lang="en-US" sz="1400" dirty="0" err="1" smtClean="0"/>
              <a:t>Tangwa</a:t>
            </a:r>
            <a:r>
              <a:rPr lang="en-US" sz="1400" dirty="0" smtClean="0"/>
              <a:t>, G. (2009). Does the FDA have the authority to trump the declaration of </a:t>
            </a:r>
            <a:r>
              <a:rPr lang="en-US" sz="1400" dirty="0" err="1" smtClean="0"/>
              <a:t>helsinki</a:t>
            </a:r>
            <a:r>
              <a:rPr lang="en-US" sz="1400" dirty="0" smtClean="0"/>
              <a:t>?</a:t>
            </a:r>
            <a:r>
              <a:rPr lang="en-US" sz="1400" i="1" dirty="0" smtClean="0"/>
              <a:t> British Medical Journal, 338</a:t>
            </a:r>
            <a:r>
              <a:rPr lang="en-US" sz="1400" dirty="0" smtClean="0"/>
              <a:t>(apr21 1), b1559. </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0" y="1066800"/>
            <a:ext cx="9144000" cy="5181600"/>
          </a:xfrm>
        </p:spPr>
        <p:txBody>
          <a:bodyPr/>
          <a:lstStyle/>
          <a:p>
            <a:pPr marL="342900" lvl="1" indent="-342900">
              <a:buFont typeface="Arial" charset="0"/>
              <a:buChar char="•"/>
            </a:pPr>
            <a:r>
              <a:rPr lang="en-US" sz="1400" dirty="0" smtClean="0"/>
              <a:t>Holtz, Carol, </a:t>
            </a:r>
            <a:r>
              <a:rPr lang="en-US" sz="1400" u="sng" dirty="0" smtClean="0"/>
              <a:t>Global Health Care: Issues and Policies</a:t>
            </a:r>
            <a:r>
              <a:rPr lang="en-US" sz="1400" dirty="0" smtClean="0"/>
              <a:t>, 2008, Chapters 5 (Timothy A Akers and Mary Anne </a:t>
            </a:r>
            <a:r>
              <a:rPr lang="en-US" sz="1400" dirty="0" err="1" smtClean="0"/>
              <a:t>Alabanza</a:t>
            </a:r>
            <a:r>
              <a:rPr lang="en-US" sz="1400" dirty="0" smtClean="0"/>
              <a:t> Akers) and 6 (Jonathan B.  </a:t>
            </a:r>
            <a:r>
              <a:rPr lang="en-US" sz="1400" dirty="0" err="1" smtClean="0"/>
              <a:t>VanGeest</a:t>
            </a:r>
            <a:r>
              <a:rPr lang="en-US" sz="1400" dirty="0" smtClean="0"/>
              <a:t>, Deborah S. Cummins).</a:t>
            </a:r>
          </a:p>
          <a:p>
            <a:r>
              <a:rPr lang="en-US" sz="1400" dirty="0" smtClean="0"/>
              <a:t>Hutton, J. L. (2000). Ethics of medical research in developing countries: The role of international codes of conduct.</a:t>
            </a:r>
            <a:r>
              <a:rPr lang="en-US" sz="1400" i="1" dirty="0" smtClean="0"/>
              <a:t> Statistical Methods in Medical Research, 9</a:t>
            </a:r>
            <a:r>
              <a:rPr lang="en-US" sz="1400" dirty="0" smtClean="0"/>
              <a:t>(3), 185. </a:t>
            </a:r>
          </a:p>
          <a:p>
            <a:r>
              <a:rPr lang="en-US" sz="1400" dirty="0" err="1" smtClean="0"/>
              <a:t>Karlberg</a:t>
            </a:r>
            <a:r>
              <a:rPr lang="en-US" sz="1400" dirty="0" smtClean="0"/>
              <a:t>, J. P. E. (2008). Globalization of sponsored clinical trials.</a:t>
            </a:r>
            <a:r>
              <a:rPr lang="en-US" sz="1400" i="1" dirty="0" smtClean="0"/>
              <a:t> Nature Reviews Drug Discovery, 7</a:t>
            </a:r>
            <a:r>
              <a:rPr lang="en-US" sz="1400" dirty="0" smtClean="0"/>
              <a:t>(5), 458. </a:t>
            </a:r>
          </a:p>
          <a:p>
            <a:r>
              <a:rPr lang="en-US" sz="1400" dirty="0" smtClean="0"/>
              <a:t>Kent, D. M., </a:t>
            </a:r>
            <a:r>
              <a:rPr lang="en-US" sz="1400" dirty="0" err="1" smtClean="0"/>
              <a:t>Mwamburi</a:t>
            </a:r>
            <a:r>
              <a:rPr lang="en-US" sz="1400" dirty="0" smtClean="0"/>
              <a:t>, D. M., </a:t>
            </a:r>
            <a:r>
              <a:rPr lang="en-US" sz="1400" dirty="0" err="1" smtClean="0"/>
              <a:t>Bennish</a:t>
            </a:r>
            <a:r>
              <a:rPr lang="en-US" sz="1400" dirty="0" smtClean="0"/>
              <a:t>, M. L., </a:t>
            </a:r>
            <a:r>
              <a:rPr lang="en-US" sz="1400" dirty="0" err="1" smtClean="0"/>
              <a:t>Kupelnick</a:t>
            </a:r>
            <a:r>
              <a:rPr lang="en-US" sz="1400" dirty="0" smtClean="0"/>
              <a:t>, B., &amp; Ioannidis, J. (2004). Clinical trials in sub-</a:t>
            </a:r>
            <a:r>
              <a:rPr lang="en-US" sz="1400" dirty="0" err="1" smtClean="0"/>
              <a:t>saharan</a:t>
            </a:r>
            <a:r>
              <a:rPr lang="en-US" sz="1400" dirty="0" smtClean="0"/>
              <a:t> </a:t>
            </a:r>
            <a:r>
              <a:rPr lang="en-US" sz="1400" dirty="0" err="1" smtClean="0"/>
              <a:t>africa</a:t>
            </a:r>
            <a:r>
              <a:rPr lang="en-US" sz="1400" dirty="0" smtClean="0"/>
              <a:t> and established standards of care: A systematic review of HIV, tuberculosis, and malaria trials.</a:t>
            </a:r>
            <a:r>
              <a:rPr lang="en-US" sz="1400" i="1" dirty="0" smtClean="0"/>
              <a:t> </a:t>
            </a:r>
            <a:r>
              <a:rPr lang="en-US" sz="1400" i="1" dirty="0" err="1" smtClean="0"/>
              <a:t>Jama</a:t>
            </a:r>
            <a:r>
              <a:rPr lang="en-US" sz="1400" i="1" dirty="0" smtClean="0"/>
              <a:t>, 292</a:t>
            </a:r>
            <a:r>
              <a:rPr lang="en-US" sz="1400" dirty="0" smtClean="0"/>
              <a:t>(2), 237. </a:t>
            </a:r>
          </a:p>
          <a:p>
            <a:r>
              <a:rPr lang="en-US" sz="1400" dirty="0" smtClean="0"/>
              <a:t>Killen, J., Grady, C., </a:t>
            </a:r>
            <a:r>
              <a:rPr lang="en-US" sz="1400" dirty="0" err="1" smtClean="0"/>
              <a:t>Folkers</a:t>
            </a:r>
            <a:r>
              <a:rPr lang="en-US" sz="1400" dirty="0" smtClean="0"/>
              <a:t>, G. K., &amp; </a:t>
            </a:r>
            <a:r>
              <a:rPr lang="en-US" sz="1400" dirty="0" err="1" smtClean="0"/>
              <a:t>Fauci</a:t>
            </a:r>
            <a:r>
              <a:rPr lang="en-US" sz="1400" dirty="0" smtClean="0"/>
              <a:t>, A. S. (2002). Ethics of clinical research in the developing world.</a:t>
            </a:r>
            <a:r>
              <a:rPr lang="en-US" sz="1400" i="1" dirty="0" smtClean="0"/>
              <a:t> Nature Reviews Immunology, 2</a:t>
            </a:r>
            <a:r>
              <a:rPr lang="en-US" sz="1400" dirty="0" smtClean="0"/>
              <a:t>(3), 210-215. </a:t>
            </a:r>
          </a:p>
          <a:p>
            <a:r>
              <a:rPr lang="en-US" sz="1400" dirty="0" err="1" smtClean="0"/>
              <a:t>Kimmelman</a:t>
            </a:r>
            <a:r>
              <a:rPr lang="en-US" sz="1400" dirty="0" smtClean="0"/>
              <a:t>, J., </a:t>
            </a:r>
            <a:r>
              <a:rPr lang="en-US" sz="1400" dirty="0" err="1" smtClean="0"/>
              <a:t>Weijer</a:t>
            </a:r>
            <a:r>
              <a:rPr lang="en-US" sz="1400" dirty="0" smtClean="0"/>
              <a:t>, C., &amp; </a:t>
            </a:r>
            <a:r>
              <a:rPr lang="en-US" sz="1400" dirty="0" err="1" smtClean="0"/>
              <a:t>Meslin</a:t>
            </a:r>
            <a:r>
              <a:rPr lang="en-US" sz="1400" dirty="0" smtClean="0"/>
              <a:t>, E. M. (2009). Helsinki discords: FDA, ethics, and international drug trials.</a:t>
            </a:r>
            <a:r>
              <a:rPr lang="en-US" sz="1400" i="1" dirty="0" smtClean="0"/>
              <a:t> Lancet, 373</a:t>
            </a:r>
            <a:r>
              <a:rPr lang="en-US" sz="1400" dirty="0" smtClean="0"/>
              <a:t>(9657), 13–14. </a:t>
            </a:r>
          </a:p>
          <a:p>
            <a:r>
              <a:rPr lang="en-US" sz="1400" dirty="0" smtClean="0"/>
              <a:t>Lie, R. K. (2002). Ethics of placebo controlled trials in developing countries.</a:t>
            </a:r>
            <a:r>
              <a:rPr lang="en-US" sz="1400" i="1" dirty="0" smtClean="0"/>
              <a:t> Bioethics, 12</a:t>
            </a:r>
            <a:r>
              <a:rPr lang="en-US" sz="1400" dirty="0" smtClean="0"/>
              <a:t>(4), 307-311. </a:t>
            </a:r>
          </a:p>
          <a:p>
            <a:pPr marL="342900" lvl="1" indent="-342900">
              <a:buFont typeface="Arial" charset="0"/>
              <a:buChar char="•"/>
            </a:pPr>
            <a:r>
              <a:rPr lang="en-US" sz="1400" dirty="0" smtClean="0"/>
              <a:t>Lie, R. K., Emanuel, E, Grady, C and </a:t>
            </a:r>
            <a:r>
              <a:rPr lang="en-US" sz="1400" dirty="0" err="1" smtClean="0"/>
              <a:t>Wendler</a:t>
            </a:r>
            <a:r>
              <a:rPr lang="en-US" sz="1400" dirty="0" smtClean="0"/>
              <a:t>, D (2004). The standard of care debate: The Declaration of Helsinki versus the international consensus opinion. Journal of Medical Ethics, 20 190-193. </a:t>
            </a:r>
          </a:p>
          <a:p>
            <a:r>
              <a:rPr lang="en-US" sz="1400" dirty="0" smtClean="0"/>
              <a:t>London, L. (2002). Ethical oversight of public health research: Can rules and IRBs make a difference in developing countries?</a:t>
            </a:r>
            <a:r>
              <a:rPr lang="en-US" sz="1400" i="1" dirty="0" smtClean="0"/>
              <a:t> American Journal of Public Health, 92</a:t>
            </a:r>
            <a:r>
              <a:rPr lang="en-US" sz="1400" dirty="0" smtClean="0"/>
              <a:t>(7), 1079. </a:t>
            </a:r>
          </a:p>
          <a:p>
            <a:r>
              <a:rPr lang="en-US" sz="1400" dirty="0" smtClean="0"/>
              <a:t>Lorenzo, C., </a:t>
            </a:r>
            <a:r>
              <a:rPr lang="en-US" sz="1400" dirty="0" err="1" smtClean="0"/>
              <a:t>Garrafa</a:t>
            </a:r>
            <a:r>
              <a:rPr lang="en-US" sz="1400" dirty="0" smtClean="0"/>
              <a:t>, V., </a:t>
            </a:r>
            <a:r>
              <a:rPr lang="en-US" sz="1400" dirty="0" err="1" smtClean="0"/>
              <a:t>Solbakk</a:t>
            </a:r>
            <a:r>
              <a:rPr lang="en-US" sz="1400" dirty="0" smtClean="0"/>
              <a:t>, J. H., &amp; Vidal, S. (2010). Hidden risks associated with clinical trials in developing countries.</a:t>
            </a:r>
            <a:r>
              <a:rPr lang="en-US" sz="1400" i="1" dirty="0" smtClean="0"/>
              <a:t> British Medical Journal, 36</a:t>
            </a:r>
            <a:r>
              <a:rPr lang="en-US" sz="1400" dirty="0" smtClean="0"/>
              <a:t>(2), 111. </a:t>
            </a:r>
          </a:p>
          <a:p>
            <a:r>
              <a:rPr lang="en-US" sz="1400" dirty="0" smtClean="0"/>
              <a:t>Lurie, P., &amp; Wolfe, S. M. (1997). Unethical trials of interventions to reduce </a:t>
            </a:r>
            <a:r>
              <a:rPr lang="en-US" sz="1400" dirty="0" err="1" smtClean="0"/>
              <a:t>perinatal</a:t>
            </a:r>
            <a:r>
              <a:rPr lang="en-US" sz="1400" dirty="0" smtClean="0"/>
              <a:t> transmission of the human immunodeficiency virus in developing countries.</a:t>
            </a:r>
            <a:r>
              <a:rPr lang="en-US" sz="1400" i="1" dirty="0" smtClean="0"/>
              <a:t> New England Journal of Medicine, 337</a:t>
            </a:r>
            <a:r>
              <a:rPr lang="en-US" sz="1400" dirty="0" smtClean="0"/>
              <a:t>(12), 853. </a:t>
            </a:r>
          </a:p>
          <a:p>
            <a:r>
              <a:rPr lang="en-US" sz="1400" dirty="0" smtClean="0"/>
              <a:t>Marshall, P. L., &amp; Marshall, P. A. (2007). </a:t>
            </a:r>
            <a:r>
              <a:rPr lang="en-US" sz="1400" i="1" dirty="0" smtClean="0"/>
              <a:t>Ethical challenges in study design and informed consent for health research in resource-poor settings</a:t>
            </a:r>
            <a:r>
              <a:rPr lang="en-US" sz="1400" dirty="0" smtClean="0"/>
              <a:t> WHO. </a:t>
            </a:r>
          </a:p>
          <a:p>
            <a:r>
              <a:rPr lang="en-US" sz="1400" dirty="0" err="1" smtClean="0"/>
              <a:t>Normile</a:t>
            </a:r>
            <a:r>
              <a:rPr lang="en-US" sz="1400" dirty="0" smtClean="0"/>
              <a:t>, D. (2008). ETHICS: Clinical trials guidelines at odds with US policy.</a:t>
            </a:r>
            <a:r>
              <a:rPr lang="en-US" sz="1400" i="1" dirty="0" smtClean="0"/>
              <a:t> Science, 322</a:t>
            </a:r>
            <a:r>
              <a:rPr lang="en-US" sz="1400" dirty="0" smtClean="0"/>
              <a:t>(5901), 516. </a:t>
            </a:r>
          </a:p>
          <a:p>
            <a:r>
              <a:rPr lang="en-US" sz="1400" dirty="0" err="1" smtClean="0"/>
              <a:t>Normile</a:t>
            </a:r>
            <a:r>
              <a:rPr lang="en-US" sz="1400" dirty="0" smtClean="0"/>
              <a:t>, D. (2008). The promise and pitfalls of clinical trials overseas.</a:t>
            </a:r>
            <a:r>
              <a:rPr lang="en-US" sz="1400" i="1" dirty="0" smtClean="0"/>
              <a:t> Science, 322</a:t>
            </a:r>
            <a:r>
              <a:rPr lang="en-US" sz="1400" dirty="0" smtClean="0"/>
              <a:t>(5899), 214. </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0" y="1066800"/>
            <a:ext cx="9144000" cy="5029200"/>
          </a:xfrm>
        </p:spPr>
        <p:txBody>
          <a:bodyPr/>
          <a:lstStyle/>
          <a:p>
            <a:pPr marL="342900" lvl="1" indent="-342900">
              <a:buFont typeface="Arial" charset="0"/>
              <a:buChar char="•"/>
            </a:pPr>
            <a:r>
              <a:rPr lang="en-US" sz="1400" dirty="0" err="1" smtClean="0"/>
              <a:t>Petryna</a:t>
            </a:r>
            <a:r>
              <a:rPr lang="en-US" sz="1400" dirty="0" smtClean="0"/>
              <a:t>, Adriana, When Experiments Travel: Clinical Trials and the Global Search for Human Subjects, 2009, Chapters 1-3.</a:t>
            </a:r>
          </a:p>
          <a:p>
            <a:r>
              <a:rPr lang="en-US" sz="1400" dirty="0" smtClean="0"/>
              <a:t>Pinto, A. D., &amp; Upshur, R. E. G. (2001). Global health ethics for students.</a:t>
            </a:r>
            <a:r>
              <a:rPr lang="en-US" sz="1400" i="1" dirty="0" smtClean="0"/>
              <a:t> Lancet, 358</a:t>
            </a:r>
            <a:r>
              <a:rPr lang="en-US" sz="1400" dirty="0" smtClean="0"/>
              <a:t>, 1539-1542. </a:t>
            </a:r>
          </a:p>
          <a:p>
            <a:r>
              <a:rPr lang="en-US" sz="1400" dirty="0" err="1" smtClean="0"/>
              <a:t>Rai</a:t>
            </a:r>
            <a:r>
              <a:rPr lang="en-US" sz="1400" dirty="0" smtClean="0"/>
              <a:t>, S. (2005). Drug companies cut costs with foreign clinical trials.</a:t>
            </a:r>
            <a:r>
              <a:rPr lang="en-US" sz="1400" i="1" dirty="0" smtClean="0"/>
              <a:t> The New York Times, </a:t>
            </a:r>
            <a:r>
              <a:rPr lang="en-US" sz="1400" dirty="0" smtClean="0"/>
              <a:t>, C4. </a:t>
            </a:r>
          </a:p>
          <a:p>
            <a:r>
              <a:rPr lang="en-US" sz="1400" dirty="0" err="1" smtClean="0"/>
              <a:t>Resnik</a:t>
            </a:r>
            <a:r>
              <a:rPr lang="en-US" sz="1400" dirty="0" smtClean="0"/>
              <a:t>, D., &amp; </a:t>
            </a:r>
            <a:r>
              <a:rPr lang="en-US" sz="1400" dirty="0" err="1" smtClean="0"/>
              <a:t>Shamoo</a:t>
            </a:r>
            <a:r>
              <a:rPr lang="en-US" sz="1400" dirty="0" smtClean="0"/>
              <a:t>, A. (2002). Responsible conduct of research. </a:t>
            </a:r>
          </a:p>
          <a:p>
            <a:r>
              <a:rPr lang="en-US" sz="1400" dirty="0" err="1" smtClean="0"/>
              <a:t>Ruger</a:t>
            </a:r>
            <a:r>
              <a:rPr lang="en-US" sz="1400" dirty="0" smtClean="0"/>
              <a:t>, J. P. (2006). Ethics and governance of global health inequalities.</a:t>
            </a:r>
            <a:r>
              <a:rPr lang="en-US" sz="1400" i="1" dirty="0" smtClean="0"/>
              <a:t> British Medical Journal, 60</a:t>
            </a:r>
            <a:r>
              <a:rPr lang="en-US" sz="1400" dirty="0" smtClean="0"/>
              <a:t>(11), 998. </a:t>
            </a:r>
          </a:p>
          <a:p>
            <a:r>
              <a:rPr lang="en-US" sz="1400" dirty="0" smtClean="0"/>
              <a:t>Shapiro, H. T., &amp; </a:t>
            </a:r>
            <a:r>
              <a:rPr lang="en-US" sz="1400" dirty="0" err="1" smtClean="0"/>
              <a:t>Meslin</a:t>
            </a:r>
            <a:r>
              <a:rPr lang="en-US" sz="1400" dirty="0" smtClean="0"/>
              <a:t>, E. M. (2001). Ethical issues in the design and conduct of clinical trials in developing countries.</a:t>
            </a:r>
            <a:r>
              <a:rPr lang="en-US" sz="1400" i="1" dirty="0" smtClean="0"/>
              <a:t> The New England Journal of Medicine, 345</a:t>
            </a:r>
            <a:r>
              <a:rPr lang="en-US" sz="1400" dirty="0" smtClean="0"/>
              <a:t>(2), 139. </a:t>
            </a:r>
          </a:p>
          <a:p>
            <a:r>
              <a:rPr lang="en-US" sz="1400" dirty="0" err="1" smtClean="0"/>
              <a:t>Shamoo</a:t>
            </a:r>
            <a:r>
              <a:rPr lang="en-US" sz="1400" dirty="0" smtClean="0"/>
              <a:t>, </a:t>
            </a:r>
            <a:r>
              <a:rPr lang="en-US" sz="1400" u="sng" dirty="0" smtClean="0"/>
              <a:t>Responsible Conduct in Research</a:t>
            </a:r>
          </a:p>
          <a:p>
            <a:r>
              <a:rPr lang="en-US" sz="1400" dirty="0" err="1" smtClean="0"/>
              <a:t>Shamoo</a:t>
            </a:r>
            <a:r>
              <a:rPr lang="en-US" sz="1400" dirty="0" smtClean="0"/>
              <a:t>, </a:t>
            </a:r>
            <a:r>
              <a:rPr lang="en-US" sz="1400" u="sng" dirty="0" smtClean="0"/>
              <a:t>The Use of Human Subjects in Research </a:t>
            </a:r>
          </a:p>
          <a:p>
            <a:r>
              <a:rPr lang="en-US" sz="1400" dirty="0" err="1" smtClean="0"/>
              <a:t>Thabane</a:t>
            </a:r>
            <a:r>
              <a:rPr lang="en-US" sz="1400" dirty="0" smtClean="0"/>
              <a:t>, L., Childs, A., &amp; Lafontaine, A. (2005). Determining the level of statistician participation on </a:t>
            </a:r>
            <a:r>
              <a:rPr lang="en-US" sz="1400" dirty="0" err="1" smtClean="0"/>
              <a:t>canadian</a:t>
            </a:r>
            <a:r>
              <a:rPr lang="en-US" sz="1400" dirty="0" smtClean="0"/>
              <a:t>-based research ethics boards.</a:t>
            </a:r>
            <a:r>
              <a:rPr lang="en-US" sz="1400" i="1" dirty="0" smtClean="0"/>
              <a:t> IRB, 27</a:t>
            </a:r>
            <a:r>
              <a:rPr lang="en-US" sz="1400" dirty="0" smtClean="0"/>
              <a:t>(2), 11-14. </a:t>
            </a:r>
          </a:p>
          <a:p>
            <a:r>
              <a:rPr lang="en-US" sz="1400" dirty="0" smtClean="0"/>
              <a:t>Thiers, F. A., </a:t>
            </a:r>
            <a:r>
              <a:rPr lang="en-US" sz="1400" dirty="0" err="1" smtClean="0"/>
              <a:t>Sinskey</a:t>
            </a:r>
            <a:r>
              <a:rPr lang="en-US" sz="1400" dirty="0" smtClean="0"/>
              <a:t>, A. J., &amp; Berndt, E. R. (2008). Trends in the globalization of clinical trials.</a:t>
            </a:r>
            <a:r>
              <a:rPr lang="en-US" sz="1400" i="1" dirty="0" smtClean="0"/>
              <a:t> Nature Reviews Drug Discovery, 7</a:t>
            </a:r>
            <a:r>
              <a:rPr lang="en-US" sz="1400" dirty="0" smtClean="0"/>
              <a:t>(1), 13-14. </a:t>
            </a:r>
          </a:p>
          <a:p>
            <a:r>
              <a:rPr lang="en-US" sz="1400" dirty="0" smtClean="0"/>
              <a:t>Vail, A. (1999). Experiences of a biostatistician on a UK research ethics committee.</a:t>
            </a:r>
            <a:r>
              <a:rPr lang="en-US" sz="1400" i="1" dirty="0" smtClean="0"/>
              <a:t> Statistics in Medicine, 17</a:t>
            </a:r>
            <a:r>
              <a:rPr lang="en-US" sz="1400" dirty="0" smtClean="0"/>
              <a:t>(24), 2811-2814. </a:t>
            </a:r>
          </a:p>
          <a:p>
            <a:r>
              <a:rPr lang="en-US" sz="1400" dirty="0" smtClean="0"/>
              <a:t>Varmus, H., &amp; </a:t>
            </a:r>
            <a:r>
              <a:rPr lang="en-US" sz="1400" dirty="0" err="1" smtClean="0"/>
              <a:t>Satcher</a:t>
            </a:r>
            <a:r>
              <a:rPr lang="en-US" sz="1400" dirty="0" smtClean="0"/>
              <a:t>, D. (1997). Ethical complexities of conducting research in developing countries.</a:t>
            </a:r>
            <a:r>
              <a:rPr lang="en-US" sz="1400" i="1" dirty="0" smtClean="0"/>
              <a:t> New England Journal of Medicine, 337</a:t>
            </a:r>
            <a:r>
              <a:rPr lang="en-US" sz="1400" dirty="0" smtClean="0"/>
              <a:t>(14), 1003. </a:t>
            </a:r>
          </a:p>
          <a:p>
            <a:r>
              <a:rPr lang="en-US" sz="1400" dirty="0" err="1" smtClean="0"/>
              <a:t>Wendler</a:t>
            </a:r>
            <a:r>
              <a:rPr lang="en-US" sz="1400" dirty="0" smtClean="0"/>
              <a:t>, D., Emanuel, E. J., &amp; Lie, R. K. (2004). The standard of care debate: Can research in developing countries be both ethical and responsive to those countries' health needs?</a:t>
            </a:r>
            <a:r>
              <a:rPr lang="en-US" sz="1400" i="1" dirty="0" smtClean="0"/>
              <a:t> American Journal of Public Health, 94</a:t>
            </a:r>
            <a:r>
              <a:rPr lang="en-US" sz="1400" dirty="0" smtClean="0"/>
              <a:t>(6), 923. </a:t>
            </a:r>
          </a:p>
          <a:p>
            <a:r>
              <a:rPr lang="en-US" sz="1400" dirty="0" smtClean="0"/>
              <a:t>Williamson, P., Hutton, J. L., Bliss, J., Blunt, J., Campbell, M. J., &amp; Nicholson, R. (2000). Statistical review by research ethics committees.</a:t>
            </a:r>
            <a:r>
              <a:rPr lang="en-US" sz="1400" i="1" dirty="0" smtClean="0"/>
              <a:t> Journal of the Royal Statistical </a:t>
            </a:r>
            <a:r>
              <a:rPr lang="en-US" sz="1400" i="1" dirty="0" err="1" smtClean="0"/>
              <a:t>Society.Series</a:t>
            </a:r>
            <a:r>
              <a:rPr lang="en-US" sz="1400" i="1" dirty="0" smtClean="0"/>
              <a:t> A (Statistics in Society), </a:t>
            </a:r>
            <a:r>
              <a:rPr lang="en-US" sz="1400" dirty="0" smtClean="0"/>
              <a:t>, 5-13. </a:t>
            </a:r>
          </a:p>
          <a:p>
            <a:r>
              <a:rPr lang="en-US" sz="1400" dirty="0" smtClean="0"/>
              <a:t>Zhang, D., Yin, P., Freemantle, N., Jordan, R., </a:t>
            </a:r>
            <a:r>
              <a:rPr lang="en-US" sz="1400" dirty="0" err="1" smtClean="0"/>
              <a:t>Zhong</a:t>
            </a:r>
            <a:r>
              <a:rPr lang="en-US" sz="1400" dirty="0" smtClean="0"/>
              <a:t>, N., &amp; Cheng, K. K. (2008). An assessment of the quality of </a:t>
            </a:r>
            <a:r>
              <a:rPr lang="en-US" sz="1400" dirty="0" err="1" smtClean="0"/>
              <a:t>randomised</a:t>
            </a:r>
            <a:r>
              <a:rPr lang="en-US" sz="1400" dirty="0" smtClean="0"/>
              <a:t> controlled trials conducted in china.</a:t>
            </a:r>
            <a:r>
              <a:rPr lang="en-US" sz="1400" i="1" dirty="0" smtClean="0"/>
              <a:t> Trials, 9</a:t>
            </a:r>
            <a:r>
              <a:rPr lang="en-US" sz="1400" dirty="0" smtClean="0"/>
              <a:t>, 22. doi:10.1186/1745-6215-9-22 </a:t>
            </a:r>
          </a:p>
          <a:p>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5122" name="Title 1"/>
          <p:cNvSpPr>
            <a:spLocks noGrp="1"/>
          </p:cNvSpPr>
          <p:nvPr>
            <p:ph type="title"/>
          </p:nvPr>
        </p:nvSpPr>
        <p:spPr>
          <a:xfrm>
            <a:off x="457200" y="533400"/>
            <a:ext cx="8229600" cy="1143000"/>
          </a:xfrm>
        </p:spPr>
        <p:txBody>
          <a:bodyPr/>
          <a:lstStyle/>
          <a:p>
            <a:pPr eaLnBrk="1" hangingPunct="1">
              <a:defRPr/>
            </a:pPr>
            <a:r>
              <a:rPr lang="en-US" dirty="0" smtClean="0">
                <a:solidFill>
                  <a:schemeClr val="tx1">
                    <a:lumMod val="75000"/>
                    <a:lumOff val="25000"/>
                  </a:schemeClr>
                </a:solidFill>
              </a:rPr>
              <a:t>Objectives</a:t>
            </a:r>
          </a:p>
        </p:txBody>
      </p:sp>
      <p:sp>
        <p:nvSpPr>
          <p:cNvPr id="3" name="Content Placeholder 2"/>
          <p:cNvSpPr>
            <a:spLocks noGrp="1"/>
          </p:cNvSpPr>
          <p:nvPr>
            <p:ph idx="1"/>
          </p:nvPr>
        </p:nvSpPr>
        <p:spPr>
          <a:xfrm>
            <a:off x="838200" y="1447800"/>
            <a:ext cx="7696200" cy="4191000"/>
          </a:xfrm>
        </p:spPr>
        <p:txBody>
          <a:bodyPr rtlCol="0">
            <a:normAutofit/>
          </a:bodyPr>
          <a:lstStyle/>
          <a:p>
            <a:pPr>
              <a:buFont typeface="Arial" pitchFamily="34" charset="0"/>
              <a:buChar char="•"/>
            </a:pPr>
            <a:r>
              <a:rPr lang="en-US" sz="2600" dirty="0" smtClean="0">
                <a:solidFill>
                  <a:schemeClr val="tx1">
                    <a:lumMod val="75000"/>
                    <a:lumOff val="25000"/>
                  </a:schemeClr>
                </a:solidFill>
              </a:rPr>
              <a:t> </a:t>
            </a:r>
            <a:r>
              <a:rPr lang="en-US" sz="2800" dirty="0" smtClean="0"/>
              <a:t>Know 4 important documents describing “Codes of Ethics” in human research</a:t>
            </a:r>
          </a:p>
          <a:p>
            <a:pPr>
              <a:buFont typeface="Arial" pitchFamily="34" charset="0"/>
              <a:buChar char="•"/>
            </a:pPr>
            <a:r>
              <a:rPr lang="en-US" sz="2800" dirty="0" smtClean="0"/>
              <a:t>Know several examples of unethical research and controversial studies</a:t>
            </a:r>
          </a:p>
          <a:p>
            <a:pPr>
              <a:buFont typeface="Arial" pitchFamily="34" charset="0"/>
              <a:buChar char="•"/>
            </a:pPr>
            <a:r>
              <a:rPr lang="en-US" sz="2800" dirty="0" smtClean="0"/>
              <a:t>Understand ethical considerations in clinical trials (emphasis on developing countries)</a:t>
            </a:r>
          </a:p>
          <a:p>
            <a:pPr>
              <a:buFont typeface="Arial" pitchFamily="34" charset="0"/>
              <a:buChar char="•"/>
            </a:pPr>
            <a:r>
              <a:rPr lang="en-US" sz="2800" dirty="0" smtClean="0"/>
              <a:t>Understand role and importance of statistical input in ethical review of studies (emphasis on developing countries)</a:t>
            </a:r>
          </a:p>
          <a:p>
            <a:pPr eaLnBrk="1" fontAlgn="auto" hangingPunct="1">
              <a:spcAft>
                <a:spcPts val="0"/>
              </a:spcAft>
              <a:buClr>
                <a:srgbClr val="569FD3"/>
              </a:buClr>
              <a:buNone/>
              <a:defRPr/>
            </a:pPr>
            <a:endParaRPr lang="en-US" sz="2600" dirty="0" smtClean="0">
              <a:solidFill>
                <a:schemeClr val="tx1">
                  <a:lumMod val="75000"/>
                  <a:lumOff val="25000"/>
                </a:schemeClr>
              </a:solidFill>
            </a:endParaRPr>
          </a:p>
        </p:txBody>
      </p:sp>
      <p:sp>
        <p:nvSpPr>
          <p:cNvPr id="5" name="Slide Number Placeholder 4"/>
          <p:cNvSpPr>
            <a:spLocks noGrp="1"/>
          </p:cNvSpPr>
          <p:nvPr>
            <p:ph type="sldNum" sz="quarter" idx="12"/>
          </p:nvPr>
        </p:nvSpPr>
        <p:spPr/>
        <p:txBody>
          <a:bodyPr/>
          <a:lstStyle/>
          <a:p>
            <a:pPr>
              <a:defRPr/>
            </a:pPr>
            <a:fld id="{53FD3419-8F91-49C3-8244-8E4F4C2C6381}"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r>
              <a:rPr lang="en-US" sz="3200" b="1" dirty="0" smtClean="0">
                <a:solidFill>
                  <a:schemeClr val="tx1">
                    <a:lumMod val="75000"/>
                    <a:lumOff val="25000"/>
                  </a:schemeClr>
                </a:solidFill>
              </a:rPr>
              <a:t>Internet References</a:t>
            </a: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40</a:t>
            </a:fld>
            <a:endParaRPr lang="en-US" dirty="0"/>
          </a:p>
        </p:txBody>
      </p:sp>
      <p:sp>
        <p:nvSpPr>
          <p:cNvPr id="7" name="Content Placeholder 2"/>
          <p:cNvSpPr>
            <a:spLocks noGrp="1"/>
          </p:cNvSpPr>
          <p:nvPr>
            <p:ph idx="1"/>
          </p:nvPr>
        </p:nvSpPr>
        <p:spPr>
          <a:xfrm>
            <a:off x="609600" y="1219200"/>
            <a:ext cx="8001000" cy="4191000"/>
          </a:xfrm>
        </p:spPr>
        <p:txBody>
          <a:bodyPr rtlCol="0">
            <a:normAutofit fontScale="62500" lnSpcReduction="20000"/>
          </a:bodyPr>
          <a:lstStyle/>
          <a:p>
            <a:pPr marL="342900" lvl="1" indent="-342900" eaLnBrk="1" fontAlgn="auto" hangingPunct="1">
              <a:spcAft>
                <a:spcPts val="0"/>
              </a:spcAft>
              <a:buClr>
                <a:srgbClr val="569FD3"/>
              </a:buClr>
              <a:buNone/>
              <a:defRPr/>
            </a:pPr>
            <a:r>
              <a:rPr lang="en-US" dirty="0" smtClean="0"/>
              <a:t>Nuremberg Code: </a:t>
            </a:r>
            <a:r>
              <a:rPr lang="en-US" dirty="0" smtClean="0">
                <a:hlinkClick r:id="rId3"/>
              </a:rPr>
              <a:t>www.ohsr.od.nih.gov/guidelines/nuremberg.html</a:t>
            </a:r>
            <a:endParaRPr lang="en-US" dirty="0" smtClean="0"/>
          </a:p>
          <a:p>
            <a:pPr marL="342900" lvl="1" indent="-342900" eaLnBrk="1" fontAlgn="auto" hangingPunct="1">
              <a:spcAft>
                <a:spcPts val="0"/>
              </a:spcAft>
              <a:buClr>
                <a:srgbClr val="569FD3"/>
              </a:buClr>
              <a:buNone/>
              <a:defRPr/>
            </a:pPr>
            <a:r>
              <a:rPr lang="en-US" dirty="0" smtClean="0"/>
              <a:t>Declaration of Helsinki:</a:t>
            </a:r>
          </a:p>
          <a:p>
            <a:pPr marL="342900" lvl="1" indent="-342900" eaLnBrk="1" fontAlgn="auto" hangingPunct="1">
              <a:spcAft>
                <a:spcPts val="0"/>
              </a:spcAft>
              <a:buClr>
                <a:srgbClr val="569FD3"/>
              </a:buClr>
              <a:buNone/>
              <a:defRPr/>
            </a:pPr>
            <a:r>
              <a:rPr lang="en-US" dirty="0" smtClean="0"/>
              <a:t>	</a:t>
            </a:r>
            <a:r>
              <a:rPr lang="en-US" dirty="0" smtClean="0">
                <a:hlinkClick r:id="rId4"/>
              </a:rPr>
              <a:t>www.wma.net/e/policy/b3.htm</a:t>
            </a:r>
            <a:endParaRPr lang="en-US" dirty="0" smtClean="0"/>
          </a:p>
          <a:p>
            <a:pPr marL="342900" lvl="1" indent="-342900" eaLnBrk="1" fontAlgn="auto" hangingPunct="1">
              <a:spcAft>
                <a:spcPts val="0"/>
              </a:spcAft>
              <a:buClr>
                <a:srgbClr val="569FD3"/>
              </a:buClr>
              <a:buNone/>
              <a:defRPr/>
            </a:pPr>
            <a:r>
              <a:rPr lang="en-US" dirty="0" smtClean="0"/>
              <a:t>Belmont Report:</a:t>
            </a:r>
          </a:p>
          <a:p>
            <a:pPr marL="342900" lvl="1" indent="-342900" eaLnBrk="1" fontAlgn="auto" hangingPunct="1">
              <a:spcAft>
                <a:spcPts val="0"/>
              </a:spcAft>
              <a:buClr>
                <a:srgbClr val="569FD3"/>
              </a:buClr>
              <a:buNone/>
              <a:defRPr/>
            </a:pPr>
            <a:r>
              <a:rPr lang="en-US" dirty="0" smtClean="0"/>
              <a:t>	</a:t>
            </a:r>
            <a:r>
              <a:rPr lang="en-US" dirty="0" smtClean="0">
                <a:hlinkClick r:id="rId5"/>
              </a:rPr>
              <a:t>www.ohsr.od.nih.gov/guidelines/belmont.html</a:t>
            </a:r>
            <a:endParaRPr lang="en-US" dirty="0" smtClean="0"/>
          </a:p>
          <a:p>
            <a:pPr marL="342900" lvl="1" indent="-342900" eaLnBrk="1" fontAlgn="auto" hangingPunct="1">
              <a:spcAft>
                <a:spcPts val="0"/>
              </a:spcAft>
              <a:buClr>
                <a:srgbClr val="569FD3"/>
              </a:buClr>
              <a:buNone/>
              <a:defRPr/>
            </a:pPr>
            <a:r>
              <a:rPr lang="en-US" dirty="0" smtClean="0"/>
              <a:t>International Ethical Guidelines for Biomedical Research Involving Human Subjects:</a:t>
            </a:r>
          </a:p>
          <a:p>
            <a:pPr marL="342900" lvl="1" indent="-342900" eaLnBrk="1" fontAlgn="auto" hangingPunct="1">
              <a:spcAft>
                <a:spcPts val="0"/>
              </a:spcAft>
              <a:buClr>
                <a:srgbClr val="569FD3"/>
              </a:buClr>
              <a:buNone/>
              <a:defRPr/>
            </a:pPr>
            <a:r>
              <a:rPr lang="en-US" dirty="0" smtClean="0"/>
              <a:t>	</a:t>
            </a:r>
            <a:r>
              <a:rPr lang="en-US" dirty="0" smtClean="0">
                <a:hlinkClick r:id="rId6"/>
              </a:rPr>
              <a:t>www.fhi.org/training/fr/RETC/pdf_files/cioms.pdf</a:t>
            </a:r>
            <a:endParaRPr lang="en-US" dirty="0" smtClean="0"/>
          </a:p>
          <a:p>
            <a:pPr marL="342900" lvl="1" indent="-342900" eaLnBrk="1" fontAlgn="auto" hangingPunct="1">
              <a:spcAft>
                <a:spcPts val="0"/>
              </a:spcAft>
              <a:buClr>
                <a:srgbClr val="569FD3"/>
              </a:buClr>
              <a:buNone/>
              <a:defRPr/>
            </a:pPr>
            <a:r>
              <a:rPr lang="en-US" dirty="0" smtClean="0"/>
              <a:t>International Compilation of Human Subject Research Protections: </a:t>
            </a:r>
            <a:r>
              <a:rPr lang="en-US" dirty="0" smtClean="0">
                <a:hlinkClick r:id="rId7"/>
              </a:rPr>
              <a:t>www.hhs.gov/ohrp/international/HSPCompliation.pdf</a:t>
            </a:r>
            <a:endParaRPr lang="en-US" dirty="0" smtClean="0"/>
          </a:p>
          <a:p>
            <a:pPr marL="342900" lvl="1" indent="-342900" eaLnBrk="1" fontAlgn="auto" hangingPunct="1">
              <a:spcAft>
                <a:spcPts val="0"/>
              </a:spcAft>
              <a:buClr>
                <a:srgbClr val="569FD3"/>
              </a:buClr>
              <a:buNone/>
              <a:defRPr/>
            </a:pPr>
            <a:r>
              <a:rPr lang="en-US" dirty="0" smtClean="0"/>
              <a:t>WHO Ethical Standards and Procedures for Research with Human Beings:</a:t>
            </a:r>
          </a:p>
          <a:p>
            <a:pPr marL="342900" lvl="1" indent="-342900" eaLnBrk="1" fontAlgn="auto" hangingPunct="1">
              <a:spcAft>
                <a:spcPts val="0"/>
              </a:spcAft>
              <a:buClr>
                <a:srgbClr val="569FD3"/>
              </a:buClr>
              <a:buNone/>
              <a:defRPr/>
            </a:pPr>
            <a:r>
              <a:rPr lang="en-US" dirty="0" smtClean="0"/>
              <a:t>	</a:t>
            </a:r>
            <a:r>
              <a:rPr lang="en-US" dirty="0" smtClean="0">
                <a:hlinkClick r:id="rId8"/>
              </a:rPr>
              <a:t>www.who.int/ethics/research/en</a:t>
            </a:r>
            <a:endParaRPr lang="en-US" dirty="0" smtClean="0"/>
          </a:p>
          <a:p>
            <a:pPr marL="342900" lvl="1" indent="-342900" eaLnBrk="1" fontAlgn="auto" hangingPunct="1">
              <a:spcAft>
                <a:spcPts val="0"/>
              </a:spcAft>
              <a:buClr>
                <a:srgbClr val="569FD3"/>
              </a:buClr>
              <a:buNone/>
              <a:defRPr/>
            </a:pPr>
            <a:r>
              <a:rPr lang="en-US" dirty="0" smtClean="0">
                <a:hlinkClick r:id="rId9"/>
              </a:rPr>
              <a:t>www.bioethics.od.nih.gov</a:t>
            </a:r>
            <a:endParaRPr lang="en-US" dirty="0" smtClean="0"/>
          </a:p>
          <a:p>
            <a:pPr marL="342900" lvl="1" indent="-342900" eaLnBrk="1" fontAlgn="auto" hangingPunct="1">
              <a:spcAft>
                <a:spcPts val="0"/>
              </a:spcAft>
              <a:buClr>
                <a:srgbClr val="569FD3"/>
              </a:buClr>
              <a:buNone/>
              <a:defRPr/>
            </a:pPr>
            <a:r>
              <a:rPr lang="en-US" dirty="0" smtClean="0">
                <a:hlinkClick r:id="rId10"/>
              </a:rPr>
              <a:t>www.fda.gov/cder/guidance/959fnl.pdf</a:t>
            </a:r>
            <a:endParaRPr lang="en-US" dirty="0" smtClean="0"/>
          </a:p>
          <a:p>
            <a:pPr marL="342900" lvl="1" indent="-342900" eaLnBrk="1" fontAlgn="auto" hangingPunct="1">
              <a:spcAft>
                <a:spcPts val="0"/>
              </a:spcAft>
              <a:buClr>
                <a:srgbClr val="569FD3"/>
              </a:buClr>
              <a:buNone/>
              <a:defRPr/>
            </a:pPr>
            <a:r>
              <a:rPr lang="en-US" dirty="0" smtClean="0">
                <a:hlinkClick r:id="rId11"/>
              </a:rPr>
              <a:t>www.hrsa.gov/humansubjects</a:t>
            </a:r>
            <a:endParaRPr lang="en-US" dirty="0" smtClean="0"/>
          </a:p>
          <a:p>
            <a:pPr marL="342900" lvl="1" indent="-342900" eaLnBrk="1" fontAlgn="auto" hangingPunct="1">
              <a:spcAft>
                <a:spcPts val="0"/>
              </a:spcAft>
              <a:buClr>
                <a:srgbClr val="569FD3"/>
              </a:buClr>
              <a:buNone/>
              <a:defRPr/>
            </a:pPr>
            <a:endParaRPr lang="en-US" dirty="0" smtClean="0"/>
          </a:p>
          <a:p>
            <a:pPr marL="342900" lvl="1" indent="-342900" eaLnBrk="1" fontAlgn="auto" hangingPunct="1">
              <a:spcAft>
                <a:spcPts val="0"/>
              </a:spcAft>
              <a:buClr>
                <a:srgbClr val="569FD3"/>
              </a:buClr>
              <a:buNone/>
              <a:defRPr/>
            </a:pPr>
            <a:endParaRPr lang="en-US" dirty="0" smtClean="0"/>
          </a:p>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pic>
        <p:nvPicPr>
          <p:cNvPr id="5" name="Picture 4" descr="MCj04380680000[1]"/>
          <p:cNvPicPr>
            <a:picLocks noChangeAspect="1" noChangeArrowheads="1"/>
          </p:cNvPicPr>
          <p:nvPr/>
        </p:nvPicPr>
        <p:blipFill>
          <a:blip r:embed="rId12" cstate="print"/>
          <a:srcRect/>
          <a:stretch>
            <a:fillRect/>
          </a:stretch>
        </p:blipFill>
        <p:spPr bwMode="auto">
          <a:xfrm>
            <a:off x="0" y="5248275"/>
            <a:ext cx="1609725" cy="160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lstStyle/>
          <a:p>
            <a:endParaRPr lang="en-US" sz="3200" b="1" dirty="0"/>
          </a:p>
        </p:txBody>
      </p:sp>
      <p:sp>
        <p:nvSpPr>
          <p:cNvPr id="3" name="Content Placeholder 2"/>
          <p:cNvSpPr>
            <a:spLocks noGrp="1"/>
          </p:cNvSpPr>
          <p:nvPr>
            <p:ph idx="1"/>
          </p:nvPr>
        </p:nvSpPr>
        <p:spPr/>
        <p:txBody>
          <a:bodyPr/>
          <a:lstStyle/>
          <a:p>
            <a:endParaRPr lang="en-US" dirty="0" smtClean="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defRPr/>
            </a:pPr>
            <a:endParaRPr lang="en-US" sz="3200" b="1" dirty="0" smtClean="0">
              <a:solidFill>
                <a:schemeClr val="tx1">
                  <a:lumMod val="75000"/>
                  <a:lumOff val="25000"/>
                </a:schemeClr>
              </a:solidFill>
            </a:endParaRPr>
          </a:p>
        </p:txBody>
      </p:sp>
      <p:sp>
        <p:nvSpPr>
          <p:cNvPr id="6" name="Slide Number Placeholder 5"/>
          <p:cNvSpPr>
            <a:spLocks noGrp="1"/>
          </p:cNvSpPr>
          <p:nvPr>
            <p:ph type="sldNum" sz="quarter" idx="12"/>
          </p:nvPr>
        </p:nvSpPr>
        <p:spPr/>
        <p:txBody>
          <a:bodyPr/>
          <a:lstStyle/>
          <a:p>
            <a:pPr>
              <a:defRPr/>
            </a:pPr>
            <a:fld id="{53FD3419-8F91-49C3-8244-8E4F4C2C6381}" type="slidenum">
              <a:rPr lang="en-US" smtClean="0"/>
              <a:pPr>
                <a:defRPr/>
              </a:pPr>
              <a:t>42</a:t>
            </a:fld>
            <a:endParaRPr lang="en-US" dirty="0"/>
          </a:p>
        </p:txBody>
      </p:sp>
      <p:sp>
        <p:nvSpPr>
          <p:cNvPr id="7" name="Content Placeholder 2"/>
          <p:cNvSpPr>
            <a:spLocks noGrp="1"/>
          </p:cNvSpPr>
          <p:nvPr>
            <p:ph idx="1"/>
          </p:nvPr>
        </p:nvSpPr>
        <p:spPr>
          <a:xfrm>
            <a:off x="685800" y="1524000"/>
            <a:ext cx="8001000" cy="4191000"/>
          </a:xfrm>
        </p:spPr>
        <p:txBody>
          <a:bodyPr rtlCol="0">
            <a:normAutofit/>
          </a:bodyPr>
          <a:lstStyle/>
          <a:p>
            <a:pPr eaLnBrk="1" fontAlgn="auto" hangingPunct="1">
              <a:spcAft>
                <a:spcPts val="0"/>
              </a:spcAft>
              <a:buClr>
                <a:srgbClr val="569FD3"/>
              </a:buClr>
              <a:buFont typeface="Wingdings" pitchFamily="2" charset="2"/>
              <a:buChar char="§"/>
              <a:defRPr/>
            </a:pPr>
            <a:endParaRPr lang="en-US" sz="26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Nuremberg Code</a:t>
            </a:r>
            <a:endParaRPr lang="en-US" dirty="0"/>
          </a:p>
        </p:txBody>
      </p:sp>
      <p:sp>
        <p:nvSpPr>
          <p:cNvPr id="3" name="Content Placeholder 2"/>
          <p:cNvSpPr>
            <a:spLocks noGrp="1"/>
          </p:cNvSpPr>
          <p:nvPr>
            <p:ph idx="1"/>
          </p:nvPr>
        </p:nvSpPr>
        <p:spPr>
          <a:xfrm>
            <a:off x="457200" y="1295400"/>
            <a:ext cx="8458200" cy="4525963"/>
          </a:xfrm>
        </p:spPr>
        <p:txBody>
          <a:bodyPr/>
          <a:lstStyle/>
          <a:p>
            <a:pPr>
              <a:buNone/>
            </a:pPr>
            <a:r>
              <a:rPr lang="en-US" dirty="0" smtClean="0"/>
              <a:t>Written in response to atrocities in concentration camps by Nazi doctors and scientists in WWII</a:t>
            </a:r>
          </a:p>
          <a:p>
            <a:pPr>
              <a:buNone/>
            </a:pPr>
            <a:r>
              <a:rPr lang="en-US" dirty="0" smtClean="0"/>
              <a:t>Adopted 1947</a:t>
            </a:r>
          </a:p>
          <a:p>
            <a:pPr>
              <a:buNone/>
            </a:pPr>
            <a:r>
              <a:rPr lang="en-US" dirty="0" smtClean="0"/>
              <a:t>Emphasis:  </a:t>
            </a:r>
          </a:p>
          <a:p>
            <a:pPr>
              <a:buNone/>
            </a:pPr>
            <a:r>
              <a:rPr lang="en-US" dirty="0" smtClean="0"/>
              <a:t>		</a:t>
            </a:r>
            <a:r>
              <a:rPr lang="en-US" sz="2800" dirty="0" smtClean="0"/>
              <a:t>Informed, voluntary consent</a:t>
            </a:r>
          </a:p>
          <a:p>
            <a:pPr>
              <a:buNone/>
            </a:pPr>
            <a:r>
              <a:rPr lang="en-US" sz="2800" dirty="0" smtClean="0"/>
              <a:t>		Minimization of risk and harm</a:t>
            </a:r>
          </a:p>
          <a:p>
            <a:pPr>
              <a:buNone/>
            </a:pPr>
            <a:r>
              <a:rPr lang="en-US" sz="2800" dirty="0" smtClean="0"/>
              <a:t>		Valid scientific research design</a:t>
            </a:r>
          </a:p>
          <a:p>
            <a:pPr>
              <a:buNone/>
            </a:pPr>
            <a:r>
              <a:rPr lang="en-US" sz="2800" dirty="0" smtClean="0"/>
              <a:t>		Social value</a:t>
            </a:r>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5</a:t>
            </a:fld>
            <a:endParaRPr lang="en-US"/>
          </a:p>
        </p:txBody>
      </p:sp>
      <p:sp>
        <p:nvSpPr>
          <p:cNvPr id="6" name="TextBox 5"/>
          <p:cNvSpPr txBox="1"/>
          <p:nvPr/>
        </p:nvSpPr>
        <p:spPr>
          <a:xfrm>
            <a:off x="3352800" y="6488668"/>
            <a:ext cx="5532284" cy="369332"/>
          </a:xfrm>
          <a:prstGeom prst="rect">
            <a:avLst/>
          </a:prstGeom>
          <a:noFill/>
        </p:spPr>
        <p:txBody>
          <a:bodyPr wrap="none" rtlCol="0">
            <a:spAutoFit/>
          </a:bodyPr>
          <a:lstStyle/>
          <a:p>
            <a:r>
              <a:rPr lang="en-US" dirty="0" err="1" smtClean="0"/>
              <a:t>Shamoo</a:t>
            </a:r>
            <a:r>
              <a:rPr lang="en-US" dirty="0" smtClean="0"/>
              <a:t>, “Responsible Conduct of Research”, 2003.</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Declaration of Helsinki</a:t>
            </a:r>
            <a:endParaRPr lang="en-US" dirty="0"/>
          </a:p>
        </p:txBody>
      </p:sp>
      <p:sp>
        <p:nvSpPr>
          <p:cNvPr id="3" name="Content Placeholder 2"/>
          <p:cNvSpPr>
            <a:spLocks noGrp="1"/>
          </p:cNvSpPr>
          <p:nvPr>
            <p:ph idx="1"/>
          </p:nvPr>
        </p:nvSpPr>
        <p:spPr>
          <a:xfrm>
            <a:off x="457200" y="1295400"/>
            <a:ext cx="8229600" cy="4525963"/>
          </a:xfrm>
        </p:spPr>
        <p:txBody>
          <a:bodyPr/>
          <a:lstStyle/>
          <a:p>
            <a:pPr>
              <a:buNone/>
            </a:pPr>
            <a:r>
              <a:rPr lang="en-US" sz="2800" dirty="0" smtClean="0"/>
              <a:t>Adopted 1964 – updated periodically, including 2008</a:t>
            </a:r>
          </a:p>
          <a:p>
            <a:pPr>
              <a:buNone/>
            </a:pPr>
            <a:r>
              <a:rPr lang="en-US" sz="2800" dirty="0" smtClean="0"/>
              <a:t>Affirmed principles in Nuremburg Code</a:t>
            </a:r>
          </a:p>
          <a:p>
            <a:pPr>
              <a:buNone/>
            </a:pPr>
            <a:r>
              <a:rPr lang="en-US" sz="2800" dirty="0" smtClean="0"/>
              <a:t>Additional topics:</a:t>
            </a:r>
          </a:p>
          <a:p>
            <a:pPr marL="852488" indent="-288925">
              <a:buFont typeface="Arial" pitchFamily="34" charset="0"/>
              <a:buChar char="•"/>
            </a:pPr>
            <a:r>
              <a:rPr lang="en-US" sz="2800" dirty="0" smtClean="0"/>
              <a:t>subject who cannot themselves give informed consent (minors, mentally ill,..)</a:t>
            </a:r>
          </a:p>
          <a:p>
            <a:pPr marL="852488" indent="-288925">
              <a:buFont typeface="Arial" pitchFamily="34" charset="0"/>
              <a:buChar char="•"/>
            </a:pPr>
            <a:r>
              <a:rPr lang="en-US" sz="2800" dirty="0" smtClean="0"/>
              <a:t>	confidentiality</a:t>
            </a:r>
          </a:p>
          <a:p>
            <a:pPr marL="852488" indent="-288925">
              <a:buFont typeface="Arial" pitchFamily="34" charset="0"/>
              <a:buChar char="•"/>
            </a:pPr>
            <a:r>
              <a:rPr lang="en-US" sz="2800" dirty="0" smtClean="0"/>
              <a:t>	justice – favorable risk/benefit ratio</a:t>
            </a:r>
          </a:p>
          <a:p>
            <a:pPr marL="852488" indent="-288925">
              <a:buFont typeface="Arial" pitchFamily="34" charset="0"/>
              <a:buChar char="•"/>
            </a:pPr>
            <a:r>
              <a:rPr lang="en-US" sz="2800" dirty="0" smtClean="0"/>
              <a:t>	exploitation</a:t>
            </a:r>
          </a:p>
          <a:p>
            <a:pPr marL="852488" indent="-288925">
              <a:buFont typeface="Arial" pitchFamily="34" charset="0"/>
              <a:buChar char="•"/>
            </a:pPr>
            <a:r>
              <a:rPr lang="en-US" sz="2800" dirty="0" smtClean="0"/>
              <a:t>	independent review</a:t>
            </a:r>
            <a:endParaRPr lang="en-US" sz="2800" b="1" dirty="0" smtClean="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Declaration of Helsinki (cont.)</a:t>
            </a:r>
            <a:endParaRPr lang="en-US" dirty="0"/>
          </a:p>
        </p:txBody>
      </p:sp>
      <p:sp>
        <p:nvSpPr>
          <p:cNvPr id="3" name="Content Placeholder 2"/>
          <p:cNvSpPr>
            <a:spLocks noGrp="1"/>
          </p:cNvSpPr>
          <p:nvPr>
            <p:ph idx="1"/>
          </p:nvPr>
        </p:nvSpPr>
        <p:spPr>
          <a:xfrm>
            <a:off x="457200" y="1295400"/>
            <a:ext cx="8229600" cy="4525963"/>
          </a:xfrm>
        </p:spPr>
        <p:txBody>
          <a:bodyPr/>
          <a:lstStyle/>
          <a:p>
            <a:pPr>
              <a:buNone/>
            </a:pPr>
            <a:r>
              <a:rPr lang="en-US" dirty="0" smtClean="0"/>
              <a:t>Interests of society are </a:t>
            </a:r>
            <a:r>
              <a:rPr lang="en-US" u="sng" dirty="0" smtClean="0"/>
              <a:t>secondary</a:t>
            </a:r>
            <a:r>
              <a:rPr lang="en-US" dirty="0" smtClean="0"/>
              <a:t> to interests of research subjects</a:t>
            </a:r>
          </a:p>
          <a:p>
            <a:pPr>
              <a:buNone/>
            </a:pPr>
            <a:r>
              <a:rPr lang="en-US" dirty="0" smtClean="0"/>
              <a:t>Controversial Recent Update: </a:t>
            </a:r>
            <a:r>
              <a:rPr lang="en-US" sz="2800" dirty="0" smtClean="0"/>
              <a:t>“The benefits, risks, burdens, and effectiveness of a new method should be tested against those of the best current prophylactic, diagnostic, and therapeutic methods.  This does not exclude the use of placebo, or no treatment, in studies where no proven prophylactic, diagnostic, or therapeutic method exists”. </a:t>
            </a:r>
            <a:endParaRPr lang="en-US" sz="2800" b="1" dirty="0" smtClean="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Belmont Report</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Adopted in 1979</a:t>
            </a:r>
          </a:p>
          <a:p>
            <a:pPr>
              <a:buFont typeface="Arial" pitchFamily="34" charset="0"/>
              <a:buChar char="•"/>
            </a:pPr>
            <a:r>
              <a:rPr lang="en-US" dirty="0" smtClean="0"/>
              <a:t>Basis for US Federal regulations for protecting human subjects</a:t>
            </a:r>
          </a:p>
          <a:p>
            <a:pPr>
              <a:buFont typeface="Arial" pitchFamily="34" charset="0"/>
              <a:buChar char="•"/>
            </a:pPr>
            <a:r>
              <a:rPr lang="en-US" dirty="0" smtClean="0"/>
              <a:t>Topics:</a:t>
            </a:r>
          </a:p>
          <a:p>
            <a:pPr>
              <a:buNone/>
            </a:pPr>
            <a:r>
              <a:rPr lang="en-US" dirty="0" smtClean="0"/>
              <a:t>		autonomy, informed consent</a:t>
            </a:r>
          </a:p>
          <a:p>
            <a:pPr>
              <a:buNone/>
            </a:pPr>
            <a:r>
              <a:rPr lang="en-US" dirty="0" smtClean="0"/>
              <a:t>		justice-  risk/benefit ratio</a:t>
            </a:r>
          </a:p>
          <a:p>
            <a:pPr>
              <a:buNone/>
            </a:pPr>
            <a:r>
              <a:rPr lang="en-US" dirty="0" smtClean="0"/>
              <a:t>		vulnerable populations (prisoners)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sz="3600" dirty="0" smtClean="0"/>
              <a:t>International Conference on Harmonization – Good Clinical Practice</a:t>
            </a:r>
            <a:endParaRPr lang="en-US" sz="3600" dirty="0"/>
          </a:p>
        </p:txBody>
      </p:sp>
      <p:sp>
        <p:nvSpPr>
          <p:cNvPr id="3" name="Content Placeholder 2"/>
          <p:cNvSpPr>
            <a:spLocks noGrp="1"/>
          </p:cNvSpPr>
          <p:nvPr>
            <p:ph idx="1"/>
          </p:nvPr>
        </p:nvSpPr>
        <p:spPr/>
        <p:txBody>
          <a:bodyPr/>
          <a:lstStyle/>
          <a:p>
            <a:pPr>
              <a:buNone/>
            </a:pPr>
            <a:r>
              <a:rPr lang="en-US" dirty="0" smtClean="0"/>
              <a:t>1996: ICH (members USA, European Union and Japan)</a:t>
            </a:r>
          </a:p>
          <a:p>
            <a:pPr>
              <a:buNone/>
            </a:pPr>
            <a:r>
              <a:rPr lang="en-US" dirty="0" smtClean="0"/>
              <a:t>ICH-GCP “Consistent with the principles” of Declaration of Helsinki, but somewhat less strict that the DH</a:t>
            </a:r>
          </a:p>
          <a:p>
            <a:pPr>
              <a:buNone/>
            </a:pPr>
            <a:r>
              <a:rPr lang="en-US" dirty="0" smtClean="0"/>
              <a:t>Emphasis on “harmonization of regulation” rather than stating ethical truths</a:t>
            </a:r>
            <a:endParaRPr lang="en-US" dirty="0"/>
          </a:p>
        </p:txBody>
      </p:sp>
      <p:sp>
        <p:nvSpPr>
          <p:cNvPr id="4" name="Slide Number Placeholder 3"/>
          <p:cNvSpPr>
            <a:spLocks noGrp="1"/>
          </p:cNvSpPr>
          <p:nvPr>
            <p:ph type="sldNum" sz="quarter" idx="12"/>
          </p:nvPr>
        </p:nvSpPr>
        <p:spPr/>
        <p:txBody>
          <a:bodyPr/>
          <a:lstStyle/>
          <a:p>
            <a:pPr>
              <a:defRPr/>
            </a:pPr>
            <a:fld id="{53FD3419-8F91-49C3-8244-8E4F4C2C6381}" type="slidenum">
              <a:rPr lang="en-US" smtClean="0"/>
              <a:pPr>
                <a:defRPr/>
              </a:pPr>
              <a:t>9</a:t>
            </a:fld>
            <a:endParaRPr lang="en-US"/>
          </a:p>
        </p:txBody>
      </p:sp>
      <p:pic>
        <p:nvPicPr>
          <p:cNvPr id="5" name="Picture 4" descr="MCj04380680000[1]"/>
          <p:cNvPicPr>
            <a:picLocks noChangeAspect="1" noChangeArrowheads="1"/>
          </p:cNvPicPr>
          <p:nvPr/>
        </p:nvPicPr>
        <p:blipFill>
          <a:blip r:embed="rId3" cstate="print"/>
          <a:srcRect/>
          <a:stretch>
            <a:fillRect/>
          </a:stretch>
        </p:blipFill>
        <p:spPr bwMode="auto">
          <a:xfrm>
            <a:off x="0" y="5248275"/>
            <a:ext cx="1609725" cy="160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13008</TotalTime>
  <Words>10310</Words>
  <Application>Microsoft Office PowerPoint</Application>
  <PresentationFormat>On-screen Show (4:3)</PresentationFormat>
  <Paragraphs>631</Paragraphs>
  <Slides>42</Slides>
  <Notes>38</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Unit 4 Lesson 4 </vt:lpstr>
      <vt:lpstr>NY Times: “Drug Companies Cut Cost with Foreign Clinical Trials” </vt:lpstr>
      <vt:lpstr>Wall Street Journal: “New Concern for Drug Tests Abroad” </vt:lpstr>
      <vt:lpstr>Objectives</vt:lpstr>
      <vt:lpstr>Nuremberg Code</vt:lpstr>
      <vt:lpstr>Declaration of Helsinki</vt:lpstr>
      <vt:lpstr>Declaration of Helsinki (cont.)</vt:lpstr>
      <vt:lpstr>Belmont Report</vt:lpstr>
      <vt:lpstr>International Conference on Harmonization – Good Clinical Practice</vt:lpstr>
      <vt:lpstr>Unethical Research Studies </vt:lpstr>
      <vt:lpstr>Controversial MTCT HIV Study</vt:lpstr>
      <vt:lpstr>Disparity: Cost of Effective HIV Treatments and Resources in Developing Countries</vt:lpstr>
      <vt:lpstr>Slide 13</vt:lpstr>
      <vt:lpstr>Controversial Kano, Nigeria- Trovan Case</vt:lpstr>
      <vt:lpstr>Role of Codes</vt:lpstr>
      <vt:lpstr>Role of Codes</vt:lpstr>
      <vt:lpstr>Role of Codes</vt:lpstr>
      <vt:lpstr>What are researchers doing following mid 1990’s HIV trial controversy?</vt:lpstr>
      <vt:lpstr>Trends in Pharmaceutical Trials</vt:lpstr>
      <vt:lpstr>Trends in Pharmaceutical Trials</vt:lpstr>
      <vt:lpstr>Trends in Pharmaceutical Trials</vt:lpstr>
      <vt:lpstr>Reasons for Move of Clinical Trials to Developing Countries</vt:lpstr>
      <vt:lpstr>Issues in Generalizability in Global Clinical Trials</vt:lpstr>
      <vt:lpstr>Do clinical trials in developing countries benefit those populations?</vt:lpstr>
      <vt:lpstr>Standards in Trials outside US</vt:lpstr>
      <vt:lpstr>Ethical Considerations (Shamoo)</vt:lpstr>
      <vt:lpstr>Role of a Biostatistician in Research Ethics Committee</vt:lpstr>
      <vt:lpstr>Role of a Biostatistician in Research Ethics Committee</vt:lpstr>
      <vt:lpstr>Role of a Biostatistician in Research Ethics Committee</vt:lpstr>
      <vt:lpstr>Role of a Biostatistician in Research Ethics Committee</vt:lpstr>
      <vt:lpstr>Role of a Biostatistician in Research Ethics Committee</vt:lpstr>
      <vt:lpstr>Most Common Statistical Issues noted by Ethics Committees</vt:lpstr>
      <vt:lpstr>Do Statisticians Serve on Ethics Committees?</vt:lpstr>
      <vt:lpstr>Conclusion</vt:lpstr>
      <vt:lpstr>Objectives</vt:lpstr>
      <vt:lpstr>References</vt:lpstr>
      <vt:lpstr>References</vt:lpstr>
      <vt:lpstr>References</vt:lpstr>
      <vt:lpstr>References</vt:lpstr>
      <vt:lpstr>Internet References</vt:lpstr>
      <vt:lpstr>Slide 41</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Jane Monaco</dc:creator>
  <cp:lastModifiedBy>Elena</cp:lastModifiedBy>
  <cp:revision>551</cp:revision>
  <dcterms:created xsi:type="dcterms:W3CDTF">2006-08-16T00:00:00Z</dcterms:created>
  <dcterms:modified xsi:type="dcterms:W3CDTF">2010-10-19T04:05:04Z</dcterms:modified>
</cp:coreProperties>
</file>