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311" r:id="rId3"/>
    <p:sldId id="272" r:id="rId4"/>
    <p:sldId id="276" r:id="rId5"/>
    <p:sldId id="283" r:id="rId6"/>
    <p:sldId id="292" r:id="rId7"/>
    <p:sldId id="284" r:id="rId8"/>
    <p:sldId id="286" r:id="rId9"/>
    <p:sldId id="290" r:id="rId10"/>
    <p:sldId id="291" r:id="rId11"/>
    <p:sldId id="287" r:id="rId12"/>
    <p:sldId id="275" r:id="rId13"/>
    <p:sldId id="293" r:id="rId14"/>
    <p:sldId id="294" r:id="rId15"/>
    <p:sldId id="295" r:id="rId16"/>
    <p:sldId id="289" r:id="rId17"/>
    <p:sldId id="296" r:id="rId18"/>
    <p:sldId id="305" r:id="rId19"/>
    <p:sldId id="297" r:id="rId20"/>
    <p:sldId id="299" r:id="rId21"/>
    <p:sldId id="298" r:id="rId22"/>
    <p:sldId id="300" r:id="rId23"/>
    <p:sldId id="281" r:id="rId24"/>
    <p:sldId id="302" r:id="rId25"/>
    <p:sldId id="304" r:id="rId26"/>
    <p:sldId id="303" r:id="rId27"/>
    <p:sldId id="285" r:id="rId28"/>
    <p:sldId id="307" r:id="rId29"/>
    <p:sldId id="308" r:id="rId30"/>
    <p:sldId id="309" r:id="rId31"/>
    <p:sldId id="310" r:id="rId32"/>
    <p:sldId id="312" r:id="rId33"/>
    <p:sldId id="280" r:id="rId34"/>
    <p:sldId id="301"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113" autoAdjust="0"/>
  </p:normalViewPr>
  <p:slideViewPr>
    <p:cSldViewPr>
      <p:cViewPr varScale="1">
        <p:scale>
          <a:sx n="47" d="100"/>
          <a:sy n="47" d="100"/>
        </p:scale>
        <p:origin x="-17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A99C5525-7D6D-40DF-91B4-C9EEA51592FE}" type="datetimeFigureOut">
              <a:rPr lang="en-US"/>
              <a:pPr>
                <a:defRPr/>
              </a:pPr>
              <a:t>6/22/2010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F6AEE8F-FD6A-4C8E-B31D-8AC4C541F8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Explain the relationship between and appropriate uses of Relative Risk, Odds Ratio and Risk Difference</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Calculate and interpret Confidence Interval for RR and OR</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these measures of association in context of two global health examples </a:t>
            </a:r>
          </a:p>
          <a:p>
            <a:pPr eaLnBrk="1" fontAlgn="auto" hangingPunct="1">
              <a:spcAft>
                <a:spcPts val="0"/>
              </a:spcAft>
              <a:buClr>
                <a:srgbClr val="569FD3"/>
              </a:buClr>
              <a:buNone/>
              <a:defRPr/>
            </a:pPr>
            <a:r>
              <a:rPr lang="en-US" dirty="0" smtClean="0">
                <a:solidFill>
                  <a:schemeClr val="tx1">
                    <a:lumMod val="75000"/>
                    <a:lumOff val="25000"/>
                  </a:schemeClr>
                </a:solidFill>
              </a:rPr>
              <a:t>		</a:t>
            </a:r>
            <a:r>
              <a:rPr lang="en-US" sz="1100" dirty="0" smtClean="0">
                <a:solidFill>
                  <a:schemeClr val="tx1">
                    <a:lumMod val="75000"/>
                    <a:lumOff val="25000"/>
                  </a:schemeClr>
                </a:solidFill>
              </a:rPr>
              <a:t>1. Treatments for Postpartum Hemorrhage (PPH)  </a:t>
            </a:r>
          </a:p>
          <a:p>
            <a:pPr eaLnBrk="1" fontAlgn="auto" hangingPunct="1">
              <a:spcAft>
                <a:spcPts val="0"/>
              </a:spcAft>
              <a:buClr>
                <a:srgbClr val="569FD3"/>
              </a:buClr>
              <a:buNone/>
              <a:defRPr/>
            </a:pPr>
            <a:r>
              <a:rPr lang="en-US" sz="1100" dirty="0" smtClean="0">
                <a:solidFill>
                  <a:schemeClr val="tx1">
                    <a:lumMod val="75000"/>
                    <a:lumOff val="25000"/>
                  </a:schemeClr>
                </a:solidFill>
              </a:rPr>
              <a:t>		2. Risk Factors for PPH</a:t>
            </a:r>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spcBef>
                <a:spcPct val="0"/>
              </a:spcBef>
            </a:pPr>
            <a:r>
              <a:rPr lang="en-US" dirty="0" smtClean="0"/>
              <a:t>In order to be able to compute and interpret this RR correctly, we need the following assumptions:</a:t>
            </a:r>
          </a:p>
          <a:p>
            <a:pPr marL="228600" indent="-228600">
              <a:spcBef>
                <a:spcPct val="0"/>
              </a:spcBef>
              <a:buFontTx/>
              <a:buAutoNum type="arabicParenR"/>
            </a:pPr>
            <a:r>
              <a:rPr lang="en-US" dirty="0" smtClean="0"/>
              <a:t>Study must be prospective or experimental design (we’ll see later in this lecture why)</a:t>
            </a:r>
            <a:r>
              <a:rPr lang="en-US" baseline="0" dirty="0" smtClean="0"/>
              <a:t> – in our example this was an experimental design. </a:t>
            </a:r>
            <a:endParaRPr lang="en-US" dirty="0" smtClean="0"/>
          </a:p>
          <a:p>
            <a:pPr marL="228600" indent="-228600">
              <a:spcBef>
                <a:spcPct val="0"/>
              </a:spcBef>
              <a:buFontTx/>
              <a:buAutoNum type="arabicParenR"/>
            </a:pPr>
            <a:r>
              <a:rPr lang="en-US" dirty="0" smtClean="0"/>
              <a:t>The observations must be a SRS.  Now this assumption</a:t>
            </a:r>
            <a:r>
              <a:rPr lang="en-US" baseline="0" dirty="0" smtClean="0"/>
              <a:t> is violated in our example… our subjects are not a SRS.  But in the making inference back to a population, we need to think of our sample as representing a SRS of some population.     </a:t>
            </a:r>
            <a:endParaRPr lang="en-US" dirty="0" smtClean="0"/>
          </a:p>
          <a:p>
            <a:pPr marL="228600" indent="-228600">
              <a:spcBef>
                <a:spcPct val="0"/>
              </a:spcBef>
              <a:buFontTx/>
              <a:buAutoNum type="arabicParenR"/>
            </a:pPr>
            <a:r>
              <a:rPr lang="en-US" dirty="0" smtClean="0"/>
              <a:t> The groups (rows)  should only differ in the treatment (so</a:t>
            </a:r>
            <a:r>
              <a:rPr lang="en-US" baseline="0" dirty="0" smtClean="0"/>
              <a:t> randomization did it’s job) – this is usually ‘checked’ by comparing the two groups baseline characteristics for, say, in our example weeks of gestation, parity, age, etc.</a:t>
            </a:r>
            <a:endParaRPr lang="en-US" dirty="0" smtClean="0"/>
          </a:p>
          <a:p>
            <a:pPr marL="228600" indent="-228600">
              <a:spcBef>
                <a:spcPct val="0"/>
              </a:spcBef>
              <a:buFontTx/>
              <a:buAutoNum type="arabicParenR"/>
            </a:pPr>
            <a:r>
              <a:rPr lang="en-US" dirty="0" smtClean="0"/>
              <a:t> Observations should be independent (so no</a:t>
            </a:r>
            <a:r>
              <a:rPr lang="en-US" baseline="0" dirty="0" smtClean="0"/>
              <a:t> sisters, preferable different medical practices, etc.) </a:t>
            </a:r>
            <a:endParaRPr lang="en-US" dirty="0" smtClean="0"/>
          </a:p>
          <a:p>
            <a:pPr marL="228600" indent="-228600">
              <a:spcBef>
                <a:spcPct val="0"/>
              </a:spcBef>
              <a:buFontTx/>
              <a:buAutoNum type="arabicParenR"/>
            </a:pPr>
            <a:endParaRPr lang="en-US" dirty="0" smtClean="0"/>
          </a:p>
          <a:p>
            <a:pPr marL="228600" indent="-228600">
              <a:spcBef>
                <a:spcPct val="0"/>
              </a:spcBef>
            </a:pPr>
            <a:endParaRPr lang="en-US" dirty="0" smtClean="0"/>
          </a:p>
          <a:p>
            <a:pPr marL="228600" indent="-228600">
              <a:spcBef>
                <a:spcPct val="0"/>
              </a:spcBef>
            </a:pPr>
            <a:r>
              <a:rPr lang="en-US" dirty="0" smtClean="0"/>
              <a:t>.  </a:t>
            </a:r>
          </a:p>
          <a:p>
            <a:pPr marL="228600" indent="-228600">
              <a:spcBef>
                <a:spcPct val="0"/>
              </a:spcBef>
            </a:pPr>
            <a:endParaRPr lang="en-US" dirty="0" smtClean="0"/>
          </a:p>
        </p:txBody>
      </p:sp>
      <p:sp>
        <p:nvSpPr>
          <p:cNvPr id="1024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CB9E70E-C6AF-4968-A78C-C8561ED95A52}" type="slidenum">
              <a:rPr lang="en-US" sz="1200"/>
              <a:pPr algn="r"/>
              <a:t>11</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Risk</a:t>
            </a:r>
            <a:r>
              <a:rPr lang="en-US" baseline="0" dirty="0" smtClean="0"/>
              <a:t> Difference and Relative Risk give different – complementary measures.</a:t>
            </a:r>
          </a:p>
          <a:p>
            <a:r>
              <a:rPr lang="en-US" baseline="0" dirty="0" smtClean="0"/>
              <a:t>The Relative Risk gives us the “magnitude”  or strength of an association.</a:t>
            </a:r>
          </a:p>
          <a:p>
            <a:r>
              <a:rPr lang="en-US" baseline="0" dirty="0" smtClean="0"/>
              <a:t>The Risk Difference gives us the public health impact of that association – in other words, RD takes into consideration how common the outcome is. </a:t>
            </a:r>
          </a:p>
          <a:p>
            <a:r>
              <a:rPr lang="en-US" baseline="0" dirty="0" smtClean="0"/>
              <a:t>We have seen previously that testing the null hypothesis of no association can be done by testing the population risk difference equal to zero which is entirely equivalent to testing the population relative risk equal to 1.  </a:t>
            </a:r>
          </a:p>
          <a:p>
            <a:r>
              <a:rPr lang="en-US" baseline="0" dirty="0" smtClean="0"/>
              <a:t>Let’s look at two hypothetical examples (common vs. rare outcome) that have the same RR.  (This will also illustrate that you can’t calculate the RD from a RR). </a:t>
            </a:r>
            <a:br>
              <a:rPr lang="en-US" baseline="0" dirty="0" smtClean="0"/>
            </a:br>
            <a:r>
              <a:rPr lang="en-US" baseline="0" dirty="0" smtClean="0"/>
              <a:t>Suppose we are testing the effectiveness of a vaccine for the prevention of a rare disease and we obtain these results. We randomize 100 folks to each treatment. In the vaccine group 1 out 100 gets the disease and in the placebo group 3 out of 100 get the disease.  So the risk of disease in the treatment group is 1/100 compared to the risk of disease in the placebo group which is 3/100.   Then the relative risk of disease for placebo group is 3 times the risk of disease for the vaccine group.  The relative risk measures the “strength of the association”.  </a:t>
            </a:r>
          </a:p>
          <a:p>
            <a:r>
              <a:rPr lang="en-US" baseline="0" dirty="0" smtClean="0"/>
              <a:t>Looking at the risk difference – we can see that risk difference is 2/100.  In other words the placebo group have an “excess risk of disease” of 2 cases per 100 people studied.  </a:t>
            </a:r>
          </a:p>
          <a:p>
            <a:endParaRPr lang="en-US" baseline="0" dirty="0" smtClean="0"/>
          </a:p>
          <a:p>
            <a:r>
              <a:rPr lang="en-US" baseline="0" dirty="0" smtClean="0"/>
              <a:t>Alternatively, suppose we test a vaccine in the prevention of a common disease.  </a:t>
            </a:r>
          </a:p>
          <a:p>
            <a:r>
              <a:rPr lang="en-US" baseline="0" dirty="0" smtClean="0"/>
              <a:t>In this example, we still randomize 100 people to vaccine and 100 to the placebo.  However the disease is much more common.  In this example 20 out 100 people in the vaccine group get the disease compared with 60 out of 100 in the placebo group.  The relative risk of disease is 3.  The placebo group is 3 times more likely to develop the disease compared vaccine group. </a:t>
            </a:r>
          </a:p>
          <a:p>
            <a:r>
              <a:rPr lang="en-US" baseline="0" dirty="0" smtClean="0"/>
              <a:t>But in computing the risk difference, 60/100 – 20/100 = 40/100,  the risk difference is quite different than the RD we found in the example when the disease was rare.  The risk difference measures the number of excess cases of disease associated with the intervention.  </a:t>
            </a:r>
          </a:p>
          <a:p>
            <a:endParaRPr lang="en-US" baseline="0" dirty="0" smtClean="0"/>
          </a:p>
          <a:p>
            <a:r>
              <a:rPr lang="en-US" baseline="0" dirty="0" smtClean="0"/>
              <a:t>In both examples the RR=3, and the strength of the association between treatment and disease is strong.  However, the risk difference values are very different – when the disease is common, we estimate introduction of the vaccine would result in 40 fewer cases per 100 people…. When the disease is rare we estimate the introduction of the vaccine would result in 2 few cases per 100 people.   </a:t>
            </a:r>
          </a:p>
          <a:p>
            <a:r>
              <a:rPr lang="en-US" baseline="0" dirty="0" smtClean="0"/>
              <a:t>[But even the risk difference doesn’t tell the true public health impact – only raw numbers of cases – and the diseases are assumed to be different.  So the ‘overall impact’ need to take into consideration the severity of disease – not just numbers of cases.  In other words, if the rare disease is leukemia (and introduction of a vaccine may prevent 2 cases per 100 vaccinated) and the common disease is athlete’s foot (and introduction of a vaccine may prevent 40 cases per 100 vaccinated) then we need to consider this severity of the disease in declaring the “true public health impact”.  ]</a:t>
            </a:r>
          </a:p>
          <a:p>
            <a:endParaRPr lang="en-US" baseline="0" dirty="0" smtClean="0"/>
          </a:p>
          <a:p>
            <a:r>
              <a:rPr lang="en-US" baseline="0" dirty="0" smtClean="0"/>
              <a:t>So these measures work together to tell us the “strength” of association and the “impact” (number of cases) of that association. </a:t>
            </a:r>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spcBef>
                <a:spcPct val="0"/>
              </a:spcBef>
            </a:pPr>
            <a:r>
              <a:rPr lang="en-US" dirty="0" smtClean="0"/>
              <a:t>So if we have two measures of association that we can use</a:t>
            </a:r>
            <a:r>
              <a:rPr lang="en-US" baseline="0" dirty="0" smtClean="0"/>
              <a:t> for the 2x2 table presented at the beginning of the lecture (drug vs. PPH), why will I complicate matter by introducing a third measure of association? </a:t>
            </a:r>
          </a:p>
          <a:p>
            <a:pPr marL="228600" indent="-228600">
              <a:spcBef>
                <a:spcPct val="0"/>
              </a:spcBef>
            </a:pPr>
            <a:endParaRPr lang="en-US" baseline="0" dirty="0" smtClean="0"/>
          </a:p>
          <a:p>
            <a:pPr marL="228600" indent="-228600">
              <a:spcBef>
                <a:spcPct val="0"/>
              </a:spcBef>
            </a:pPr>
            <a:r>
              <a:rPr lang="en-US" baseline="0" dirty="0" smtClean="0"/>
              <a:t>There are several reasons for introducing the odds ratio… a measure of association that we may use for a 2x2 table.  </a:t>
            </a:r>
          </a:p>
          <a:p>
            <a:pPr marL="228600" indent="-228600">
              <a:spcBef>
                <a:spcPct val="0"/>
              </a:spcBef>
            </a:pPr>
            <a:r>
              <a:rPr lang="en-US" baseline="0" dirty="0" smtClean="0"/>
              <a:t>One reason is because the odds ratio can be used in situations when the RR (at least, as we have computed it previously) is not appropriate/ valid. </a:t>
            </a:r>
          </a:p>
          <a:p>
            <a:pPr marL="228600" indent="-228600">
              <a:spcBef>
                <a:spcPct val="0"/>
              </a:spcBef>
            </a:pPr>
            <a:r>
              <a:rPr lang="en-US" baseline="0" dirty="0" smtClean="0"/>
              <a:t>	In fact, using an OR is appropriate under minimal assumptions (such as SRS, independent observations,  ?...). In particular you don’t need the “prospective/experimental” study assumption. </a:t>
            </a:r>
            <a:br>
              <a:rPr lang="en-US" baseline="0" dirty="0" smtClean="0"/>
            </a:br>
            <a:r>
              <a:rPr lang="en-US" baseline="0" dirty="0" smtClean="0"/>
              <a:t>For example in a </a:t>
            </a:r>
            <a:r>
              <a:rPr lang="en-US" b="1" baseline="0" dirty="0" smtClean="0"/>
              <a:t>case control study</a:t>
            </a:r>
            <a:r>
              <a:rPr lang="en-US" baseline="0" dirty="0" smtClean="0"/>
              <a:t>, we can’t compute the RR (at least as we’ve done previously= (a/(</a:t>
            </a:r>
            <a:r>
              <a:rPr lang="en-US" baseline="0" dirty="0" err="1" smtClean="0"/>
              <a:t>a+b</a:t>
            </a:r>
            <a:r>
              <a:rPr lang="en-US" baseline="0" dirty="0" smtClean="0"/>
              <a:t>))/(c/(</a:t>
            </a:r>
            <a:r>
              <a:rPr lang="en-US" baseline="0" dirty="0" err="1" smtClean="0"/>
              <a:t>c+d</a:t>
            </a:r>
            <a:r>
              <a:rPr lang="en-US" baseline="0" dirty="0" smtClean="0"/>
              <a:t>)) so we are going to use the OR instead.  </a:t>
            </a:r>
            <a:endParaRPr lang="en-US" dirty="0" smtClean="0"/>
          </a:p>
          <a:p>
            <a:pPr marL="228600" indent="-228600">
              <a:spcBef>
                <a:spcPct val="0"/>
              </a:spcBef>
            </a:pPr>
            <a:r>
              <a:rPr lang="en-US" dirty="0" smtClean="0"/>
              <a:t>	There are other reasons too that</a:t>
            </a:r>
            <a:r>
              <a:rPr lang="en-US" baseline="0" dirty="0" smtClean="0"/>
              <a:t> we will discuss later in the lecture for learning about a Odds Ratio. </a:t>
            </a:r>
          </a:p>
          <a:p>
            <a:pPr marL="228600" indent="-228600">
              <a:spcBef>
                <a:spcPct val="0"/>
              </a:spcBef>
            </a:pPr>
            <a:r>
              <a:rPr lang="en-US" baseline="0" dirty="0" smtClean="0"/>
              <a:t>Let me show you why you can’t compute RR (as we’ve done previously) for a case –control study.  </a:t>
            </a:r>
          </a:p>
          <a:p>
            <a:pPr marL="228600" indent="-228600">
              <a:spcBef>
                <a:spcPct val="0"/>
              </a:spcBef>
            </a:pPr>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spcBef>
                <a:spcPct val="0"/>
              </a:spcBef>
            </a:pPr>
            <a:r>
              <a:rPr lang="en-US" baseline="0" dirty="0" smtClean="0"/>
              <a:t>In a case control study, we choose the observations based on the outcome. So we can </a:t>
            </a:r>
            <a:r>
              <a:rPr lang="en-US" u="sng" baseline="0" dirty="0" smtClean="0"/>
              <a:t>specify</a:t>
            </a:r>
            <a:r>
              <a:rPr lang="en-US" baseline="0" dirty="0" smtClean="0"/>
              <a:t> the number cases and controls to be selected (columns).  Contrast this to an experimental or prospective study where we choose the observations and can specify the number in each “exposure” (row).  </a:t>
            </a:r>
          </a:p>
          <a:p>
            <a:pPr marL="228600" indent="-228600">
              <a:spcBef>
                <a:spcPct val="0"/>
              </a:spcBef>
            </a:pPr>
            <a:r>
              <a:rPr lang="en-US" baseline="0" dirty="0" smtClean="0"/>
              <a:t>Suppose we </a:t>
            </a:r>
            <a:r>
              <a:rPr lang="en-US" u="sng" baseline="0" dirty="0" smtClean="0"/>
              <a:t>try</a:t>
            </a:r>
            <a:r>
              <a:rPr lang="en-US" baseline="0" dirty="0" smtClean="0"/>
              <a:t> to compute the relative risk of being a case for those that are exposed compared to those that are unexposed.</a:t>
            </a:r>
          </a:p>
          <a:p>
            <a:pPr marL="228600" indent="-228600">
              <a:spcBef>
                <a:spcPct val="0"/>
              </a:spcBef>
            </a:pPr>
            <a:r>
              <a:rPr lang="en-US" baseline="0" dirty="0" smtClean="0"/>
              <a:t>So suppose we select 100 cases – so look at the first column.  10 of the cases have the factor/exposure we are interested in.  We also decide to collect data from 50 controls and see that 1 out of the 50 controls is has the factor.  We might be tempted to compute the quantity, (a/(</a:t>
            </a:r>
            <a:r>
              <a:rPr lang="en-US" baseline="0" dirty="0" err="1" smtClean="0"/>
              <a:t>a+b</a:t>
            </a:r>
            <a:r>
              <a:rPr lang="en-US" baseline="0" dirty="0" smtClean="0"/>
              <a:t>))/ (c/(</a:t>
            </a:r>
            <a:r>
              <a:rPr lang="en-US" baseline="0" dirty="0" err="1" smtClean="0"/>
              <a:t>c+d</a:t>
            </a:r>
            <a:r>
              <a:rPr lang="en-US" baseline="0" dirty="0" smtClean="0"/>
              <a:t>)). </a:t>
            </a:r>
          </a:p>
          <a:p>
            <a:pPr marL="228600" indent="-228600">
              <a:spcBef>
                <a:spcPct val="0"/>
              </a:spcBef>
            </a:pPr>
            <a:r>
              <a:rPr lang="en-US" baseline="0" dirty="0" smtClean="0"/>
              <a:t>	We could compute a quantity (10/11)/(90/139)=1.4 – but does this estimate the estimate the RR? </a:t>
            </a:r>
          </a:p>
          <a:p>
            <a:pPr marL="228600" indent="-228600">
              <a:spcBef>
                <a:spcPct val="0"/>
              </a:spcBef>
            </a:pPr>
            <a:r>
              <a:rPr lang="en-US" baseline="0" dirty="0" smtClean="0"/>
              <a:t>	?= (a/(</a:t>
            </a:r>
            <a:r>
              <a:rPr lang="en-US" baseline="0" dirty="0" err="1" smtClean="0"/>
              <a:t>a+b</a:t>
            </a:r>
            <a:r>
              <a:rPr lang="en-US" baseline="0" dirty="0" smtClean="0"/>
              <a:t>))/ (c/(</a:t>
            </a:r>
            <a:r>
              <a:rPr lang="en-US" baseline="0" dirty="0" err="1" smtClean="0"/>
              <a:t>c+d</a:t>
            </a:r>
            <a:r>
              <a:rPr lang="en-US" baseline="0" dirty="0" smtClean="0"/>
              <a:t>)) means that I can compute this quantity, but what IS this quantity…. Is it the estimated RR?</a:t>
            </a:r>
          </a:p>
          <a:p>
            <a:pPr marL="228600" indent="-228600">
              <a:spcBef>
                <a:spcPct val="0"/>
              </a:spcBef>
            </a:pPr>
            <a:r>
              <a:rPr lang="en-US" baseline="0" dirty="0" smtClean="0"/>
              <a:t>	</a:t>
            </a:r>
          </a:p>
          <a:p>
            <a:pPr marL="228600" indent="-228600">
              <a:spcBef>
                <a:spcPct val="0"/>
              </a:spcBef>
            </a:pPr>
            <a:endParaRPr lang="en-US" baseline="0" dirty="0" smtClean="0"/>
          </a:p>
          <a:p>
            <a:pPr marL="228600" indent="-228600">
              <a:spcBef>
                <a:spcPct val="0"/>
              </a:spcBef>
            </a:pPr>
            <a:r>
              <a:rPr lang="en-US" baseline="0" dirty="0" smtClean="0"/>
              <a:t>Let’s appreciate what happens if we had selected more controls….from the same population with the same percent exposed.  </a:t>
            </a:r>
          </a:p>
          <a:p>
            <a:pPr marL="228600" indent="-228600">
              <a:spcBef>
                <a:spcPct val="0"/>
              </a:spcBef>
            </a:pPr>
            <a:r>
              <a:rPr lang="en-US" baseline="0" dirty="0" smtClean="0"/>
              <a:t>We keep the cases the same, but instead of 50 controls, we select 100 controls – now with 2 out of 100  of the controls are exposed.</a:t>
            </a:r>
          </a:p>
          <a:p>
            <a:pPr marL="228600" indent="-228600">
              <a:spcBef>
                <a:spcPct val="0"/>
              </a:spcBef>
            </a:pPr>
            <a:r>
              <a:rPr lang="en-US" baseline="0" dirty="0" smtClean="0"/>
              <a:t>	Again compute a quantity,  (10/12)/(90/188)= 1.74 which is quite different from 1.4 – not a good sign.  </a:t>
            </a:r>
          </a:p>
          <a:p>
            <a:pPr marL="228600" indent="-228600">
              <a:spcBef>
                <a:spcPct val="0"/>
              </a:spcBef>
            </a:pPr>
            <a:r>
              <a:rPr lang="en-US" baseline="0" dirty="0" smtClean="0"/>
              <a:t>Finally what if we chose 500 controls (still with the same percent being exposed).  Looking at the quantity (a/(</a:t>
            </a:r>
            <a:r>
              <a:rPr lang="en-US" baseline="0" dirty="0" err="1" smtClean="0"/>
              <a:t>a+b</a:t>
            </a:r>
            <a:r>
              <a:rPr lang="en-US" baseline="0" dirty="0" smtClean="0"/>
              <a:t>))/(c/(</a:t>
            </a:r>
            <a:r>
              <a:rPr lang="en-US" baseline="0" dirty="0" err="1" smtClean="0"/>
              <a:t>c+d</a:t>
            </a:r>
            <a:r>
              <a:rPr lang="en-US" baseline="0" dirty="0" smtClean="0"/>
              <a:t>)) = 3.22 we can see that whatever this quantity is, it isn’t an estimate of the relative risk of being a case (disease) for the those exposed compared to those unexposed.  </a:t>
            </a:r>
          </a:p>
          <a:p>
            <a:pPr marL="228600" indent="-228600">
              <a:spcBef>
                <a:spcPct val="0"/>
              </a:spcBef>
            </a:pPr>
            <a:r>
              <a:rPr lang="en-US" baseline="0" dirty="0" smtClean="0"/>
              <a:t>In a case control study, (a/(</a:t>
            </a:r>
            <a:r>
              <a:rPr lang="en-US" baseline="0" dirty="0" err="1" smtClean="0"/>
              <a:t>a+b</a:t>
            </a:r>
            <a:r>
              <a:rPr lang="en-US" baseline="0" dirty="0" smtClean="0"/>
              <a:t>))/(c/(</a:t>
            </a:r>
            <a:r>
              <a:rPr lang="en-US" baseline="0" dirty="0" err="1" smtClean="0"/>
              <a:t>c+d</a:t>
            </a:r>
            <a:r>
              <a:rPr lang="en-US" baseline="0" dirty="0" smtClean="0"/>
              <a:t>)) doesn’t estimate RR being a case.  A case control study violates the assumption of “prospective or experimental design”.  In a case control study we can’t estimate </a:t>
            </a:r>
            <a:r>
              <a:rPr lang="en-US" u="sng" baseline="0" dirty="0" smtClean="0"/>
              <a:t>Relative</a:t>
            </a:r>
            <a:r>
              <a:rPr lang="en-US" baseline="0" dirty="0" smtClean="0"/>
              <a:t> Risk from this formula because we can’t estimate the</a:t>
            </a:r>
            <a:r>
              <a:rPr lang="en-US" u="sng" baseline="0" dirty="0" smtClean="0"/>
              <a:t> risk  </a:t>
            </a:r>
            <a:r>
              <a:rPr lang="en-US" baseline="0" dirty="0" smtClean="0"/>
              <a:t>of being case – because of the design of the study the probability of ‘being case’ (risk) will change depending on the numbers of cases and controls we choose to select.  </a:t>
            </a:r>
          </a:p>
          <a:p>
            <a:pPr marL="228600" indent="-228600">
              <a:spcBef>
                <a:spcPct val="0"/>
              </a:spcBef>
            </a:pPr>
            <a:r>
              <a:rPr lang="en-US" baseline="0" dirty="0" smtClean="0"/>
              <a:t>	</a:t>
            </a:r>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spcBef>
                <a:spcPct val="0"/>
              </a:spcBef>
            </a:pPr>
            <a:r>
              <a:rPr lang="en-US" baseline="0" dirty="0" smtClean="0"/>
              <a:t>So we can’t use the usual formula for calculating the RR in a case control study. </a:t>
            </a:r>
          </a:p>
          <a:p>
            <a:pPr marL="228600" indent="-228600">
              <a:spcBef>
                <a:spcPct val="0"/>
              </a:spcBef>
            </a:pPr>
            <a:r>
              <a:rPr lang="en-US" baseline="0" dirty="0" smtClean="0"/>
              <a:t>I’ll actually show later in the lecture </a:t>
            </a:r>
            <a:r>
              <a:rPr lang="en-US" u="sng" baseline="0" dirty="0" smtClean="0"/>
              <a:t>why</a:t>
            </a:r>
            <a:r>
              <a:rPr lang="en-US" baseline="0" dirty="0" smtClean="0"/>
              <a:t> this formula doesn’t work (Slides 26).  But for now, we’ll just say that we see from these example it doesn’t work. </a:t>
            </a:r>
          </a:p>
          <a:p>
            <a:pPr marL="228600" indent="-228600">
              <a:spcBef>
                <a:spcPct val="0"/>
              </a:spcBef>
            </a:pPr>
            <a:r>
              <a:rPr lang="en-US" baseline="0" dirty="0" smtClean="0"/>
              <a:t>A natural question is how can we summarize a case control study (we’ll see Odd Ratio is a good choice) and what properties does it have (we’ll see some nice ones) and can we find a CI for the OR (no problem). 	</a:t>
            </a:r>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spcBef>
                <a:spcPct val="0"/>
              </a:spcBef>
            </a:pPr>
            <a:r>
              <a:rPr lang="en-US" dirty="0" smtClean="0"/>
              <a:t>Let’s first talk about Odds</a:t>
            </a:r>
            <a:r>
              <a:rPr lang="en-US" baseline="0" dirty="0" smtClean="0"/>
              <a:t> (before talking about Odds Ratios).</a:t>
            </a:r>
          </a:p>
          <a:p>
            <a:pPr marL="228600" indent="-228600">
              <a:spcBef>
                <a:spcPct val="0"/>
              </a:spcBef>
            </a:pPr>
            <a:endParaRPr lang="en-US" baseline="0" dirty="0" smtClean="0"/>
          </a:p>
          <a:p>
            <a:pPr marL="228600" indent="-228600">
              <a:spcBef>
                <a:spcPct val="0"/>
              </a:spcBef>
            </a:pPr>
            <a:r>
              <a:rPr lang="en-US" baseline="0" dirty="0" smtClean="0"/>
              <a:t>Let’s consider the</a:t>
            </a:r>
            <a:r>
              <a:rPr lang="en-US" u="sng" baseline="0" dirty="0" smtClean="0"/>
              <a:t> population</a:t>
            </a:r>
            <a:r>
              <a:rPr lang="en-US" baseline="0" dirty="0" smtClean="0"/>
              <a:t> values for Disease and Exposure. [I’m using capital letters here for the population and later will use small letters when considering a sample.] I’m shifting gears a bit– I’m going to define Odds/Odds Ratio.  So here is the population (and later we’ll talk about a sample which can either be from a cohort or case control study.) </a:t>
            </a:r>
          </a:p>
          <a:p>
            <a:pPr marL="228600" indent="-228600">
              <a:spcBef>
                <a:spcPct val="0"/>
              </a:spcBef>
            </a:pPr>
            <a:r>
              <a:rPr lang="en-US" baseline="0" dirty="0" smtClean="0"/>
              <a:t>[I’m just considering the first row –the exposed group – to begin with.]</a:t>
            </a:r>
          </a:p>
          <a:p>
            <a:pPr marL="228600" indent="-228600">
              <a:spcBef>
                <a:spcPct val="0"/>
              </a:spcBef>
            </a:pPr>
            <a:r>
              <a:rPr lang="en-US" baseline="0" dirty="0" smtClean="0"/>
              <a:t>The probability of disease among </a:t>
            </a:r>
            <a:r>
              <a:rPr lang="en-US" u="sng" baseline="0" dirty="0" smtClean="0"/>
              <a:t>those exposed </a:t>
            </a:r>
            <a:r>
              <a:rPr lang="en-US" baseline="0" dirty="0" smtClean="0"/>
              <a:t>is A/(A+B).  No big surprise here.  </a:t>
            </a:r>
          </a:p>
          <a:p>
            <a:pPr marL="228600" indent="-228600">
              <a:spcBef>
                <a:spcPct val="0"/>
              </a:spcBef>
            </a:pPr>
            <a:r>
              <a:rPr lang="en-US" baseline="0" dirty="0" smtClean="0"/>
              <a:t>The ‘odds’ are defined as the “probability an event will occur”/”probability an event will not occur”.  Odds are much less intuitive than probabilities.  </a:t>
            </a:r>
          </a:p>
          <a:p>
            <a:pPr marL="228600" indent="-228600">
              <a:spcBef>
                <a:spcPct val="0"/>
              </a:spcBef>
            </a:pPr>
            <a:r>
              <a:rPr lang="en-US" baseline="0" dirty="0" smtClean="0"/>
              <a:t>In our table the odds of Disease for the exposed group is “</a:t>
            </a:r>
            <a:r>
              <a:rPr lang="en-US" baseline="0" dirty="0" err="1" smtClean="0"/>
              <a:t>prob</a:t>
            </a:r>
            <a:r>
              <a:rPr lang="en-US" baseline="0" dirty="0" smtClean="0"/>
              <a:t> of disease”/”</a:t>
            </a:r>
            <a:r>
              <a:rPr lang="en-US" baseline="0" dirty="0" err="1" smtClean="0"/>
              <a:t>prob</a:t>
            </a:r>
            <a:r>
              <a:rPr lang="en-US" baseline="0" dirty="0" smtClean="0"/>
              <a:t> no disease” = [A/(A+B)] / [B/(A+B)] = A/B.</a:t>
            </a:r>
          </a:p>
          <a:p>
            <a:pPr marL="228600" indent="-228600">
              <a:spcBef>
                <a:spcPct val="0"/>
              </a:spcBef>
            </a:pPr>
            <a:endParaRPr lang="en-US" baseline="0" dirty="0" smtClean="0"/>
          </a:p>
          <a:p>
            <a:pPr marL="228600" indent="-228600">
              <a:spcBef>
                <a:spcPct val="0"/>
              </a:spcBef>
            </a:pPr>
            <a:r>
              <a:rPr lang="en-US" baseline="0" dirty="0" smtClean="0"/>
              <a:t>So let’s take some examples.  If 100 people are exposed  and 50 get the disease, the probability of disease is 50/100= 0.5, the odds are 50/50=1 (sometimes people say 1:1 or 50:50 or the odds are even… these are equivalent)</a:t>
            </a:r>
          </a:p>
          <a:p>
            <a:pPr marL="228600" indent="-228600">
              <a:spcBef>
                <a:spcPct val="0"/>
              </a:spcBef>
            </a:pPr>
            <a:r>
              <a:rPr lang="en-US" baseline="0" dirty="0" smtClean="0"/>
              <a:t>	if 100 people are exposed and 25 get the disease then the probability of disease among the exposed is 0.25, and the odds are 25/75=0.33.</a:t>
            </a:r>
          </a:p>
          <a:p>
            <a:pPr marL="228600" indent="-228600">
              <a:spcBef>
                <a:spcPct val="0"/>
              </a:spcBef>
            </a:pPr>
            <a:r>
              <a:rPr lang="en-US" baseline="0" dirty="0" smtClean="0"/>
              <a:t>	if 100 people are exposed and 75 get the disease then the probability of disease among the exposed is 0.75, and the odds are 75/25=3</a:t>
            </a:r>
          </a:p>
          <a:p>
            <a:pPr marL="228600" indent="-228600">
              <a:spcBef>
                <a:spcPct val="0"/>
              </a:spcBef>
            </a:pPr>
            <a:r>
              <a:rPr lang="en-US" baseline="0" dirty="0" smtClean="0"/>
              <a:t>We can see that we convert back and forth from the probability of an event and the odds of an event (formulas above)– the measures tell the same information but in a different way.   </a:t>
            </a:r>
          </a:p>
          <a:p>
            <a:pPr marL="228600" indent="-228600">
              <a:spcBef>
                <a:spcPct val="0"/>
              </a:spcBef>
            </a:pPr>
            <a:r>
              <a:rPr lang="en-US" baseline="0" dirty="0" smtClean="0"/>
              <a:t>Notice that probabilities are always between 0 and 1 (inclusive) and odds are always greater than or equal to zero ( in particular Odds can be much greater than 1.)</a:t>
            </a:r>
          </a:p>
          <a:p>
            <a:pPr marL="228600" indent="-228600">
              <a:spcBef>
                <a:spcPct val="0"/>
              </a:spcBef>
            </a:pPr>
            <a:endParaRPr lang="en-US" baseline="0" dirty="0" smtClean="0"/>
          </a:p>
          <a:p>
            <a:pPr marL="228600" indent="-228600">
              <a:spcBef>
                <a:spcPct val="0"/>
              </a:spcBef>
            </a:pPr>
            <a:endParaRPr lang="en-US" baseline="0" dirty="0" smtClean="0"/>
          </a:p>
        </p:txBody>
      </p:sp>
      <p:sp>
        <p:nvSpPr>
          <p:cNvPr id="10650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6823104-3AC8-4B4E-B0A9-0A490847AD11}" type="slidenum">
              <a:rPr lang="en-US" sz="1200"/>
              <a:pPr algn="r"/>
              <a:t>16</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spcBef>
                <a:spcPct val="0"/>
              </a:spcBef>
            </a:pPr>
            <a:r>
              <a:rPr lang="en-US" baseline="0" dirty="0" smtClean="0"/>
              <a:t>Now that we’ve mastered Odds ;-), let’s look at Odds Ratios.</a:t>
            </a:r>
          </a:p>
          <a:p>
            <a:pPr marL="228600" marR="0" indent="-228600" algn="l" defTabSz="914400" rtl="0" eaLnBrk="1" fontAlgn="base" latinLnBrk="0" hangingPunct="1">
              <a:lnSpc>
                <a:spcPct val="100000"/>
              </a:lnSpc>
              <a:spcBef>
                <a:spcPct val="0"/>
              </a:spcBef>
              <a:spcAft>
                <a:spcPct val="0"/>
              </a:spcAft>
              <a:buClrTx/>
              <a:buSzTx/>
              <a:buFontTx/>
              <a:buNone/>
              <a:tabLst/>
              <a:defRPr/>
            </a:pPr>
            <a:r>
              <a:rPr lang="en-US" baseline="0" dirty="0" smtClean="0"/>
              <a:t>Most people dislike using odds – and using odds ratios is even worse – however, as we’ve seen we need some other tool in our statistical toolbox for summarizing case controls studies.</a:t>
            </a:r>
          </a:p>
          <a:p>
            <a:pPr marL="228600" indent="-228600">
              <a:spcBef>
                <a:spcPct val="0"/>
              </a:spcBef>
            </a:pPr>
            <a:r>
              <a:rPr lang="en-US" baseline="0" dirty="0" smtClean="0"/>
              <a:t>We can compute the Odds of Disease in the Exposed as A/B (from last slide) looking across the first row.</a:t>
            </a:r>
          </a:p>
          <a:p>
            <a:pPr marL="228600" indent="-228600">
              <a:spcBef>
                <a:spcPct val="0"/>
              </a:spcBef>
            </a:pPr>
            <a:r>
              <a:rPr lang="en-US" baseline="0" dirty="0" smtClean="0"/>
              <a:t>The Odds of Disease in the Unexposed is C/D (now looking across row 2).  </a:t>
            </a:r>
          </a:p>
          <a:p>
            <a:pPr marL="228600" indent="-228600">
              <a:spcBef>
                <a:spcPct val="0"/>
              </a:spcBef>
            </a:pPr>
            <a:r>
              <a:rPr lang="en-US" baseline="0" dirty="0" smtClean="0"/>
              <a:t>And finally the Odds Ratio for Disease (for the Exposed group compared to the Unexposed Group) is (A/B) / (C/D) which simplifies to AD/BC.  </a:t>
            </a:r>
          </a:p>
        </p:txBody>
      </p:sp>
      <p:sp>
        <p:nvSpPr>
          <p:cNvPr id="10650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6823104-3AC8-4B4E-B0A9-0A490847AD11}" type="slidenum">
              <a:rPr lang="en-US" sz="1200"/>
              <a:pPr algn="r"/>
              <a:t>17</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1" fontAlgn="base" latinLnBrk="0" hangingPunct="1">
              <a:lnSpc>
                <a:spcPct val="100000"/>
              </a:lnSpc>
              <a:spcBef>
                <a:spcPct val="0"/>
              </a:spcBef>
              <a:spcAft>
                <a:spcPct val="0"/>
              </a:spcAft>
              <a:buClrTx/>
              <a:buSzTx/>
              <a:buFontTx/>
              <a:buNone/>
              <a:tabLst/>
              <a:defRPr/>
            </a:pPr>
            <a:r>
              <a:rPr lang="en-US" baseline="0" dirty="0" smtClean="0"/>
              <a:t>We can compute the estimated OR for these Case Controls studies (considered previously) using the given formula for the population.  (I’ll show later why the sample OR gives an unbiased estimate for the population OR).  Note the estimated OR for these three studies is same – as we would expect since the only different is we are drawing different number of controls from the same population.</a:t>
            </a:r>
          </a:p>
          <a:p>
            <a:pPr marL="228600" marR="0" indent="-228600" algn="l" defTabSz="914400" rtl="0" eaLnBrk="1" fontAlgn="base" latinLnBrk="0" hangingPunct="1">
              <a:lnSpc>
                <a:spcPct val="100000"/>
              </a:lnSpc>
              <a:spcBef>
                <a:spcPct val="0"/>
              </a:spcBef>
              <a:spcAft>
                <a:spcPct val="0"/>
              </a:spcAft>
              <a:buClrTx/>
              <a:buSzTx/>
              <a:buFontTx/>
              <a:buNone/>
              <a:tabLst/>
              <a:defRPr/>
            </a:pPr>
            <a:r>
              <a:rPr lang="en-US" baseline="0" dirty="0" smtClean="0"/>
              <a:t>	So this isn’t proof that using ad/</a:t>
            </a:r>
            <a:r>
              <a:rPr lang="en-US" baseline="0" dirty="0" err="1" smtClean="0"/>
              <a:t>bc</a:t>
            </a:r>
            <a:r>
              <a:rPr lang="en-US" baseline="0" dirty="0" smtClean="0"/>
              <a:t> as an estimate for the OR is valid – but it is good sign that at least ad/</a:t>
            </a:r>
            <a:r>
              <a:rPr lang="en-US" baseline="0" dirty="0" err="1" smtClean="0"/>
              <a:t>bc</a:t>
            </a:r>
            <a:r>
              <a:rPr lang="en-US" baseline="0" dirty="0" smtClean="0"/>
              <a:t> doesn’t vary depending on the number of cases or controls that happen to be selected.  </a:t>
            </a:r>
            <a:endParaRPr lang="en-US" dirty="0" smtClean="0"/>
          </a:p>
          <a:p>
            <a:pPr marL="228600" indent="-228600">
              <a:spcBef>
                <a:spcPct val="0"/>
              </a:spcBef>
            </a:pPr>
            <a:r>
              <a:rPr lang="en-US" baseline="0" dirty="0" smtClean="0"/>
              <a:t>The assumptions to compute and interpret an OR from a Case Control study are:  we assume the cases and controls are a SRS from the population (or at least representative of the population we are interested in) and that the observations are independent. Finally in a case control study we assume that the cases and controls differ only in the disease status (disease vs. no disease) – so the cases and controls are often matched on factors such as gender, age, smoking status, etc.  – still, this final assumption is difficult to ensure. </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spcBef>
                <a:spcPct val="0"/>
              </a:spcBef>
            </a:pPr>
            <a:r>
              <a:rPr lang="en-US" baseline="0" dirty="0" smtClean="0"/>
              <a:t>Here another example from earlier in the lecture.  </a:t>
            </a:r>
          </a:p>
          <a:p>
            <a:pPr marL="228600" indent="-228600">
              <a:spcBef>
                <a:spcPct val="0"/>
              </a:spcBef>
            </a:pPr>
            <a:r>
              <a:rPr lang="en-US" baseline="0" dirty="0" smtClean="0"/>
              <a:t>We can use the Odds Ratio for this </a:t>
            </a:r>
            <a:r>
              <a:rPr lang="en-US" u="sng" baseline="0" dirty="0" smtClean="0"/>
              <a:t>prospective</a:t>
            </a:r>
            <a:r>
              <a:rPr lang="en-US" baseline="0" dirty="0" smtClean="0"/>
              <a:t> study.  The Odds Ratio is a </a:t>
            </a:r>
            <a:r>
              <a:rPr lang="en-US" u="sng" baseline="0" dirty="0" smtClean="0"/>
              <a:t>valid</a:t>
            </a:r>
            <a:r>
              <a:rPr lang="en-US" baseline="0" dirty="0" smtClean="0"/>
              <a:t>  measure of association for a prospective study as well as case-control studies, under minimal assumptions.  [We will show in fact the OR for a sample ad/</a:t>
            </a:r>
            <a:r>
              <a:rPr lang="en-US" baseline="0" dirty="0" err="1" smtClean="0"/>
              <a:t>bc</a:t>
            </a:r>
            <a:r>
              <a:rPr lang="en-US" baseline="0" dirty="0" smtClean="0"/>
              <a:t> approximates the OR for the population AD/BC for both a case control and a cohort study later in the lecture.]</a:t>
            </a:r>
          </a:p>
          <a:p>
            <a:pPr marL="228600" indent="-228600">
              <a:spcBef>
                <a:spcPct val="0"/>
              </a:spcBef>
            </a:pPr>
            <a:r>
              <a:rPr lang="en-US" baseline="0" dirty="0" smtClean="0"/>
              <a:t>We can compute the estimated  Odds of Disease in the Vaccinated as a/b = 1/99 (from last slide)</a:t>
            </a:r>
          </a:p>
          <a:p>
            <a:pPr marL="228600" indent="-228600">
              <a:spcBef>
                <a:spcPct val="0"/>
              </a:spcBef>
            </a:pPr>
            <a:r>
              <a:rPr lang="en-US" baseline="0" dirty="0" smtClean="0"/>
              <a:t>The estimated Odds of Disease in the Placebo Group is c/d = 3/97 .  And finally the Odds Ratio for Disease (for the Vaccinated group compared to the Placebo Group) 0.33.  In words the vaccinated group has about 1/3 the odds of disease compared to the placebo group.  Stated this way it makes it clear which group had the greater odds. </a:t>
            </a:r>
          </a:p>
          <a:p>
            <a:pPr marL="228600" indent="-228600">
              <a:spcBef>
                <a:spcPct val="0"/>
              </a:spcBef>
            </a:pPr>
            <a:r>
              <a:rPr lang="en-US" baseline="0" dirty="0" smtClean="0"/>
              <a:t>If we want the risk of Placebo group compared to the Vaccinated group (sometimes it is easier to think of Ratios which are greater than 1 rather than less than 1), we could reverse the rows to compute estimated Odd Ratio for Disease (Placebo vs. Vaccinated) as 3x99/(1x97)= 3.01.  We’d say the placebo group has about 3 times the odds of disease compared to the vaccinated group.  </a:t>
            </a:r>
          </a:p>
          <a:p>
            <a:pPr marL="228600" indent="-228600">
              <a:spcBef>
                <a:spcPct val="0"/>
              </a:spcBef>
            </a:pPr>
            <a:endParaRPr lang="en-US" baseline="0" dirty="0" smtClean="0"/>
          </a:p>
        </p:txBody>
      </p:sp>
      <p:sp>
        <p:nvSpPr>
          <p:cNvPr id="10650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6823104-3AC8-4B4E-B0A9-0A490847AD11}" type="slidenum">
              <a:rPr lang="en-US" sz="1200"/>
              <a:pPr algn="r"/>
              <a:t>19</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Let’s look a</a:t>
            </a:r>
            <a:r>
              <a:rPr lang="en-US" baseline="0" dirty="0" smtClean="0"/>
              <a:t>t the general case for computing a OR for a sample and its confidence interval.</a:t>
            </a:r>
          </a:p>
          <a:p>
            <a:pPr>
              <a:spcBef>
                <a:spcPct val="0"/>
              </a:spcBef>
            </a:pPr>
            <a:endParaRPr lang="en-US" dirty="0" smtClean="0"/>
          </a:p>
          <a:p>
            <a:pPr>
              <a:spcBef>
                <a:spcPct val="0"/>
              </a:spcBef>
            </a:pPr>
            <a:r>
              <a:rPr lang="en-US" dirty="0" smtClean="0"/>
              <a:t>There are many similarities here to what we saw with the RR. </a:t>
            </a:r>
          </a:p>
          <a:p>
            <a:pPr>
              <a:spcBef>
                <a:spcPct val="0"/>
              </a:spcBef>
            </a:pPr>
            <a:r>
              <a:rPr lang="en-US" dirty="0" smtClean="0"/>
              <a:t>Notice</a:t>
            </a:r>
            <a:r>
              <a:rPr lang="en-US" baseline="0" dirty="0" smtClean="0"/>
              <a:t> that we assume there is no association between the rows and columns that we’d expect the sample odds ratio to be close to 1.  The OR can vary between 0 and infinity and is not normally distributed.  </a:t>
            </a:r>
          </a:p>
          <a:p>
            <a:pPr>
              <a:spcBef>
                <a:spcPct val="0"/>
              </a:spcBef>
            </a:pPr>
            <a:r>
              <a:rPr lang="en-US" baseline="0" dirty="0" smtClean="0"/>
              <a:t>Similar to the RR, statisticians have found the </a:t>
            </a:r>
            <a:r>
              <a:rPr lang="en-US" baseline="0" dirty="0" err="1" smtClean="0"/>
              <a:t>ln</a:t>
            </a:r>
            <a:r>
              <a:rPr lang="en-US" baseline="0" dirty="0" smtClean="0"/>
              <a:t>(sample OR) is approximately normally distributed with mean 0 when the population OR is 1 ( no association).  </a:t>
            </a:r>
          </a:p>
          <a:p>
            <a:pPr>
              <a:spcBef>
                <a:spcPct val="0"/>
              </a:spcBef>
            </a:pPr>
            <a:r>
              <a:rPr lang="en-US" baseline="0" dirty="0" smtClean="0"/>
              <a:t>The SE of the </a:t>
            </a:r>
            <a:r>
              <a:rPr lang="en-US" baseline="0" dirty="0" err="1" smtClean="0"/>
              <a:t>ln</a:t>
            </a:r>
            <a:r>
              <a:rPr lang="en-US" baseline="0" dirty="0" smtClean="0"/>
              <a:t>(OR) has an easy to remember formula as we see here.</a:t>
            </a:r>
          </a:p>
          <a:p>
            <a:pPr>
              <a:spcBef>
                <a:spcPct val="0"/>
              </a:spcBef>
            </a:pPr>
            <a:r>
              <a:rPr lang="en-US" baseline="0" dirty="0" smtClean="0"/>
              <a:t>We can compute a CI for the </a:t>
            </a:r>
            <a:r>
              <a:rPr lang="en-US" baseline="0" dirty="0" err="1" smtClean="0"/>
              <a:t>ln</a:t>
            </a:r>
            <a:r>
              <a:rPr lang="en-US" baseline="0" dirty="0" smtClean="0"/>
              <a:t>(OR) and the </a:t>
            </a:r>
            <a:r>
              <a:rPr lang="en-US" baseline="0" dirty="0" err="1" smtClean="0"/>
              <a:t>exponentiate</a:t>
            </a:r>
            <a:r>
              <a:rPr lang="en-US" baseline="0" dirty="0" smtClean="0"/>
              <a:t> those values to find CI for the untransformed OR.</a:t>
            </a:r>
            <a:endParaRPr lang="en-US" dirty="0" smtClean="0"/>
          </a:p>
          <a:p>
            <a:pPr>
              <a:spcBef>
                <a:spcPct val="0"/>
              </a:spcBef>
            </a:pPr>
            <a:endParaRPr lang="en-US" dirty="0" smtClean="0"/>
          </a:p>
        </p:txBody>
      </p:sp>
      <p:sp>
        <p:nvSpPr>
          <p:cNvPr id="768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7E758B1-D9CB-4859-B1CC-B74B56D9DF9B}" type="slidenum">
              <a:rPr lang="en-US" sz="1200"/>
              <a:pPr algn="r"/>
              <a:t>20</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lang="en-US" sz="2400" dirty="0" smtClean="0">
                <a:solidFill>
                  <a:schemeClr val="tx1">
                    <a:lumMod val="75000"/>
                    <a:lumOff val="25000"/>
                  </a:schemeClr>
                </a:solidFill>
              </a:rPr>
              <a:t>One of our motivating</a:t>
            </a:r>
            <a:r>
              <a:rPr lang="en-US" sz="2400" baseline="0" dirty="0" smtClean="0">
                <a:solidFill>
                  <a:schemeClr val="tx1">
                    <a:lumMod val="75000"/>
                    <a:lumOff val="25000"/>
                  </a:schemeClr>
                </a:solidFill>
              </a:rPr>
              <a:t> examples comes from a randomized controlled trial (RCT) for comparing two drugs for the management of Postpartum Hemorrhage.  </a:t>
            </a:r>
          </a:p>
          <a:p>
            <a:pPr marL="0" marR="0" lvl="1" indent="0" algn="l" defTabSz="914400" rtl="0" eaLnBrk="1" fontAlgn="base" latinLnBrk="0" hangingPunct="1">
              <a:lnSpc>
                <a:spcPct val="100000"/>
              </a:lnSpc>
              <a:spcBef>
                <a:spcPct val="0"/>
              </a:spcBef>
              <a:spcAft>
                <a:spcPct val="0"/>
              </a:spcAft>
              <a:buClrTx/>
              <a:buSzTx/>
              <a:buFontTx/>
              <a:buNone/>
              <a:tabLst/>
              <a:defRPr/>
            </a:pPr>
            <a:endParaRPr lang="en-US" sz="2400" baseline="0" dirty="0" smtClean="0">
              <a:solidFill>
                <a:schemeClr val="tx1">
                  <a:lumMod val="75000"/>
                  <a:lumOff val="25000"/>
                </a:schemeClr>
              </a:solidFill>
            </a:endParaRPr>
          </a:p>
          <a:p>
            <a:pPr marL="0" marR="0" lvl="1" indent="0" algn="l" defTabSz="914400" rtl="0" eaLnBrk="1" fontAlgn="base" latinLnBrk="0" hangingPunct="1">
              <a:lnSpc>
                <a:spcPct val="100000"/>
              </a:lnSpc>
              <a:spcBef>
                <a:spcPct val="0"/>
              </a:spcBef>
              <a:spcAft>
                <a:spcPct val="0"/>
              </a:spcAft>
              <a:buClrTx/>
              <a:buSzTx/>
              <a:buFontTx/>
              <a:buNone/>
              <a:tabLst/>
              <a:defRPr/>
            </a:pPr>
            <a:r>
              <a:rPr lang="en-US" sz="2400" baseline="0" dirty="0" smtClean="0">
                <a:solidFill>
                  <a:schemeClr val="tx1">
                    <a:lumMod val="75000"/>
                    <a:lumOff val="25000"/>
                  </a:schemeClr>
                </a:solidFill>
              </a:rPr>
              <a:t>A little bit of background for this issue:   </a:t>
            </a:r>
            <a:r>
              <a:rPr lang="en-US" sz="2400" dirty="0" smtClean="0">
                <a:solidFill>
                  <a:schemeClr val="tx1">
                    <a:lumMod val="75000"/>
                    <a:lumOff val="25000"/>
                  </a:schemeClr>
                </a:solidFill>
              </a:rPr>
              <a:t>Postpartum hemorrhage is a major cause of morbidity and maternal death –especially in developing countries.</a:t>
            </a:r>
            <a:r>
              <a:rPr lang="en-US" sz="2400" baseline="0" dirty="0" smtClean="0">
                <a:solidFill>
                  <a:schemeClr val="tx1">
                    <a:lumMod val="75000"/>
                    <a:lumOff val="25000"/>
                  </a:schemeClr>
                </a:solidFill>
              </a:rPr>
              <a:t> </a:t>
            </a:r>
            <a:endParaRPr lang="en-US" dirty="0" smtClean="0"/>
          </a:p>
          <a:p>
            <a:pPr>
              <a:spcBef>
                <a:spcPct val="0"/>
              </a:spcBef>
            </a:pPr>
            <a:r>
              <a:rPr lang="en-US" dirty="0" smtClean="0"/>
              <a:t>* For example,</a:t>
            </a:r>
            <a:r>
              <a:rPr lang="en-US" baseline="0" dirty="0" smtClean="0"/>
              <a:t> in Zimbabwe one fourth of maternal deaths have been reported to be due to postpartum hemorrhage.  </a:t>
            </a:r>
          </a:p>
          <a:p>
            <a:pPr>
              <a:spcBef>
                <a:spcPct val="0"/>
              </a:spcBef>
            </a:pPr>
            <a:r>
              <a:rPr lang="en-US" sz="600" baseline="0" dirty="0" smtClean="0"/>
              <a:t>[</a:t>
            </a:r>
            <a:r>
              <a:rPr lang="en-US" sz="600" baseline="0" dirty="0" err="1" smtClean="0"/>
              <a:t>Fawcus</a:t>
            </a:r>
            <a:r>
              <a:rPr lang="en-US" sz="600" baseline="0" dirty="0" smtClean="0"/>
              <a:t>, S, et al, “A community-based investigation of maternal mortality from obstetric </a:t>
            </a:r>
            <a:r>
              <a:rPr lang="en-US" sz="600" baseline="0" dirty="0" err="1" smtClean="0"/>
              <a:t>haemorrhage</a:t>
            </a:r>
            <a:r>
              <a:rPr lang="en-US" sz="600" baseline="0" dirty="0" smtClean="0"/>
              <a:t> in rural Zimbabwe,” Prop </a:t>
            </a:r>
            <a:r>
              <a:rPr lang="en-US" sz="600" baseline="0" dirty="0" err="1" smtClean="0"/>
              <a:t>Doct</a:t>
            </a:r>
            <a:r>
              <a:rPr lang="en-US" sz="600" baseline="0" dirty="0" smtClean="0"/>
              <a:t> 197; 27: 159-63.  ]  </a:t>
            </a:r>
          </a:p>
          <a:p>
            <a:pPr>
              <a:spcBef>
                <a:spcPct val="0"/>
              </a:spcBef>
            </a:pPr>
            <a:r>
              <a:rPr lang="en-US" baseline="0" dirty="0" smtClean="0"/>
              <a:t>*The country specific death rates vary widely but PPH is among the top causes of death in many countries. </a:t>
            </a:r>
          </a:p>
          <a:p>
            <a:pPr>
              <a:spcBef>
                <a:spcPct val="0"/>
              </a:spcBef>
            </a:pPr>
            <a:r>
              <a:rPr lang="en-US" baseline="0" dirty="0" smtClean="0"/>
              <a:t>*The WHO reported PPH as the most common cause of maternal death worldwide.  </a:t>
            </a:r>
            <a:r>
              <a:rPr lang="en-US" sz="600" baseline="0" dirty="0" smtClean="0"/>
              <a:t>[www.who.int/whr/2005/whr2005_en.pdf page 63]</a:t>
            </a:r>
          </a:p>
          <a:p>
            <a:pPr>
              <a:spcBef>
                <a:spcPct val="0"/>
              </a:spcBef>
            </a:pPr>
            <a:r>
              <a:rPr lang="en-US" baseline="0" dirty="0" smtClean="0"/>
              <a:t>*One study estimates that world wide, a woman dies every four minutes because of PPH.  </a:t>
            </a:r>
          </a:p>
          <a:p>
            <a:pPr>
              <a:spcBef>
                <a:spcPct val="0"/>
              </a:spcBef>
            </a:pPr>
            <a:r>
              <a:rPr lang="en-US" baseline="0" dirty="0" smtClean="0"/>
              <a:t>*The average yearly incidence is estimated at 140,000 deaths per year.  </a:t>
            </a:r>
            <a:r>
              <a:rPr lang="en-US" sz="600" baseline="0" dirty="0" smtClean="0"/>
              <a:t>[</a:t>
            </a:r>
            <a:r>
              <a:rPr lang="en-US" sz="600" baseline="0" dirty="0" err="1" smtClean="0"/>
              <a:t>Thami</a:t>
            </a:r>
            <a:r>
              <a:rPr lang="en-US" sz="600" baseline="0" dirty="0" smtClean="0"/>
              <a:t> MR, Journal of Post graduate Medical Education, Training and Research, </a:t>
            </a:r>
            <a:r>
              <a:rPr lang="en-US" sz="600" baseline="0" dirty="0" err="1" smtClean="0"/>
              <a:t>Vol</a:t>
            </a:r>
            <a:r>
              <a:rPr lang="en-US" sz="600" baseline="0" dirty="0" smtClean="0"/>
              <a:t> II, NO 3 May-June 2007, 34-39.</a:t>
            </a:r>
          </a:p>
          <a:p>
            <a:pPr>
              <a:spcBef>
                <a:spcPct val="0"/>
              </a:spcBef>
            </a:pPr>
            <a:r>
              <a:rPr lang="en-US" sz="600" baseline="0" dirty="0" err="1" smtClean="0"/>
              <a:t>Abouzahr</a:t>
            </a:r>
            <a:r>
              <a:rPr lang="en-US" sz="600" baseline="0" dirty="0" smtClean="0"/>
              <a:t> C, “Global burden of maternal death and disability” Br Med bulletin, 2003; 67: 1-11]</a:t>
            </a:r>
          </a:p>
          <a:p>
            <a:pPr>
              <a:spcBef>
                <a:spcPct val="0"/>
              </a:spcBef>
            </a:pPr>
            <a:r>
              <a:rPr lang="en-US" baseline="0" dirty="0" smtClean="0"/>
              <a:t>*In developed countries PPH accounts for approximately 8% of maternal deaths.   [</a:t>
            </a:r>
            <a:r>
              <a:rPr lang="en-US" baseline="0" dirty="0" err="1" smtClean="0"/>
              <a:t>Minimo</a:t>
            </a:r>
            <a:r>
              <a:rPr lang="en-US" baseline="0" dirty="0" smtClean="0"/>
              <a:t> AM, et al National Vital Statistic Reports: Deaths in 2004. US Department of Health and Human Services and the Center for Disease Control and Prevention; August 21, 2007. 120.]</a:t>
            </a:r>
          </a:p>
          <a:p>
            <a:pPr>
              <a:spcBef>
                <a:spcPct val="0"/>
              </a:spcBef>
            </a:pPr>
            <a:r>
              <a:rPr lang="en-US" baseline="0" dirty="0" smtClean="0"/>
              <a:t>[</a:t>
            </a:r>
            <a:r>
              <a:rPr lang="en-US" baseline="0" dirty="0" err="1" smtClean="0"/>
              <a:t>Abouzahr</a:t>
            </a:r>
            <a:r>
              <a:rPr lang="en-US" baseline="0" dirty="0" smtClean="0"/>
              <a:t> C, “Global burden of maternal death and disability. </a:t>
            </a:r>
            <a:r>
              <a:rPr lang="en-US" baseline="0" dirty="0" err="1" smtClean="0"/>
              <a:t>In:Rodeck</a:t>
            </a:r>
            <a:r>
              <a:rPr lang="en-US" baseline="0" dirty="0" smtClean="0"/>
              <a:t> C, ed. Reducing maternal death and disability in </a:t>
            </a:r>
            <a:r>
              <a:rPr lang="en-US" baseline="0" dirty="0" err="1" smtClean="0"/>
              <a:t>pregancy</a:t>
            </a:r>
            <a:r>
              <a:rPr lang="en-US" baseline="0" dirty="0" smtClean="0"/>
              <a:t>. Oxford, Oxford University Press, 2003: 1-11.]</a:t>
            </a:r>
          </a:p>
          <a:p>
            <a:pPr>
              <a:spcBef>
                <a:spcPct val="0"/>
              </a:spcBef>
            </a:pPr>
            <a:endParaRPr lang="en-US" baseline="0" dirty="0" smtClean="0"/>
          </a:p>
          <a:p>
            <a:pPr>
              <a:spcBef>
                <a:spcPct val="0"/>
              </a:spcBef>
            </a:pPr>
            <a:r>
              <a:rPr lang="en-US" baseline="0" dirty="0" smtClean="0"/>
              <a:t>Turning to the objective of this particular study, investigators were interested in comparing to treatments for management of PPH.  Intravenous or intramuscular </a:t>
            </a:r>
            <a:r>
              <a:rPr lang="en-US" baseline="0" dirty="0" err="1" smtClean="0"/>
              <a:t>oxytocin</a:t>
            </a:r>
            <a:r>
              <a:rPr lang="en-US" baseline="0" dirty="0" smtClean="0"/>
              <a:t> has been proven effective in reducing maternal blood loss.  </a:t>
            </a:r>
          </a:p>
          <a:p>
            <a:pPr>
              <a:spcBef>
                <a:spcPct val="0"/>
              </a:spcBef>
            </a:pPr>
            <a:r>
              <a:rPr lang="en-US" baseline="0" dirty="0" err="1" smtClean="0"/>
              <a:t>Misoprostil</a:t>
            </a:r>
            <a:r>
              <a:rPr lang="en-US" baseline="0" dirty="0" smtClean="0"/>
              <a:t> is a cheaper pharmaceutical, is easier to store (doesn’t need refrigeration) and can be given orally.  At the time of this WHO sponsored study, the results were mixed regarding the effectiveness of </a:t>
            </a:r>
            <a:r>
              <a:rPr lang="en-US" baseline="0" dirty="0" err="1" smtClean="0"/>
              <a:t>misoprostil</a:t>
            </a:r>
            <a:r>
              <a:rPr lang="en-US" baseline="0" dirty="0" smtClean="0"/>
              <a:t> vs. placebo for the prevention of PPH. </a:t>
            </a:r>
          </a:p>
          <a:p>
            <a:pPr>
              <a:spcBef>
                <a:spcPct val="0"/>
              </a:spcBef>
            </a:pPr>
            <a:r>
              <a:rPr lang="en-US" baseline="0" dirty="0" smtClean="0"/>
              <a:t>In this study, investigators were interested in computing a relative risk for this randomized, double blind (non placebo controlled), multicenter study which compared the effectiveness of </a:t>
            </a:r>
            <a:r>
              <a:rPr lang="en-US" baseline="0" dirty="0" err="1" smtClean="0"/>
              <a:t>oxytocin</a:t>
            </a:r>
            <a:r>
              <a:rPr lang="en-US" baseline="0" dirty="0" smtClean="0"/>
              <a:t> vs. </a:t>
            </a:r>
            <a:r>
              <a:rPr lang="en-US" baseline="0" dirty="0" err="1" smtClean="0"/>
              <a:t>misoprostil</a:t>
            </a:r>
            <a:r>
              <a:rPr lang="en-US" baseline="0" dirty="0" smtClean="0"/>
              <a:t> for the prevention of  PPH (defined as blood loss &gt;=1000ml) .  </a:t>
            </a:r>
          </a:p>
          <a:p>
            <a:pPr>
              <a:spcBef>
                <a:spcPct val="0"/>
              </a:spcBef>
            </a:pPr>
            <a:endParaRPr lang="en-US" baseline="0" dirty="0" smtClean="0"/>
          </a:p>
          <a:p>
            <a:pPr>
              <a:spcBef>
                <a:spcPct val="0"/>
              </a:spcBef>
            </a:pPr>
            <a:r>
              <a:rPr lang="en-US" baseline="0" dirty="0" smtClean="0"/>
              <a:t>The study was conducted in Argentina, China, Egypt, Ireland, Nigeria, South Africa, Switzerland, Thailand, and Vietnam and sponsored by the World Health Organization.   </a:t>
            </a:r>
          </a:p>
          <a:p>
            <a:pPr>
              <a:spcBef>
                <a:spcPct val="0"/>
              </a:spcBef>
            </a:pPr>
            <a:endParaRPr lang="en-US" baseline="0" dirty="0" smtClean="0"/>
          </a:p>
          <a:p>
            <a:pPr>
              <a:spcBef>
                <a:spcPct val="0"/>
              </a:spcBef>
            </a:pPr>
            <a:endParaRPr lang="en-US" baseline="0" dirty="0" smtClean="0"/>
          </a:p>
          <a:p>
            <a:pPr>
              <a:spcBef>
                <a:spcPct val="0"/>
              </a:spcBef>
            </a:pPr>
            <a:r>
              <a:rPr lang="en-US" baseline="0" dirty="0" smtClean="0"/>
              <a:t> </a:t>
            </a:r>
          </a:p>
          <a:p>
            <a:pPr>
              <a:spcBef>
                <a:spcPct val="0"/>
              </a:spcBef>
            </a:pPr>
            <a:endParaRPr lang="en-US" baseline="0" dirty="0" smtClean="0"/>
          </a:p>
          <a:p>
            <a:pPr>
              <a:spcBef>
                <a:spcPct val="0"/>
              </a:spcBef>
            </a:pPr>
            <a:endParaRPr lang="en-US" baseline="0" dirty="0" smtClean="0"/>
          </a:p>
          <a:p>
            <a:pPr>
              <a:spcBef>
                <a:spcPct val="0"/>
              </a:spcBef>
            </a:pPr>
            <a:endParaRPr lang="en-US" baseline="0"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EDCBE-5597-4132-9F80-450910B4A758}" type="slidenum">
              <a:rPr lang="en-US"/>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spcBef>
                <a:spcPct val="0"/>
              </a:spcBef>
            </a:pPr>
            <a:r>
              <a:rPr lang="en-US" baseline="0" dirty="0" smtClean="0"/>
              <a:t>Here’s an example of calculating the 95% CI for an Odds Ratio – First found the SE for LN(OR^) – then the CI for </a:t>
            </a:r>
            <a:r>
              <a:rPr lang="en-US" baseline="0" dirty="0" err="1" smtClean="0"/>
              <a:t>ln</a:t>
            </a:r>
            <a:r>
              <a:rPr lang="en-US" baseline="0" dirty="0" smtClean="0"/>
              <a:t> (OR^) and finally  the CI for  OR^.</a:t>
            </a:r>
          </a:p>
          <a:p>
            <a:pPr marL="228600" indent="-228600">
              <a:spcBef>
                <a:spcPct val="0"/>
              </a:spcBef>
            </a:pPr>
            <a:r>
              <a:rPr lang="en-US" baseline="0" dirty="0" smtClean="0"/>
              <a:t>So the estimated OR, OR^, is 0.33 meaning the vaccine group has about 1/3 the odds of disease compared to the placebo group.</a:t>
            </a:r>
          </a:p>
          <a:p>
            <a:pPr marL="228600" indent="-228600">
              <a:spcBef>
                <a:spcPct val="0"/>
              </a:spcBef>
            </a:pPr>
            <a:r>
              <a:rPr lang="en-US" baseline="0" dirty="0" smtClean="0"/>
              <a:t>Then the 95% CI is (0.03, 3.19) – a rather wide CI. We’d interpret this by saying that 95% of the CI computed in this way will contain the true population OR, so we are reasonably sure that the true population OR is between 0.03 and 3.19.  Since the CI contains 1, we can’t exclude the possibility that the OR in the population =1 –or in other words we have insufficient evidence to conclude the odds are different in the two groups.  </a:t>
            </a:r>
          </a:p>
          <a:p>
            <a:pPr marL="228600" indent="-228600">
              <a:spcBef>
                <a:spcPct val="0"/>
              </a:spcBef>
            </a:pPr>
            <a:r>
              <a:rPr lang="en-US" baseline="0" dirty="0" smtClean="0"/>
              <a:t>[Even though the computer printout here labels this Case/Control (Odds Ratio), we can use the Odds Ratio for prospective studies as well.]</a:t>
            </a:r>
          </a:p>
          <a:p>
            <a:pPr marL="228600" indent="-228600">
              <a:spcBef>
                <a:spcPct val="0"/>
              </a:spcBef>
            </a:pPr>
            <a:endParaRPr lang="en-US" baseline="0" dirty="0" smtClean="0"/>
          </a:p>
        </p:txBody>
      </p:sp>
      <p:sp>
        <p:nvSpPr>
          <p:cNvPr id="10650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6823104-3AC8-4B4E-B0A9-0A490847AD11}" type="slidenum">
              <a:rPr lang="en-US" sz="1200"/>
              <a:pPr algn="r"/>
              <a:t>21</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None/>
            </a:pPr>
            <a:r>
              <a:rPr lang="en-US" sz="1200" dirty="0" smtClean="0"/>
              <a:t>A few</a:t>
            </a:r>
            <a:r>
              <a:rPr lang="en-US" sz="1200" baseline="0" dirty="0" smtClean="0"/>
              <a:t> properties of the odd ratio</a:t>
            </a:r>
          </a:p>
          <a:p>
            <a:pPr marL="342900" indent="-342900">
              <a:buAutoNum type="arabicPeriod"/>
            </a:pPr>
            <a:r>
              <a:rPr lang="en-US" sz="1200" dirty="0" smtClean="0"/>
              <a:t>Not intuitive (compared to RR)</a:t>
            </a:r>
          </a:p>
          <a:p>
            <a:pPr marL="342900" indent="-342900">
              <a:buAutoNum type="arabicPeriod"/>
            </a:pPr>
            <a:r>
              <a:rPr lang="en-US" sz="1200" dirty="0" smtClean="0"/>
              <a:t>Applicable for Case/control and cohort studies (infrequently used</a:t>
            </a:r>
            <a:r>
              <a:rPr lang="en-US" sz="1200" baseline="0" dirty="0" smtClean="0"/>
              <a:t> for prospective studies because RR is more intuitive)</a:t>
            </a:r>
            <a:endParaRPr lang="en-US" sz="1200" dirty="0" smtClean="0"/>
          </a:p>
          <a:p>
            <a:pPr marL="342900" indent="-342900">
              <a:buAutoNum type="arabicPeriod"/>
            </a:pPr>
            <a:r>
              <a:rPr lang="en-US" sz="1200" dirty="0" smtClean="0"/>
              <a:t> Easy to compute (both OR estimate and SE are easy</a:t>
            </a:r>
            <a:r>
              <a:rPr lang="en-US" sz="1200" baseline="0" dirty="0" smtClean="0"/>
              <a:t> to compute – almost on the back of a napkin</a:t>
            </a:r>
            <a:r>
              <a:rPr lang="en-US" sz="1200" dirty="0" smtClean="0"/>
              <a:t>)</a:t>
            </a:r>
          </a:p>
          <a:p>
            <a:pPr marL="342900" indent="-342900">
              <a:buAutoNum type="arabicPeriod"/>
            </a:pPr>
            <a:r>
              <a:rPr lang="en-US" sz="1200" dirty="0" smtClean="0"/>
              <a:t> Estimated when using logistic regression – So when a</a:t>
            </a:r>
            <a:r>
              <a:rPr lang="en-US" sz="1200" baseline="0" dirty="0" smtClean="0"/>
              <a:t> statistician does logistic regression modeling, the parameter estimate that we are interested in, is the OR. In other words, logistic regression is a common method of analysis when the outcome of interest is has two levels (it is dichotomous) – and the model produces the OR estimate – so being able to  interpret it is helpful.   </a:t>
            </a:r>
            <a:endParaRPr lang="en-US" sz="1200" dirty="0" smtClean="0"/>
          </a:p>
          <a:p>
            <a:pPr marL="342900" indent="-342900">
              <a:buAutoNum type="arabicPeriod"/>
            </a:pPr>
            <a:r>
              <a:rPr lang="en-US" sz="1200" dirty="0" smtClean="0"/>
              <a:t> Important:</a:t>
            </a:r>
            <a:r>
              <a:rPr lang="en-US" sz="1200" baseline="0" dirty="0" smtClean="0"/>
              <a:t> </a:t>
            </a:r>
            <a:r>
              <a:rPr lang="en-US" sz="1200" dirty="0" smtClean="0"/>
              <a:t>when a disease/outcome is rare, then OR approximates the RR- this is a surprising</a:t>
            </a:r>
            <a:r>
              <a:rPr lang="en-US" sz="1200" baseline="0" dirty="0" smtClean="0"/>
              <a:t> (to me) property and comes in handy more often than one may predict….</a:t>
            </a:r>
            <a:endParaRPr lang="en-US" sz="1200"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Let’s see why</a:t>
            </a:r>
            <a:r>
              <a:rPr lang="en-US" baseline="0" dirty="0" smtClean="0"/>
              <a:t> the OR is approximately equal to the RR when the disease/outcome is rare.  </a:t>
            </a:r>
          </a:p>
          <a:p>
            <a:r>
              <a:rPr lang="en-US" baseline="0" dirty="0" smtClean="0"/>
              <a:t>Here we have a table of values for a population and we assume the disease (first column) is rare compared to the no disease column.</a:t>
            </a:r>
          </a:p>
          <a:p>
            <a:r>
              <a:rPr lang="en-US" baseline="0" dirty="0" smtClean="0"/>
              <a:t>We know that the relative risk is [A/(A+B)]/[C/(C+D)].  Looking at the numerator A/(A+B)… we can see that if A small relative to B then A/(A+B) is approximately A/B.  [Take some numbers…. like in the exposed group if 2 people have the disease and 98 don’t have the disease then the numerator would be 2/100 which can be approximated by 2/98….because of the ‘rare disease assumption’.]</a:t>
            </a:r>
          </a:p>
          <a:p>
            <a:r>
              <a:rPr lang="en-US" baseline="0" dirty="0" smtClean="0"/>
              <a:t>Similarly the denominator of the RR… C/(C+D) can be approximated by C/D  because C is small relative to D.</a:t>
            </a:r>
          </a:p>
          <a:p>
            <a:r>
              <a:rPr lang="en-US" baseline="0" dirty="0" smtClean="0"/>
              <a:t>Then the RR is approximately (A/B)/(C/D) which is precisely the formula for the OR.  </a:t>
            </a:r>
          </a:p>
          <a:p>
            <a:r>
              <a:rPr lang="en-US" baseline="0" dirty="0" smtClean="0"/>
              <a:t>This is important – because in a case control study, we can’t estimate the RR (using the usual formula)… but we CAN estimate the OR for a case control…. </a:t>
            </a:r>
          </a:p>
          <a:p>
            <a:r>
              <a:rPr lang="en-US" u="sng" baseline="0" dirty="0" smtClean="0"/>
              <a:t>Recall one reason that investigators may choose to do a case control study rather than a cohort study… it is because the disease or outcome may be RARE </a:t>
            </a:r>
            <a:r>
              <a:rPr lang="en-US" u="sng" baseline="0" dirty="0" smtClean="0">
                <a:sym typeface="Wingdings" pitchFamily="2" charset="2"/>
              </a:rPr>
              <a:t> - </a:t>
            </a:r>
          </a:p>
          <a:p>
            <a:r>
              <a:rPr lang="en-US" u="sng" baseline="0" dirty="0" smtClean="0">
                <a:sym typeface="Wingdings" pitchFamily="2" charset="2"/>
              </a:rPr>
              <a:t>So it turns out, fortunately, that what we CAN , in a Case Control study often actually estimate the measure we probably wanted all along ( the RR) by calculating a measure that is appropriate (the OR).  Life is good.  </a:t>
            </a:r>
          </a:p>
          <a:p>
            <a:r>
              <a:rPr lang="en-US" u="sng" baseline="0" dirty="0" smtClean="0">
                <a:sym typeface="Wingdings" pitchFamily="2" charset="2"/>
              </a:rPr>
              <a:t>In other words, the assumption of “outcome is rare” is many times met in a case control study. One reason to choose to do a case control study is that when the disease/outcome is rare so it is more efficient to select observations based on that rare outcome (rather than waiting for the outcome to occur). A case control design ensures sufficient numbers of “outcome of interest”. </a:t>
            </a:r>
          </a:p>
          <a:p>
            <a:r>
              <a:rPr lang="en-US" baseline="0" dirty="0" smtClean="0">
                <a:sym typeface="Wingdings" pitchFamily="2" charset="2"/>
              </a:rPr>
              <a:t>How rare is rare?    One rule of thumb for the ‘rare outcome assumption’ is that for this approximation (OR approx equal to the RR) to be valid, the outcome of interest should occur less than 10% of the time.</a:t>
            </a:r>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So, why does sample OR give an estimate for the population OR for Case Control? In</a:t>
            </a:r>
            <a:r>
              <a:rPr lang="en-US" sz="1200" baseline="0" dirty="0" smtClean="0"/>
              <a:t> other words, why does Slide 18 work?</a:t>
            </a:r>
            <a:endParaRPr lang="en-US" sz="120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On the left is the table representing the population (with</a:t>
            </a:r>
            <a:r>
              <a:rPr lang="en-US" sz="1200" baseline="0" dirty="0" smtClean="0"/>
              <a:t> the capital letters).  The OR in the population is AD/BC. </a:t>
            </a:r>
            <a:endParaRPr lang="en-US" sz="120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Recall in a</a:t>
            </a:r>
            <a:r>
              <a:rPr lang="en-US" sz="1200" baseline="0" dirty="0" smtClean="0"/>
              <a:t> case control study we select observations based on the ‘outcome’ (disease/no disease).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We are essentially selecting some proportion from the population who are diseased (these are our sample cases).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Then we select some other proportion from the population that are not diseased ( our control cases).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So the table on the right, our sample, is have selected some proportion, m, of the diseased population.  We have multiplied the first column by some fraction, m.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And we’ve selected another proportion , k, of the ‘no diseased’ population.   In other words, taking a sample from the no disease population (selecting the controls) is multiplying the second column by some fraction, k.  So in this notation,  m and k are fractions &lt; 1.  So we might be selecting 1/100</a:t>
            </a:r>
            <a:r>
              <a:rPr lang="en-US" sz="1200" baseline="30000" dirty="0" smtClean="0"/>
              <a:t>th</a:t>
            </a:r>
            <a:r>
              <a:rPr lang="en-US" sz="1200" baseline="0" dirty="0" smtClean="0"/>
              <a:t> of all Diseased patients in the population and m=1/100 and 1/1000</a:t>
            </a:r>
            <a:r>
              <a:rPr lang="en-US" sz="1200" baseline="30000" dirty="0" smtClean="0"/>
              <a:t>th</a:t>
            </a:r>
            <a:r>
              <a:rPr lang="en-US" sz="1200" baseline="0" dirty="0" smtClean="0"/>
              <a:t> of the No Disease population so k=1/1000.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Then notice that the sample OR (</a:t>
            </a:r>
            <a:r>
              <a:rPr lang="en-US" sz="1200" baseline="0" dirty="0" err="1" smtClean="0"/>
              <a:t>ORhat</a:t>
            </a:r>
            <a:r>
              <a:rPr lang="en-US" sz="1200" baseline="0" dirty="0" smtClean="0"/>
              <a:t>) = ad/</a:t>
            </a:r>
            <a:r>
              <a:rPr lang="en-US" sz="1200" baseline="0" dirty="0" err="1" smtClean="0"/>
              <a:t>bc</a:t>
            </a:r>
            <a:r>
              <a:rPr lang="en-US" sz="1200" baseline="0" dirty="0" smtClean="0"/>
              <a:t> does give us an estimate for the population OR = AD/BC because the fractions, m and k, cancel out.</a:t>
            </a:r>
            <a:endParaRPr lang="en-US" sz="12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 we ask the same question as the last slide – this time for a cohort study. </a:t>
            </a:r>
          </a:p>
          <a:p>
            <a:r>
              <a:rPr lang="en-US" dirty="0" smtClean="0"/>
              <a:t>We</a:t>
            </a:r>
            <a:r>
              <a:rPr lang="en-US" baseline="0" dirty="0" smtClean="0"/>
              <a:t> sort of take this for granted, but shouldn’t!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Why does sample OR give an estimate for the population OR for a cohort</a:t>
            </a:r>
            <a:r>
              <a:rPr lang="en-US" sz="1200" baseline="0" dirty="0" smtClean="0"/>
              <a:t> study</a:t>
            </a:r>
            <a:r>
              <a:rPr lang="en-US" sz="1200" dirty="0" smtClean="0"/>
              <a:t>?</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On the left is the table representing the population (with</a:t>
            </a:r>
            <a:r>
              <a:rPr lang="en-US" sz="1200" baseline="0" dirty="0" smtClean="0"/>
              <a:t> the capital letters).  The OR in the population is AD/BC. </a:t>
            </a:r>
            <a:endParaRPr lang="en-US" sz="120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Recall in a</a:t>
            </a:r>
            <a:r>
              <a:rPr lang="en-US" sz="1200" baseline="0" dirty="0" smtClean="0"/>
              <a:t> cohort study we select observations based on the exposure (exposed/not exposed).  So we select based on “Row” variable rather than column variable.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We are essentially selecting some proportion from the population who are exposed, then we select some other proportion from the population that are not exposed.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So the table on the right, our sample, is have selected some proportion, m, of the exposed population. (We’ve multiplied the first row by  0&lt;m&lt;1.)</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And we’ve selected another proportion , k, of the ‘not exposed’ population.  (Looking across the second row.) Again, m and k are values/fractions &lt; 1.  [So we’ve selected observations based on the rows (cohort) rather than the columns (case/control).]</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t>Then notice that the sample OR (</a:t>
            </a:r>
            <a:r>
              <a:rPr lang="en-US" sz="1200" baseline="0" dirty="0" err="1" smtClean="0"/>
              <a:t>ORhat</a:t>
            </a:r>
            <a:r>
              <a:rPr lang="en-US" sz="1200" baseline="0" dirty="0" smtClean="0"/>
              <a:t>) = ad/</a:t>
            </a:r>
            <a:r>
              <a:rPr lang="en-US" sz="1200" baseline="0" dirty="0" err="1" smtClean="0"/>
              <a:t>bc</a:t>
            </a:r>
            <a:r>
              <a:rPr lang="en-US" sz="1200" baseline="0" dirty="0" smtClean="0"/>
              <a:t> is does give us an estimate for the population OR = AD/BC for this cohort study.  (Again, the m and k cancel out.)</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a:t>
            </a:r>
            <a:r>
              <a:rPr lang="en-US" baseline="0" dirty="0" smtClean="0"/>
              <a:t> these argument and this notation, we can see why the (a/(</a:t>
            </a:r>
            <a:r>
              <a:rPr lang="en-US" baseline="0" dirty="0" err="1" smtClean="0"/>
              <a:t>a+b</a:t>
            </a:r>
            <a:r>
              <a:rPr lang="en-US" baseline="0" dirty="0" smtClean="0"/>
              <a:t>))/(c/(</a:t>
            </a:r>
            <a:r>
              <a:rPr lang="en-US" baseline="0" dirty="0" err="1" smtClean="0"/>
              <a:t>c+d</a:t>
            </a:r>
            <a:r>
              <a:rPr lang="en-US" baseline="0" dirty="0" smtClean="0"/>
              <a:t>)) is not a valid estimate for the population RR in a case control study.</a:t>
            </a:r>
          </a:p>
          <a:p>
            <a:r>
              <a:rPr lang="en-US" baseline="0" dirty="0" smtClean="0"/>
              <a:t>In other words, we can see why on slides  14 -15, we couldn’t use (a/(</a:t>
            </a:r>
            <a:r>
              <a:rPr lang="en-US" baseline="0" dirty="0" err="1" smtClean="0"/>
              <a:t>a+b</a:t>
            </a:r>
            <a:r>
              <a:rPr lang="en-US" baseline="0" dirty="0" smtClean="0"/>
              <a:t>))/(c/(</a:t>
            </a:r>
            <a:r>
              <a:rPr lang="en-US" baseline="0" dirty="0" err="1" smtClean="0"/>
              <a:t>c+d</a:t>
            </a:r>
            <a:r>
              <a:rPr lang="en-US" baseline="0" dirty="0" smtClean="0"/>
              <a:t>)) to estimate the population RR.  </a:t>
            </a:r>
          </a:p>
          <a:p>
            <a:r>
              <a:rPr lang="en-US" baseline="0" dirty="0" smtClean="0"/>
              <a:t>In a case control study (similar to slide 24) we are selecting some proportion of the diseased population (m) and some possibly different proportion of the non diseased population (k) where m and k are between 0 and 1.  We are selecting based on the column values.</a:t>
            </a:r>
          </a:p>
          <a:p>
            <a:r>
              <a:rPr lang="en-US" baseline="0" dirty="0" smtClean="0"/>
              <a:t>Then with a little algebra we see that  (a/(</a:t>
            </a:r>
            <a:r>
              <a:rPr lang="en-US" baseline="0" dirty="0" err="1" smtClean="0"/>
              <a:t>a+b</a:t>
            </a:r>
            <a:r>
              <a:rPr lang="en-US" baseline="0" dirty="0" smtClean="0"/>
              <a:t>))/(c/(</a:t>
            </a:r>
            <a:r>
              <a:rPr lang="en-US" baseline="0" dirty="0" err="1" smtClean="0"/>
              <a:t>c+d</a:t>
            </a:r>
            <a:r>
              <a:rPr lang="en-US" baseline="0" dirty="0" smtClean="0"/>
              <a:t>)) is not equal to the population RR.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Recall our motivating</a:t>
            </a:r>
            <a:r>
              <a:rPr lang="en-US" baseline="0" dirty="0" smtClean="0"/>
              <a:t> example – it was a clinical trial for management of postpartum hemorrhage.  </a:t>
            </a:r>
          </a:p>
          <a:p>
            <a:r>
              <a:rPr lang="en-US" baseline="0" dirty="0" smtClean="0"/>
              <a:t>Because the study design was a prospective- experimental design, we were able to compute the RR and RD for that WHO trial to show which treatment was more effective in treating PPH –We talked about the public health impact of this PPH especially in developing countries.  </a:t>
            </a:r>
          </a:p>
          <a:p>
            <a:endParaRPr lang="en-US" baseline="0" dirty="0" smtClean="0"/>
          </a:p>
          <a:p>
            <a:r>
              <a:rPr lang="en-US" baseline="0" dirty="0" smtClean="0"/>
              <a:t>Let’s look at a different study involving the same outcome, post partum hemorrhage.  But now the objective is to investigate the factors that are associated with PPH.   Investigators conducted a case control study in Nigeria to determine the risk factors for PPH in this population.</a:t>
            </a:r>
          </a:p>
          <a:p>
            <a:r>
              <a:rPr lang="en-US" baseline="0" dirty="0" smtClean="0"/>
              <a:t>A case control study is appropriate to address this question, and we now have the tools to analyze data from a case control study using the OR.</a:t>
            </a:r>
          </a:p>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solidFill>
                  <a:schemeClr val="tx1">
                    <a:lumMod val="75000"/>
                    <a:lumOff val="25000"/>
                  </a:schemeClr>
                </a:solidFill>
              </a:rPr>
              <a:t>Previous studies in different populations suggested a number of potential</a:t>
            </a:r>
            <a:r>
              <a:rPr lang="en-US" baseline="0" dirty="0" smtClean="0">
                <a:solidFill>
                  <a:schemeClr val="tx1">
                    <a:lumMod val="75000"/>
                    <a:lumOff val="25000"/>
                  </a:schemeClr>
                </a:solidFill>
              </a:rPr>
              <a:t> risk factors for PPH</a:t>
            </a:r>
            <a:r>
              <a:rPr lang="en-US" dirty="0" smtClean="0">
                <a:solidFill>
                  <a:schemeClr val="tx1">
                    <a:lumMod val="75000"/>
                    <a:lumOff val="25000"/>
                  </a:schemeClr>
                </a:solidFill>
              </a:rPr>
              <a:t>: late arrival at health care facility, hypertension, multiples, prolonged labor,…</a:t>
            </a:r>
          </a:p>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solidFill>
                  <a:schemeClr val="tx1">
                    <a:lumMod val="75000"/>
                    <a:lumOff val="25000"/>
                  </a:schemeClr>
                </a:solidFill>
              </a:rPr>
              <a:t>So</a:t>
            </a:r>
            <a:r>
              <a:rPr lang="en-US" baseline="0" dirty="0" smtClean="0">
                <a:solidFill>
                  <a:schemeClr val="tx1">
                    <a:lumMod val="75000"/>
                    <a:lumOff val="25000"/>
                  </a:schemeClr>
                </a:solidFill>
              </a:rPr>
              <a:t> this study sought to identify which of many possible factors were associated with PPH in this population in Nigeria using a case control study. </a:t>
            </a:r>
          </a:p>
          <a:p>
            <a:pPr marL="0" marR="0" lvl="1" indent="0" algn="l" defTabSz="914400" rtl="0" eaLnBrk="1" fontAlgn="base" latinLnBrk="0" hangingPunct="1">
              <a:lnSpc>
                <a:spcPct val="100000"/>
              </a:lnSpc>
              <a:spcBef>
                <a:spcPct val="30000"/>
              </a:spcBef>
              <a:spcAft>
                <a:spcPct val="0"/>
              </a:spcAft>
              <a:buClrTx/>
              <a:buSzTx/>
              <a:buFontTx/>
              <a:buNone/>
              <a:tabLst/>
              <a:defRPr/>
            </a:pPr>
            <a:endParaRPr lang="en-US" dirty="0" smtClean="0">
              <a:solidFill>
                <a:schemeClr val="tx1">
                  <a:lumMod val="75000"/>
                  <a:lumOff val="25000"/>
                </a:schemeClr>
              </a:solidFill>
            </a:endParaRPr>
          </a:p>
          <a:p>
            <a:r>
              <a:rPr lang="en-US" baseline="0" dirty="0" smtClean="0"/>
              <a:t> </a:t>
            </a:r>
          </a:p>
          <a:p>
            <a:endParaRPr lang="en-US" baseline="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For this study, the cases consisted of 101 women with PPH after normal vaginal birth.  Investigators identified 107 controls without PPH.  </a:t>
            </a:r>
          </a:p>
          <a:p>
            <a:r>
              <a:rPr lang="en-US" baseline="0" dirty="0" smtClean="0"/>
              <a:t>One possible risk factor that the investigators considered was ‘twin gestation’ or multiple birth. </a:t>
            </a:r>
          </a:p>
          <a:p>
            <a:r>
              <a:rPr lang="en-US" baseline="0" dirty="0" smtClean="0"/>
              <a:t>They found 8 of the 101 cases had a multiple birth compared with 2 out of the 107 women in the control group. </a:t>
            </a:r>
          </a:p>
          <a:p>
            <a:r>
              <a:rPr lang="en-US" baseline="0" dirty="0" smtClean="0"/>
              <a:t>So our 2 x 2 table looks like this.  We calculate the OR as ad/</a:t>
            </a:r>
            <a:r>
              <a:rPr lang="en-US" baseline="0" dirty="0" err="1" smtClean="0"/>
              <a:t>bc</a:t>
            </a:r>
            <a:r>
              <a:rPr lang="en-US" baseline="0" dirty="0" smtClean="0"/>
              <a:t> = 4.5, and note that the women with multiple births had 4.5 times the odds of PPH than those with a singleton birth.  </a:t>
            </a:r>
          </a:p>
          <a:p>
            <a:r>
              <a:rPr lang="en-US" baseline="0" dirty="0" smtClean="0"/>
              <a:t>It is reasonable to assume that PPH occurs less than 10% of the time in this population –so we actually use the OR to estimate the RR and estimate that women giving birth to multiples have approximately 4.5 times the risk of PPH.  </a:t>
            </a:r>
          </a:p>
          <a:p>
            <a:endParaRPr lang="en-US" baseline="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can calculate a 95% CI for the OR = 4.5.  Here it is calculated for us (0.94, 21.80).  So we can be reasonably confident that the population OR is between 0.94 and 21.8.  In particular, we note that OR=1 is contained in the confidence interval which is quite wide.  So we can’t eliminate the possibility that the odds of PPH are the same for the two groups (Multiple vs. singleton birth).  </a:t>
            </a:r>
          </a:p>
          <a:p>
            <a:endParaRPr lang="en-US" baseline="0" dirty="0" smtClean="0"/>
          </a:p>
          <a:p>
            <a:r>
              <a:rPr lang="en-US" baseline="0" dirty="0" smtClean="0"/>
              <a:t>We know that it is not appropriate to consider the second row of the printout [cohort col1 risk 1.7 because of the design of the study] We can’t estimate that the RR = 1.7.</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article studied many risk factors.  In addition to multiple births (on the last slide), the investigators looked at the association between ‘</a:t>
            </a:r>
            <a:r>
              <a:rPr lang="en-US" baseline="0" dirty="0" err="1" smtClean="0"/>
              <a:t>oxytocin</a:t>
            </a:r>
            <a:r>
              <a:rPr lang="en-US" baseline="0" dirty="0" smtClean="0"/>
              <a:t> use’ and ‘</a:t>
            </a:r>
            <a:r>
              <a:rPr lang="en-US" baseline="0" dirty="0" err="1" smtClean="0"/>
              <a:t>pph</a:t>
            </a:r>
            <a:r>
              <a:rPr lang="en-US" baseline="0" dirty="0" smtClean="0"/>
              <a:t>’.  Here are the data regarding </a:t>
            </a:r>
            <a:r>
              <a:rPr lang="en-US" baseline="0" dirty="0" err="1" smtClean="0"/>
              <a:t>oxytocin</a:t>
            </a:r>
            <a:r>
              <a:rPr lang="en-US" baseline="0" dirty="0" smtClean="0"/>
              <a:t> use and PPH among our sample.  Among the 101 cases of PPH, 17 women had no </a:t>
            </a:r>
            <a:r>
              <a:rPr lang="en-US" baseline="0" dirty="0" err="1" smtClean="0"/>
              <a:t>oxytocin</a:t>
            </a:r>
            <a:r>
              <a:rPr lang="en-US" baseline="0" dirty="0" smtClean="0"/>
              <a:t>.  Among the 107 controls, 2 had no </a:t>
            </a:r>
            <a:r>
              <a:rPr lang="en-US" baseline="0" dirty="0" err="1" smtClean="0"/>
              <a:t>oxytocin</a:t>
            </a:r>
            <a:r>
              <a:rPr lang="en-US" baseline="0" dirty="0" smtClean="0"/>
              <a:t> use.  The estimated OR is 10.6 with the ‘no </a:t>
            </a:r>
            <a:r>
              <a:rPr lang="en-US" baseline="0" dirty="0" err="1" smtClean="0"/>
              <a:t>oxytocin</a:t>
            </a:r>
            <a:r>
              <a:rPr lang="en-US" baseline="0" dirty="0" smtClean="0"/>
              <a:t> use’ group having much greater odds of  PPH.  The 95% CI doesn’t contain 1 so we have some evidence that the odds of PPH are different in the two groups (those that received </a:t>
            </a:r>
            <a:r>
              <a:rPr lang="en-US" baseline="0" dirty="0" err="1" smtClean="0"/>
              <a:t>oxytocin</a:t>
            </a:r>
            <a:r>
              <a:rPr lang="en-US" baseline="0" dirty="0" smtClean="0"/>
              <a:t> compared to those that didn’t).</a:t>
            </a:r>
          </a:p>
          <a:p>
            <a:r>
              <a:rPr lang="en-US" baseline="0" dirty="0" smtClean="0"/>
              <a:t>[This evidence is not as strong as a clinical trial, designed to compare </a:t>
            </a:r>
            <a:r>
              <a:rPr lang="en-US" baseline="0" dirty="0" err="1" smtClean="0"/>
              <a:t>oxytocin</a:t>
            </a:r>
            <a:r>
              <a:rPr lang="en-US" baseline="0" dirty="0" smtClean="0"/>
              <a:t> use vs. placebo, obviously – but this study is ‘supportive’ of the findings that </a:t>
            </a:r>
            <a:r>
              <a:rPr lang="en-US" baseline="0" dirty="0" err="1" smtClean="0"/>
              <a:t>oxytocin</a:t>
            </a:r>
            <a:r>
              <a:rPr lang="en-US" baseline="0" dirty="0" smtClean="0"/>
              <a:t> use is associated with ‘no PPH’. ]  </a:t>
            </a:r>
          </a:p>
          <a:p>
            <a:endParaRPr lang="en-US" baseline="0" dirty="0" smtClean="0"/>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In</a:t>
            </a:r>
            <a:r>
              <a:rPr lang="en-US" baseline="0" dirty="0" smtClean="0"/>
              <a:t> this study, </a:t>
            </a:r>
            <a:r>
              <a:rPr lang="en-US" dirty="0" smtClean="0"/>
              <a:t>9214</a:t>
            </a:r>
            <a:r>
              <a:rPr lang="en-US" baseline="0" dirty="0" smtClean="0"/>
              <a:t> women who were about to deliver vaginally were randomized to receive </a:t>
            </a:r>
            <a:r>
              <a:rPr lang="en-US" baseline="0" dirty="0" err="1" smtClean="0"/>
              <a:t>misoprostol</a:t>
            </a:r>
            <a:r>
              <a:rPr lang="en-US" baseline="0" dirty="0" smtClean="0"/>
              <a:t>.  Another 9228 women were randomized to receive </a:t>
            </a:r>
            <a:r>
              <a:rPr lang="en-US" baseline="0" dirty="0" err="1" smtClean="0"/>
              <a:t>oxytocin</a:t>
            </a:r>
            <a:r>
              <a:rPr lang="en-US" baseline="0" dirty="0" smtClean="0"/>
              <a:t>. </a:t>
            </a:r>
          </a:p>
          <a:p>
            <a:pPr>
              <a:spcBef>
                <a:spcPct val="0"/>
              </a:spcBef>
            </a:pPr>
            <a:r>
              <a:rPr lang="en-US" baseline="0" dirty="0" smtClean="0"/>
              <a:t>The results were this: </a:t>
            </a:r>
          </a:p>
          <a:p>
            <a:pPr>
              <a:spcBef>
                <a:spcPct val="0"/>
              </a:spcBef>
            </a:pPr>
            <a:r>
              <a:rPr lang="en-US" baseline="0" dirty="0" smtClean="0"/>
              <a:t>In the </a:t>
            </a:r>
            <a:r>
              <a:rPr lang="en-US" baseline="0" dirty="0" err="1" smtClean="0"/>
              <a:t>misoprostol</a:t>
            </a:r>
            <a:r>
              <a:rPr lang="en-US" baseline="0" dirty="0" smtClean="0"/>
              <a:t> group 366 out of 9214 women had PPH (4%) compared to 263 out of 9228 (2.9%) with PPH in the </a:t>
            </a:r>
            <a:r>
              <a:rPr lang="en-US" baseline="0" dirty="0" err="1" smtClean="0"/>
              <a:t>oxytocin</a:t>
            </a:r>
            <a:r>
              <a:rPr lang="en-US" baseline="0" dirty="0" smtClean="0"/>
              <a:t> group. </a:t>
            </a:r>
          </a:p>
          <a:p>
            <a:pPr>
              <a:spcBef>
                <a:spcPct val="0"/>
              </a:spcBef>
            </a:pPr>
            <a:endParaRPr lang="en-US" dirty="0" smtClean="0"/>
          </a:p>
          <a:p>
            <a:pPr>
              <a:spcBef>
                <a:spcPct val="0"/>
              </a:spcBef>
            </a:pPr>
            <a:r>
              <a:rPr lang="en-US" dirty="0" smtClean="0"/>
              <a:t>We want to make inference back to a population based on this sample, so we can compare, for example the proportion of PPH in the </a:t>
            </a:r>
            <a:r>
              <a:rPr lang="en-US" dirty="0" err="1" smtClean="0"/>
              <a:t>misoprostol</a:t>
            </a:r>
            <a:r>
              <a:rPr lang="en-US" baseline="0" dirty="0" smtClean="0"/>
              <a:t> </a:t>
            </a:r>
            <a:r>
              <a:rPr lang="en-US" dirty="0" smtClean="0"/>
              <a:t>group with the proportion of PPH in the </a:t>
            </a:r>
            <a:r>
              <a:rPr lang="en-US" dirty="0" err="1" smtClean="0"/>
              <a:t>oxytocin</a:t>
            </a:r>
            <a:r>
              <a:rPr lang="en-US" dirty="0" smtClean="0"/>
              <a:t> group – we are interested in whether our results could be explained by chance or whether the difference in the groups is likely due to the intervention.</a:t>
            </a:r>
          </a:p>
          <a:p>
            <a:pPr>
              <a:spcBef>
                <a:spcPct val="0"/>
              </a:spcBef>
            </a:pPr>
            <a:endParaRPr lang="en-US"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study discussed previously found 3 major risk factors for PPH:  </a:t>
            </a:r>
            <a:r>
              <a:rPr lang="en-US" dirty="0" smtClean="0">
                <a:solidFill>
                  <a:schemeClr val="tx1">
                    <a:lumMod val="75000"/>
                    <a:lumOff val="25000"/>
                  </a:schemeClr>
                </a:solidFill>
              </a:rPr>
              <a:t>prolonged second and third stage labor and non-use of </a:t>
            </a:r>
            <a:r>
              <a:rPr lang="en-US" dirty="0" err="1" smtClean="0">
                <a:solidFill>
                  <a:schemeClr val="tx1">
                    <a:lumMod val="75000"/>
                    <a:lumOff val="25000"/>
                  </a:schemeClr>
                </a:solidFill>
              </a:rPr>
              <a:t>oxytocin</a:t>
            </a:r>
            <a:r>
              <a:rPr lang="en-US" baseline="0" dirty="0" smtClean="0"/>
              <a:t>.  These risk factors remained ‘significant’ after the investigators adjusted for other factors using logistic regression.  [Logistic regression is a statistical method used when the outcome is dichotomous (PPH/no PPH)– it is allows statisticians to investigate an association between multiple independent variables and one dichotomous dependent variable.]</a:t>
            </a:r>
          </a:p>
          <a:p>
            <a:endParaRPr lang="en-US" baseline="0"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en-US" baseline="0" dirty="0" smtClean="0"/>
              <a:t>This study did not find a statistically significant association with PPH for several factors previously identified: </a:t>
            </a:r>
            <a:r>
              <a:rPr lang="en-US" dirty="0" smtClean="0">
                <a:solidFill>
                  <a:schemeClr val="tx1">
                    <a:lumMod val="75000"/>
                    <a:lumOff val="25000"/>
                  </a:schemeClr>
                </a:solidFill>
              </a:rPr>
              <a:t>previous PPH, </a:t>
            </a:r>
            <a:r>
              <a:rPr lang="en-US" dirty="0" err="1" smtClean="0">
                <a:solidFill>
                  <a:schemeClr val="tx1">
                    <a:lumMod val="75000"/>
                    <a:lumOff val="25000"/>
                  </a:schemeClr>
                </a:solidFill>
              </a:rPr>
              <a:t>primigravidity</a:t>
            </a:r>
            <a:r>
              <a:rPr lang="en-US" dirty="0" smtClean="0">
                <a:solidFill>
                  <a:schemeClr val="tx1">
                    <a:lumMod val="75000"/>
                    <a:lumOff val="25000"/>
                  </a:schemeClr>
                </a:solidFill>
              </a:rPr>
              <a:t> (first</a:t>
            </a:r>
            <a:r>
              <a:rPr lang="en-US" baseline="0" dirty="0" smtClean="0">
                <a:solidFill>
                  <a:schemeClr val="tx1">
                    <a:lumMod val="75000"/>
                    <a:lumOff val="25000"/>
                  </a:schemeClr>
                </a:solidFill>
              </a:rPr>
              <a:t> pregnancy</a:t>
            </a:r>
            <a:r>
              <a:rPr lang="en-US" dirty="0" smtClean="0">
                <a:solidFill>
                  <a:schemeClr val="tx1">
                    <a:lumMod val="75000"/>
                    <a:lumOff val="25000"/>
                  </a:schemeClr>
                </a:solidFill>
              </a:rPr>
              <a:t>, increased maternal age, grand</a:t>
            </a:r>
            <a:r>
              <a:rPr lang="en-US" baseline="0" dirty="0" smtClean="0">
                <a:solidFill>
                  <a:schemeClr val="tx1">
                    <a:lumMod val="75000"/>
                    <a:lumOff val="25000"/>
                  </a:schemeClr>
                </a:solidFill>
              </a:rPr>
              <a:t> </a:t>
            </a:r>
            <a:r>
              <a:rPr lang="en-US" baseline="0" dirty="0" err="1" smtClean="0">
                <a:solidFill>
                  <a:schemeClr val="tx1">
                    <a:lumMod val="75000"/>
                    <a:lumOff val="25000"/>
                  </a:schemeClr>
                </a:solidFill>
              </a:rPr>
              <a:t>multigravida</a:t>
            </a:r>
            <a:r>
              <a:rPr lang="en-US" baseline="0" dirty="0" smtClean="0">
                <a:solidFill>
                  <a:schemeClr val="tx1">
                    <a:lumMod val="75000"/>
                    <a:lumOff val="25000"/>
                  </a:schemeClr>
                </a:solidFill>
              </a:rPr>
              <a:t> (been pregnant 5 or more times). </a:t>
            </a:r>
            <a:endParaRPr lang="en-US" dirty="0" smtClean="0">
              <a:solidFill>
                <a:schemeClr val="tx1">
                  <a:lumMod val="75000"/>
                  <a:lumOff val="25000"/>
                </a:schemeClr>
              </a:solidFill>
            </a:endParaRPr>
          </a:p>
          <a:p>
            <a:endParaRPr lang="en-US" baseline="0" dirty="0" smtClean="0"/>
          </a:p>
          <a:p>
            <a:r>
              <a:rPr lang="en-US" baseline="0" dirty="0" smtClean="0"/>
              <a:t>In conclusion, PPH is a </a:t>
            </a:r>
            <a:r>
              <a:rPr lang="en-US" u="sng" baseline="0" dirty="0" smtClean="0"/>
              <a:t>major cause of maternal death </a:t>
            </a:r>
            <a:r>
              <a:rPr lang="en-US" baseline="0" dirty="0" smtClean="0"/>
              <a:t>particularly in developing countries.  By identifying risk factors (second study we discussed) and investigating the efficacy of different methods of management (the clinical trial discussed at the beginning of the lecture), we can reduce the incidence of PPH.  </a:t>
            </a:r>
          </a:p>
          <a:p>
            <a:endParaRPr lang="en-US" baseline="0" dirty="0" smtClean="0"/>
          </a:p>
          <a:p>
            <a:r>
              <a:rPr lang="en-US" baseline="0" dirty="0" smtClean="0"/>
              <a:t>More information: </a:t>
            </a:r>
            <a:r>
              <a:rPr lang="en-US" sz="800" baseline="0" dirty="0" smtClean="0"/>
              <a:t>www.who.int/whr/2005/whr2005_en.pdf </a:t>
            </a:r>
          </a:p>
          <a:p>
            <a:r>
              <a:rPr lang="en-US" baseline="0" dirty="0" smtClean="0"/>
              <a:t>http://www.pphprevention.org/</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Explain the relationship between and appropriate uses of Relative Risk, Odds Ratio and Risk Difference</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Calculate and interpret</a:t>
            </a:r>
            <a:r>
              <a:rPr lang="en-US" baseline="0" dirty="0" smtClean="0">
                <a:solidFill>
                  <a:schemeClr val="tx1">
                    <a:lumMod val="75000"/>
                    <a:lumOff val="25000"/>
                  </a:schemeClr>
                </a:solidFill>
              </a:rPr>
              <a:t> </a:t>
            </a:r>
            <a:r>
              <a:rPr lang="en-US" dirty="0" smtClean="0">
                <a:solidFill>
                  <a:schemeClr val="tx1">
                    <a:lumMod val="75000"/>
                    <a:lumOff val="25000"/>
                  </a:schemeClr>
                </a:solidFill>
              </a:rPr>
              <a:t>Confidence Interval for RR and OR</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these measure of association in context of two global health examples </a:t>
            </a:r>
          </a:p>
          <a:p>
            <a:pPr eaLnBrk="1" fontAlgn="auto" hangingPunct="1">
              <a:spcAft>
                <a:spcPts val="0"/>
              </a:spcAft>
              <a:buClr>
                <a:srgbClr val="569FD3"/>
              </a:buClr>
              <a:buNone/>
              <a:defRPr/>
            </a:pPr>
            <a:r>
              <a:rPr lang="en-US" dirty="0" smtClean="0">
                <a:solidFill>
                  <a:schemeClr val="tx1">
                    <a:lumMod val="75000"/>
                    <a:lumOff val="25000"/>
                  </a:schemeClr>
                </a:solidFill>
              </a:rPr>
              <a:t>		</a:t>
            </a:r>
            <a:r>
              <a:rPr lang="en-US" sz="1100" dirty="0" smtClean="0">
                <a:solidFill>
                  <a:schemeClr val="tx1">
                    <a:lumMod val="75000"/>
                    <a:lumOff val="25000"/>
                  </a:schemeClr>
                </a:solidFill>
              </a:rPr>
              <a:t>1. Treatments for Postpartum Hemorrhage (PPH)  … results from a clinical</a:t>
            </a:r>
            <a:r>
              <a:rPr lang="en-US" sz="1100" baseline="0" dirty="0" smtClean="0">
                <a:solidFill>
                  <a:schemeClr val="tx1">
                    <a:lumMod val="75000"/>
                    <a:lumOff val="25000"/>
                  </a:schemeClr>
                </a:solidFill>
              </a:rPr>
              <a:t> trial comparing </a:t>
            </a:r>
            <a:r>
              <a:rPr lang="en-US" sz="1100" dirty="0" err="1" smtClean="0">
                <a:solidFill>
                  <a:schemeClr val="tx1">
                    <a:lumMod val="75000"/>
                    <a:lumOff val="25000"/>
                  </a:schemeClr>
                </a:solidFill>
              </a:rPr>
              <a:t>misoprostal</a:t>
            </a:r>
            <a:r>
              <a:rPr lang="en-US" sz="1100" dirty="0" smtClean="0">
                <a:solidFill>
                  <a:schemeClr val="tx1">
                    <a:lumMod val="75000"/>
                    <a:lumOff val="25000"/>
                  </a:schemeClr>
                </a:solidFill>
              </a:rPr>
              <a:t> vs. </a:t>
            </a:r>
            <a:r>
              <a:rPr lang="en-US" sz="1100" dirty="0" err="1" smtClean="0">
                <a:solidFill>
                  <a:schemeClr val="tx1">
                    <a:lumMod val="75000"/>
                    <a:lumOff val="25000"/>
                  </a:schemeClr>
                </a:solidFill>
              </a:rPr>
              <a:t>oxytocin</a:t>
            </a:r>
            <a:endParaRPr lang="en-US" sz="1100" dirty="0" smtClean="0">
              <a:solidFill>
                <a:schemeClr val="tx1">
                  <a:lumMod val="75000"/>
                  <a:lumOff val="25000"/>
                </a:schemeClr>
              </a:solidFill>
            </a:endParaRPr>
          </a:p>
          <a:p>
            <a:pPr eaLnBrk="1" fontAlgn="auto" hangingPunct="1">
              <a:spcAft>
                <a:spcPts val="0"/>
              </a:spcAft>
              <a:buClr>
                <a:srgbClr val="569FD3"/>
              </a:buClr>
              <a:buNone/>
              <a:defRPr/>
            </a:pPr>
            <a:r>
              <a:rPr lang="en-US" sz="1100" dirty="0" smtClean="0">
                <a:solidFill>
                  <a:schemeClr val="tx1">
                    <a:lumMod val="75000"/>
                    <a:lumOff val="25000"/>
                  </a:schemeClr>
                </a:solidFill>
              </a:rPr>
              <a:t>		2. Risk Factors for PPH (prolonged second stage labor, prolonged third stage labor,</a:t>
            </a:r>
            <a:r>
              <a:rPr lang="en-US" sz="1100" baseline="0" dirty="0" smtClean="0">
                <a:solidFill>
                  <a:schemeClr val="tx1">
                    <a:lumMod val="75000"/>
                    <a:lumOff val="25000"/>
                  </a:schemeClr>
                </a:solidFill>
              </a:rPr>
              <a:t> </a:t>
            </a:r>
            <a:r>
              <a:rPr lang="en-US" sz="1100" dirty="0" smtClean="0">
                <a:solidFill>
                  <a:schemeClr val="tx1">
                    <a:lumMod val="75000"/>
                    <a:lumOff val="25000"/>
                  </a:schemeClr>
                </a:solidFill>
              </a:rPr>
              <a:t>non-use of </a:t>
            </a:r>
            <a:r>
              <a:rPr lang="en-US" sz="1100" dirty="0" err="1" smtClean="0">
                <a:solidFill>
                  <a:schemeClr val="tx1">
                    <a:lumMod val="75000"/>
                    <a:lumOff val="25000"/>
                  </a:schemeClr>
                </a:solidFill>
              </a:rPr>
              <a:t>oxytocin</a:t>
            </a:r>
            <a:r>
              <a:rPr lang="en-US" sz="1100" dirty="0" smtClean="0">
                <a:solidFill>
                  <a:schemeClr val="tx1">
                    <a:lumMod val="75000"/>
                    <a:lumOff val="25000"/>
                  </a:schemeClr>
                </a:solidFill>
              </a:rPr>
              <a:t>, multiple birth…)</a:t>
            </a:r>
          </a:p>
          <a:p>
            <a:pPr eaLnBrk="1" fontAlgn="auto" hangingPunct="1">
              <a:spcAft>
                <a:spcPts val="0"/>
              </a:spcAft>
              <a:buClr>
                <a:srgbClr val="569FD3"/>
              </a:buClr>
              <a:buNone/>
              <a:defRPr/>
            </a:pPr>
            <a:endParaRPr lang="en-US" sz="1100" dirty="0" smtClean="0">
              <a:solidFill>
                <a:schemeClr val="tx1">
                  <a:lumMod val="75000"/>
                  <a:lumOff val="25000"/>
                </a:schemeClr>
              </a:solidFill>
            </a:endParaRPr>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Not used… </a:t>
            </a:r>
            <a:r>
              <a:rPr lang="en-US" baseline="0" dirty="0" smtClean="0"/>
              <a:t>….</a:t>
            </a:r>
            <a:r>
              <a:rPr lang="en-US" dirty="0" smtClean="0"/>
              <a:t>]</a:t>
            </a:r>
            <a:endParaRPr lang="en-US" dirty="0" smtClean="0"/>
          </a:p>
          <a:p>
            <a:r>
              <a:rPr lang="en-US" dirty="0" smtClean="0"/>
              <a:t>Let’s apply what</a:t>
            </a:r>
            <a:r>
              <a:rPr lang="en-US" baseline="0" dirty="0" smtClean="0"/>
              <a:t> we’ve learned.</a:t>
            </a:r>
          </a:p>
          <a:p>
            <a:endParaRPr lang="en-US" baseline="0" dirty="0" smtClean="0"/>
          </a:p>
          <a:p>
            <a:r>
              <a:rPr lang="en-US" dirty="0" smtClean="0"/>
              <a:t>A</a:t>
            </a:r>
            <a:r>
              <a:rPr lang="en-US" baseline="0" dirty="0" smtClean="0"/>
              <a:t> famous case-control study – one of the first to suggest an association (later causation) between smoking and lung cancer – was published by Bradford Hill and Richard Doll.</a:t>
            </a:r>
          </a:p>
          <a:p>
            <a:r>
              <a:rPr lang="en-US" baseline="0" dirty="0" smtClean="0"/>
              <a:t>Because this is a case-control study we know we can’t compute estimate RR as (1350/2646)/(7/67) .  But we can estimate the OR = ..</a:t>
            </a:r>
          </a:p>
          <a:p>
            <a:r>
              <a:rPr lang="en-US" baseline="0" dirty="0" smtClean="0"/>
              <a:t>So the Smoker have an estimated 9 times the odds of Lung cancer compared to the risk of non-smokers.  </a:t>
            </a:r>
          </a:p>
          <a:p>
            <a:endParaRPr lang="en-US" dirty="0" smtClean="0"/>
          </a:p>
          <a:p>
            <a:r>
              <a:rPr lang="en-US" dirty="0" smtClean="0"/>
              <a:t>There</a:t>
            </a:r>
            <a:r>
              <a:rPr lang="en-US" baseline="0" dirty="0" smtClean="0"/>
              <a:t> is an interesting discussion about this discussions between Doll and Hill (authors of this study) and Fisher (renowned statistician) in Dicing with Death by Stephen </a:t>
            </a:r>
            <a:r>
              <a:rPr lang="en-US" baseline="0" dirty="0" err="1" smtClean="0"/>
              <a:t>Senn</a:t>
            </a:r>
            <a:r>
              <a:rPr lang="en-US" baseline="0" dirty="0" smtClean="0"/>
              <a:t> pp. 116-121.  </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One way to compare the groups is to consider the “risk difference” between the groups - we have already talked about in previous lessons about</a:t>
            </a:r>
            <a:r>
              <a:rPr lang="en-US" baseline="0" dirty="0" smtClean="0"/>
              <a:t> the method for comparing proportions</a:t>
            </a:r>
            <a:r>
              <a:rPr lang="en-US" dirty="0" smtClean="0"/>
              <a:t>. We have learned (Unit 6 Lesson 2) that we can use a normal approximation for the  difference in proportions of “success” (under certain assumptions, such as sufficient sample size). </a:t>
            </a:r>
          </a:p>
          <a:p>
            <a:pPr>
              <a:spcBef>
                <a:spcPct val="0"/>
              </a:spcBef>
            </a:pPr>
            <a:endParaRPr lang="en-US" dirty="0" smtClean="0"/>
          </a:p>
          <a:p>
            <a:pPr>
              <a:spcBef>
                <a:spcPct val="0"/>
              </a:spcBef>
            </a:pPr>
            <a:r>
              <a:rPr lang="en-US" dirty="0" smtClean="0"/>
              <a:t>For</a:t>
            </a:r>
            <a:r>
              <a:rPr lang="en-US" baseline="0" dirty="0" smtClean="0"/>
              <a:t> this problem we can calculate the risk difference: the</a:t>
            </a:r>
            <a:r>
              <a:rPr lang="en-US" dirty="0" smtClean="0"/>
              <a:t> point estimate of the risk difference is 0.011 with a CI – (0.006,0.017).  Since the CI doesn’t contain 0,</a:t>
            </a:r>
            <a:r>
              <a:rPr lang="en-US" baseline="0" dirty="0" smtClean="0"/>
              <a:t> we can be reasonably confident that the true risk difference in the population is probably not zero.  Equivalently, we can say that the risks of PPH in the two populations (the two groups) is likely not the same.  The </a:t>
            </a:r>
            <a:r>
              <a:rPr lang="en-US" baseline="0" dirty="0" err="1" smtClean="0"/>
              <a:t>misoprostol</a:t>
            </a:r>
            <a:r>
              <a:rPr lang="en-US" baseline="0" dirty="0" smtClean="0"/>
              <a:t> group likely has an increased risk for PPH compared to the </a:t>
            </a:r>
            <a:r>
              <a:rPr lang="en-US" baseline="0" dirty="0" err="1" smtClean="0"/>
              <a:t>oxytocin</a:t>
            </a:r>
            <a:r>
              <a:rPr lang="en-US" baseline="0" dirty="0" smtClean="0"/>
              <a:t> group in the population.  </a:t>
            </a:r>
          </a:p>
          <a:p>
            <a:pPr>
              <a:spcBef>
                <a:spcPct val="0"/>
              </a:spcBef>
            </a:pPr>
            <a:endParaRPr lang="en-US" dirty="0" smtClean="0"/>
          </a:p>
          <a:p>
            <a:pPr>
              <a:spcBef>
                <a:spcPct val="0"/>
              </a:spcBef>
            </a:pPr>
            <a:endParaRPr lang="en-US" dirty="0" smtClean="0"/>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AF9D17-3C94-427D-9CF0-2E2211D40EFF}"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computer generated</a:t>
            </a:r>
            <a:r>
              <a:rPr lang="en-US" baseline="0" dirty="0" smtClean="0"/>
              <a:t> output confirms our ‘hand calculations”  </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Alternatively – instead</a:t>
            </a:r>
            <a:r>
              <a:rPr lang="en-US" baseline="0" dirty="0" smtClean="0"/>
              <a:t> of  (or in addition to) the risk difference, </a:t>
            </a:r>
            <a:r>
              <a:rPr lang="en-US" dirty="0" smtClean="0"/>
              <a:t> we may be interested in the Relative Risk of PPH for the two groups.</a:t>
            </a:r>
          </a:p>
          <a:p>
            <a:pPr>
              <a:spcBef>
                <a:spcPct val="0"/>
              </a:spcBef>
            </a:pPr>
            <a:r>
              <a:rPr lang="en-US" dirty="0" smtClean="0"/>
              <a:t>We will discuss</a:t>
            </a:r>
            <a:r>
              <a:rPr lang="en-US" baseline="0" dirty="0" smtClean="0"/>
              <a:t> in a minute why this measure may tell us something a little different than the risk difference.  </a:t>
            </a:r>
          </a:p>
          <a:p>
            <a:pPr>
              <a:spcBef>
                <a:spcPct val="0"/>
              </a:spcBef>
            </a:pPr>
            <a:endParaRPr lang="en-US" dirty="0" smtClean="0"/>
          </a:p>
          <a:p>
            <a:pPr>
              <a:spcBef>
                <a:spcPct val="0"/>
              </a:spcBef>
            </a:pPr>
            <a:r>
              <a:rPr lang="en-US" dirty="0" smtClean="0"/>
              <a:t>The </a:t>
            </a:r>
            <a:r>
              <a:rPr lang="en-US" u="sng" dirty="0" smtClean="0"/>
              <a:t>relative risk </a:t>
            </a:r>
            <a:r>
              <a:rPr lang="en-US" dirty="0" smtClean="0"/>
              <a:t>is the ‘probability of ‘success’ in group 1’ / ‘probability of ‘success’ in group 2’, where, of course the designation of group 1 and group 2 is arbitrary… but important!  We just must be clear about which group has the larger risk.  </a:t>
            </a:r>
          </a:p>
          <a:p>
            <a:pPr>
              <a:spcBef>
                <a:spcPct val="0"/>
              </a:spcBef>
            </a:pPr>
            <a:r>
              <a:rPr lang="en-US" dirty="0" smtClean="0"/>
              <a:t>Note here that</a:t>
            </a:r>
            <a:r>
              <a:rPr lang="en-US" baseline="0" dirty="0" smtClean="0"/>
              <a:t> the term “success” is in quotes…. A better term is “event of interest”.  So relative risk is “probability of success in group 1’/ ‘probability of success in group 2’ where ‘success’ can be an event that is either positive (survival, relief of pain, remission) or negative (death, pain, disease,…).  In our example a “success” is PPH.  </a:t>
            </a:r>
          </a:p>
          <a:p>
            <a:pPr>
              <a:spcBef>
                <a:spcPct val="0"/>
              </a:spcBef>
            </a:pPr>
            <a:r>
              <a:rPr lang="en-US" baseline="0" dirty="0" smtClean="0"/>
              <a:t>While we are talking about terminology, note that relative risk is sometimes called ‘relative probability’.  This terminology (relative probability) makes a lot more sense than the term relative risk really.  Since the outcome of interest = success can either be positive or negative, relative probability is in my opinion less confusing.  We can hear folks talk about the relative risk of surviving which is perfectly acceptable – but takes a little getting used to – because in every day </a:t>
            </a:r>
            <a:r>
              <a:rPr lang="en-US" baseline="0" dirty="0" err="1" smtClean="0"/>
              <a:t>english</a:t>
            </a:r>
            <a:r>
              <a:rPr lang="en-US" baseline="0" dirty="0" smtClean="0"/>
              <a:t> we usually think of being at risk for a negative event – not a positive event.  [Relative Risk of dying makes more sense – but relative risk of surviving is acceptable.]  I will continue use the term relative risk because it is most common, but note that we need to clear state what the ‘event of interest’ / ‘success’ is, and it can be defined in terms of either the event (death, pain, disease) or the ‘complement’ of the event (survival, pain free, disease-free). </a:t>
            </a:r>
          </a:p>
          <a:p>
            <a:pPr>
              <a:spcBef>
                <a:spcPct val="0"/>
              </a:spcBef>
            </a:pPr>
            <a:endParaRPr lang="en-US" dirty="0" smtClean="0"/>
          </a:p>
          <a:p>
            <a:pPr>
              <a:spcBef>
                <a:spcPct val="0"/>
              </a:spcBef>
            </a:pPr>
            <a:r>
              <a:rPr lang="en-US" dirty="0" smtClean="0"/>
              <a:t>Usually it is easiest to put the larger probability on the numerator – because it makes the interpretation a bit more straightforward. </a:t>
            </a:r>
          </a:p>
          <a:p>
            <a:pPr>
              <a:spcBef>
                <a:spcPct val="0"/>
              </a:spcBef>
            </a:pPr>
            <a:r>
              <a:rPr lang="en-US" dirty="0" smtClean="0"/>
              <a:t>For this example the relative risk of PPH for the </a:t>
            </a:r>
            <a:r>
              <a:rPr lang="en-US" dirty="0" err="1" smtClean="0"/>
              <a:t>misoprostol</a:t>
            </a:r>
            <a:r>
              <a:rPr lang="en-US" dirty="0" smtClean="0"/>
              <a:t> group relative to the </a:t>
            </a:r>
            <a:r>
              <a:rPr lang="en-US" dirty="0" err="1" smtClean="0"/>
              <a:t>oxytocin</a:t>
            </a:r>
            <a:r>
              <a:rPr lang="en-US" dirty="0" smtClean="0"/>
              <a:t> group is 1.39   </a:t>
            </a:r>
          </a:p>
          <a:p>
            <a:pPr>
              <a:spcBef>
                <a:spcPct val="0"/>
              </a:spcBef>
            </a:pPr>
            <a:r>
              <a:rPr lang="en-US" dirty="0" smtClean="0"/>
              <a:t>This means that the </a:t>
            </a:r>
            <a:r>
              <a:rPr lang="en-US" dirty="0" err="1" smtClean="0"/>
              <a:t>mioprostol</a:t>
            </a:r>
            <a:r>
              <a:rPr lang="en-US" baseline="0" dirty="0" smtClean="0"/>
              <a:t> </a:t>
            </a:r>
            <a:r>
              <a:rPr lang="en-US" dirty="0" smtClean="0"/>
              <a:t>s group is 1.39  times as</a:t>
            </a:r>
            <a:r>
              <a:rPr lang="en-US" baseline="0" dirty="0" smtClean="0"/>
              <a:t> likely to have PPH compared to the </a:t>
            </a:r>
            <a:r>
              <a:rPr lang="en-US" baseline="0" dirty="0" err="1" smtClean="0"/>
              <a:t>oxytocin</a:t>
            </a:r>
            <a:r>
              <a:rPr lang="en-US" baseline="0" dirty="0" smtClean="0"/>
              <a:t> group.</a:t>
            </a:r>
          </a:p>
          <a:p>
            <a:pPr>
              <a:spcBef>
                <a:spcPct val="0"/>
              </a:spcBef>
            </a:pPr>
            <a:r>
              <a:rPr lang="en-US" baseline="0" dirty="0" smtClean="0"/>
              <a:t>We can also say that the </a:t>
            </a:r>
            <a:r>
              <a:rPr lang="en-US" baseline="0" dirty="0" err="1" smtClean="0"/>
              <a:t>misoprostol</a:t>
            </a:r>
            <a:r>
              <a:rPr lang="en-US" baseline="0" dirty="0" smtClean="0"/>
              <a:t> group has a  39% increased risk of PPH compared to the </a:t>
            </a:r>
            <a:r>
              <a:rPr lang="en-US" baseline="0" dirty="0" err="1" smtClean="0"/>
              <a:t>oxytocin</a:t>
            </a:r>
            <a:r>
              <a:rPr lang="en-US" baseline="0" dirty="0" smtClean="0"/>
              <a:t> group.  </a:t>
            </a:r>
          </a:p>
          <a:p>
            <a:pPr>
              <a:spcBef>
                <a:spcPct val="0"/>
              </a:spcBef>
            </a:pPr>
            <a:endParaRPr lang="en-US" baseline="0" dirty="0" smtClean="0"/>
          </a:p>
          <a:p>
            <a:pPr>
              <a:spcBef>
                <a:spcPct val="0"/>
              </a:spcBef>
            </a:pPr>
            <a:r>
              <a:rPr lang="en-US" baseline="0" dirty="0" smtClean="0"/>
              <a:t>If you put the smaller fraction on the numerator, we would say the relative risk of PPH for the </a:t>
            </a:r>
            <a:r>
              <a:rPr lang="en-US" baseline="0" dirty="0" err="1" smtClean="0"/>
              <a:t>oxytocin</a:t>
            </a:r>
            <a:r>
              <a:rPr lang="en-US" baseline="0" dirty="0" smtClean="0"/>
              <a:t> group, relative to the </a:t>
            </a:r>
            <a:r>
              <a:rPr lang="en-US" baseline="0" dirty="0" err="1" smtClean="0"/>
              <a:t>misoprostol</a:t>
            </a:r>
            <a:r>
              <a:rPr lang="en-US" baseline="0" dirty="0" smtClean="0"/>
              <a:t> group is 0.72  =(263/9228)/(366/9214) .  The </a:t>
            </a:r>
            <a:r>
              <a:rPr lang="en-US" baseline="0" dirty="0" err="1" smtClean="0"/>
              <a:t>oxytocin</a:t>
            </a:r>
            <a:r>
              <a:rPr lang="en-US" baseline="0" dirty="0" smtClean="0"/>
              <a:t> group has 0.72 times the risk of PPH compared to the </a:t>
            </a:r>
            <a:r>
              <a:rPr lang="en-US" baseline="0" dirty="0" err="1" smtClean="0"/>
              <a:t>misoprostol</a:t>
            </a:r>
            <a:r>
              <a:rPr lang="en-US" baseline="0" dirty="0" smtClean="0"/>
              <a:t> group. </a:t>
            </a:r>
            <a:endParaRPr lang="en-US" dirty="0" smtClean="0"/>
          </a:p>
          <a:p>
            <a:pPr>
              <a:spcBef>
                <a:spcPct val="0"/>
              </a:spcBef>
            </a:pPr>
            <a:endParaRPr lang="en-US" dirty="0" smtClean="0"/>
          </a:p>
        </p:txBody>
      </p:sp>
      <p:sp>
        <p:nvSpPr>
          <p:cNvPr id="768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02252A9-99BB-4410-9406-39A18197AAEB}" type="slidenum">
              <a:rPr lang="en-US" sz="1200"/>
              <a:pPr algn="r"/>
              <a:t>7</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Let’s look a</a:t>
            </a:r>
            <a:r>
              <a:rPr lang="en-US" baseline="0" dirty="0" smtClean="0"/>
              <a:t>t the general case for computing a relative risk and its confidence interval.</a:t>
            </a:r>
          </a:p>
          <a:p>
            <a:pPr>
              <a:spcBef>
                <a:spcPct val="0"/>
              </a:spcBef>
            </a:pPr>
            <a:endParaRPr lang="en-US" dirty="0" smtClean="0"/>
          </a:p>
          <a:p>
            <a:pPr>
              <a:spcBef>
                <a:spcPct val="0"/>
              </a:spcBef>
            </a:pPr>
            <a:r>
              <a:rPr lang="en-US" dirty="0" smtClean="0"/>
              <a:t>Notice</a:t>
            </a:r>
            <a:r>
              <a:rPr lang="en-US" baseline="0" dirty="0" smtClean="0"/>
              <a:t> that if there is no association between the rows (treatment) and columns (PPHs) that we’d expect the sample relative risk to be close to 1.  Also notice that RR can vary between 0 and infinity. </a:t>
            </a:r>
          </a:p>
          <a:p>
            <a:pPr>
              <a:spcBef>
                <a:spcPct val="0"/>
              </a:spcBef>
            </a:pPr>
            <a:r>
              <a:rPr lang="en-US" baseline="0" dirty="0" smtClean="0"/>
              <a:t>Relative risks values are not normally distributed…. Which makes sense with values between 0 and infinity and the expected value for the RR = 1 the distribution of the RR (under the null hypothesis) is not symmetric so it can’t be normal.   </a:t>
            </a:r>
          </a:p>
          <a:p>
            <a:pPr>
              <a:spcBef>
                <a:spcPct val="0"/>
              </a:spcBef>
            </a:pPr>
            <a:r>
              <a:rPr lang="en-US" baseline="0" dirty="0" smtClean="0"/>
              <a:t>However, statisticians have found the </a:t>
            </a:r>
            <a:r>
              <a:rPr lang="en-US" baseline="0" dirty="0" err="1" smtClean="0"/>
              <a:t>ln</a:t>
            </a:r>
            <a:r>
              <a:rPr lang="en-US" baseline="0" dirty="0" smtClean="0"/>
              <a:t>(sample RR) is approximately normally distributed with mean 0 when the population RR is 1 ( no association).  [Recall that </a:t>
            </a:r>
            <a:r>
              <a:rPr lang="en-US" baseline="0" dirty="0" err="1" smtClean="0"/>
              <a:t>ln</a:t>
            </a:r>
            <a:r>
              <a:rPr lang="en-US" baseline="0" dirty="0" smtClean="0"/>
              <a:t> is natural log – it is the inverse of the function </a:t>
            </a:r>
            <a:r>
              <a:rPr lang="en-US" baseline="0" dirty="0" err="1" smtClean="0"/>
              <a:t>e^x</a:t>
            </a:r>
            <a:r>
              <a:rPr lang="en-US" baseline="0" dirty="0" smtClean="0"/>
              <a:t> where e is a constant 2.718…. )</a:t>
            </a:r>
          </a:p>
          <a:p>
            <a:pPr>
              <a:spcBef>
                <a:spcPct val="0"/>
              </a:spcBef>
            </a:pPr>
            <a:r>
              <a:rPr lang="en-US" baseline="0" dirty="0" smtClean="0"/>
              <a:t>So if we had an estimate of the SE of the </a:t>
            </a:r>
            <a:r>
              <a:rPr lang="en-US" baseline="0" dirty="0" err="1" smtClean="0"/>
              <a:t>ln</a:t>
            </a:r>
            <a:r>
              <a:rPr lang="en-US" baseline="0" dirty="0" smtClean="0"/>
              <a:t>(RR) we could compute a confidence interval.  Luckily there is an estimate for the SE given here.  </a:t>
            </a:r>
          </a:p>
          <a:p>
            <a:pPr>
              <a:spcBef>
                <a:spcPct val="0"/>
              </a:spcBef>
            </a:pPr>
            <a:r>
              <a:rPr lang="en-US" baseline="0" dirty="0" smtClean="0"/>
              <a:t>We can compute a CI for the </a:t>
            </a:r>
            <a:r>
              <a:rPr lang="en-US" baseline="0" dirty="0" err="1" smtClean="0"/>
              <a:t>ln</a:t>
            </a:r>
            <a:r>
              <a:rPr lang="en-US" baseline="0" dirty="0" smtClean="0"/>
              <a:t>(RR) and the </a:t>
            </a:r>
            <a:r>
              <a:rPr lang="en-US" baseline="0" dirty="0" err="1" smtClean="0"/>
              <a:t>exponentiate</a:t>
            </a:r>
            <a:r>
              <a:rPr lang="en-US" baseline="0" dirty="0" smtClean="0"/>
              <a:t> those values to find CI for the untransformed RR.  </a:t>
            </a:r>
            <a:endParaRPr lang="en-US" dirty="0" smtClean="0"/>
          </a:p>
          <a:p>
            <a:pPr>
              <a:spcBef>
                <a:spcPct val="0"/>
              </a:spcBef>
            </a:pPr>
            <a:endParaRPr lang="en-US" dirty="0" smtClean="0"/>
          </a:p>
        </p:txBody>
      </p:sp>
      <p:sp>
        <p:nvSpPr>
          <p:cNvPr id="768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7E758B1-D9CB-4859-B1CC-B74B56D9DF9B}" type="slidenum">
              <a:rPr lang="en-US" sz="1200"/>
              <a:pPr algn="r"/>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We</a:t>
            </a:r>
            <a:r>
              <a:rPr lang="en-US" baseline="0" dirty="0" smtClean="0"/>
              <a:t> can compute a 95% CI for the RR for our example using the formulas from the previous slide.</a:t>
            </a:r>
          </a:p>
          <a:p>
            <a:pPr>
              <a:spcBef>
                <a:spcPct val="0"/>
              </a:spcBef>
            </a:pPr>
            <a:r>
              <a:rPr lang="en-US" baseline="0" dirty="0" smtClean="0"/>
              <a:t>We find the 95% CI is (1.19, 1.63).  </a:t>
            </a:r>
          </a:p>
          <a:p>
            <a:pPr>
              <a:spcBef>
                <a:spcPct val="0"/>
              </a:spcBef>
            </a:pPr>
            <a:endParaRPr lang="en-US" dirty="0" smtClean="0"/>
          </a:p>
        </p:txBody>
      </p:sp>
      <p:sp>
        <p:nvSpPr>
          <p:cNvPr id="768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7E758B1-D9CB-4859-B1CC-B74B56D9DF9B}" type="slidenum">
              <a:rPr lang="en-US" sz="1200"/>
              <a:pPr algn="r"/>
              <a:t>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We can compute this</a:t>
            </a:r>
            <a:r>
              <a:rPr lang="en-US" baseline="0" dirty="0" smtClean="0"/>
              <a:t> “by hand” or allow software to do the job. </a:t>
            </a:r>
          </a:p>
          <a:p>
            <a:r>
              <a:rPr lang="en-US" baseline="0" dirty="0" smtClean="0"/>
              <a:t>Here is the computer output from SAS.  We want to look at the “Cohort Col 1 Risk”.  We see the point estimate for the relative risk is 1.39 with a CI (1.19, 1.63).  </a:t>
            </a:r>
          </a:p>
          <a:p>
            <a:r>
              <a:rPr lang="en-US" baseline="0" dirty="0" smtClean="0"/>
              <a:t>As we said, the </a:t>
            </a:r>
            <a:r>
              <a:rPr lang="en-US" baseline="0" dirty="0" err="1" smtClean="0"/>
              <a:t>misoprostol</a:t>
            </a:r>
            <a:r>
              <a:rPr lang="en-US" baseline="0" dirty="0" smtClean="0"/>
              <a:t> group has a 39% increased risk for PPH compared to the  </a:t>
            </a:r>
            <a:r>
              <a:rPr lang="en-US" baseline="0" dirty="0" err="1" smtClean="0"/>
              <a:t>oxytocin</a:t>
            </a:r>
            <a:r>
              <a:rPr lang="en-US" baseline="0" dirty="0" smtClean="0"/>
              <a:t> group.  Equivalently the </a:t>
            </a:r>
            <a:r>
              <a:rPr lang="en-US" baseline="0" dirty="0" err="1" smtClean="0"/>
              <a:t>misoprostol</a:t>
            </a:r>
            <a:r>
              <a:rPr lang="en-US" baseline="0" dirty="0" smtClean="0"/>
              <a:t> group has 1.39 times the risk of PPH compared to the </a:t>
            </a:r>
            <a:r>
              <a:rPr lang="en-US" baseline="0" dirty="0" err="1" smtClean="0"/>
              <a:t>oxytocin</a:t>
            </a:r>
            <a:r>
              <a:rPr lang="en-US" baseline="0" dirty="0" smtClean="0"/>
              <a:t> group.  We know that 95% of the CI computed in this way will contain the true population RR –so we can be reasonably confident that the true population RR is between 1.19 and 1.63.  </a:t>
            </a:r>
          </a:p>
          <a:p>
            <a:r>
              <a:rPr lang="en-US" dirty="0" smtClean="0"/>
              <a:t>title3 "Relative Risk: Comparison of PPH Rates for </a:t>
            </a:r>
            <a:r>
              <a:rPr lang="en-US" dirty="0" err="1" smtClean="0"/>
              <a:t>Misoprostol</a:t>
            </a:r>
            <a:r>
              <a:rPr lang="en-US" dirty="0" smtClean="0"/>
              <a:t> vs. </a:t>
            </a:r>
            <a:r>
              <a:rPr lang="en-US" dirty="0" err="1" smtClean="0"/>
              <a:t>Oxytocin</a:t>
            </a:r>
            <a:r>
              <a:rPr lang="en-US" dirty="0" smtClean="0"/>
              <a:t>";</a:t>
            </a:r>
          </a:p>
          <a:p>
            <a:r>
              <a:rPr lang="en-US" dirty="0" smtClean="0"/>
              <a:t>  data </a:t>
            </a:r>
            <a:r>
              <a:rPr lang="en-US" dirty="0" err="1" smtClean="0"/>
              <a:t>relrisk</a:t>
            </a:r>
            <a:r>
              <a:rPr lang="en-US" dirty="0" smtClean="0"/>
              <a:t>;</a:t>
            </a:r>
          </a:p>
          <a:p>
            <a:r>
              <a:rPr lang="en-US" dirty="0" smtClean="0"/>
              <a:t>         input treat $  outcome $  count ;</a:t>
            </a:r>
          </a:p>
          <a:p>
            <a:r>
              <a:rPr lang="en-US" dirty="0" smtClean="0"/>
              <a:t>		</a:t>
            </a:r>
          </a:p>
          <a:p>
            <a:r>
              <a:rPr lang="en-US" dirty="0" smtClean="0"/>
              <a:t>         </a:t>
            </a:r>
            <a:r>
              <a:rPr lang="en-US" dirty="0" err="1" smtClean="0"/>
              <a:t>datalines</a:t>
            </a:r>
            <a:r>
              <a:rPr lang="en-US" dirty="0" smtClean="0"/>
              <a:t>;</a:t>
            </a:r>
          </a:p>
          <a:p>
            <a:r>
              <a:rPr lang="en-US" dirty="0" smtClean="0"/>
              <a:t>	</a:t>
            </a:r>
          </a:p>
          <a:p>
            <a:r>
              <a:rPr lang="en-US" dirty="0" smtClean="0"/>
              <a:t>		 </a:t>
            </a:r>
            <a:r>
              <a:rPr lang="en-US" dirty="0" err="1" smtClean="0"/>
              <a:t>misopros</a:t>
            </a:r>
            <a:r>
              <a:rPr lang="en-US" dirty="0" smtClean="0"/>
              <a:t> </a:t>
            </a:r>
            <a:r>
              <a:rPr lang="en-US" dirty="0" err="1" smtClean="0"/>
              <a:t>pph</a:t>
            </a:r>
            <a:r>
              <a:rPr lang="en-US" dirty="0" smtClean="0"/>
              <a:t> 366</a:t>
            </a:r>
          </a:p>
          <a:p>
            <a:r>
              <a:rPr lang="en-US" dirty="0" smtClean="0"/>
              <a:t>		 </a:t>
            </a:r>
            <a:r>
              <a:rPr lang="en-US" dirty="0" err="1" smtClean="0"/>
              <a:t>misopros</a:t>
            </a:r>
            <a:r>
              <a:rPr lang="en-US" dirty="0" smtClean="0"/>
              <a:t> </a:t>
            </a:r>
            <a:r>
              <a:rPr lang="en-US" dirty="0" err="1" smtClean="0"/>
              <a:t>no_pph</a:t>
            </a:r>
            <a:r>
              <a:rPr lang="en-US" dirty="0" smtClean="0"/>
              <a:t> 8848</a:t>
            </a:r>
          </a:p>
          <a:p>
            <a:r>
              <a:rPr lang="en-US" dirty="0" smtClean="0"/>
              <a:t>		 </a:t>
            </a:r>
            <a:r>
              <a:rPr lang="en-US" dirty="0" err="1" smtClean="0"/>
              <a:t>oxytocin</a:t>
            </a:r>
            <a:r>
              <a:rPr lang="en-US" dirty="0" smtClean="0"/>
              <a:t> </a:t>
            </a:r>
            <a:r>
              <a:rPr lang="en-US" dirty="0" err="1" smtClean="0"/>
              <a:t>pph</a:t>
            </a:r>
            <a:r>
              <a:rPr lang="en-US" dirty="0" smtClean="0"/>
              <a:t> 263 </a:t>
            </a:r>
          </a:p>
          <a:p>
            <a:r>
              <a:rPr lang="en-US" dirty="0" smtClean="0"/>
              <a:t>		 </a:t>
            </a:r>
            <a:r>
              <a:rPr lang="en-US" dirty="0" err="1" smtClean="0"/>
              <a:t>oxytocin</a:t>
            </a:r>
            <a:r>
              <a:rPr lang="en-US" dirty="0" smtClean="0"/>
              <a:t> </a:t>
            </a:r>
            <a:r>
              <a:rPr lang="en-US" dirty="0" err="1" smtClean="0"/>
              <a:t>no_pph</a:t>
            </a:r>
            <a:r>
              <a:rPr lang="en-US" dirty="0" smtClean="0"/>
              <a:t> 8965</a:t>
            </a:r>
          </a:p>
          <a:p>
            <a:r>
              <a:rPr lang="en-US" dirty="0" smtClean="0"/>
              <a:t>		 ;</a:t>
            </a:r>
          </a:p>
          <a:p>
            <a:endParaRPr lang="en-US" dirty="0" smtClean="0"/>
          </a:p>
          <a:p>
            <a:r>
              <a:rPr lang="en-US" dirty="0" smtClean="0"/>
              <a:t>   </a:t>
            </a:r>
          </a:p>
          <a:p>
            <a:endParaRPr lang="en-US" dirty="0" smtClean="0"/>
          </a:p>
          <a:p>
            <a:r>
              <a:rPr lang="en-US" dirty="0" smtClean="0"/>
              <a:t>   proc freq data=</a:t>
            </a:r>
            <a:r>
              <a:rPr lang="en-US" dirty="0" err="1" smtClean="0"/>
              <a:t>relrisk</a:t>
            </a:r>
            <a:r>
              <a:rPr lang="en-US" dirty="0" smtClean="0"/>
              <a:t> order=data;</a:t>
            </a:r>
          </a:p>
          <a:p>
            <a:r>
              <a:rPr lang="en-US" dirty="0" smtClean="0"/>
              <a:t>       </a:t>
            </a:r>
            <a:r>
              <a:rPr lang="en-US" dirty="0" err="1" smtClean="0"/>
              <a:t>ods</a:t>
            </a:r>
            <a:r>
              <a:rPr lang="en-US" dirty="0" smtClean="0"/>
              <a:t> </a:t>
            </a:r>
            <a:r>
              <a:rPr lang="en-US" dirty="0" err="1" smtClean="0"/>
              <a:t>pdf</a:t>
            </a:r>
            <a:r>
              <a:rPr lang="en-US" dirty="0" smtClean="0"/>
              <a:t> file='rr.pdf';</a:t>
            </a:r>
          </a:p>
          <a:p>
            <a:r>
              <a:rPr lang="en-US" dirty="0" smtClean="0"/>
              <a:t>	weight Count;</a:t>
            </a:r>
          </a:p>
          <a:p>
            <a:r>
              <a:rPr lang="en-US" dirty="0" smtClean="0"/>
              <a:t>      tables treat*outcome /expected </a:t>
            </a:r>
            <a:r>
              <a:rPr lang="en-US" dirty="0" err="1" smtClean="0"/>
              <a:t>norow</a:t>
            </a:r>
            <a:r>
              <a:rPr lang="en-US" dirty="0" smtClean="0"/>
              <a:t> </a:t>
            </a:r>
            <a:r>
              <a:rPr lang="en-US" dirty="0" err="1" smtClean="0"/>
              <a:t>nocol</a:t>
            </a:r>
            <a:r>
              <a:rPr lang="en-US" dirty="0" smtClean="0"/>
              <a:t> </a:t>
            </a:r>
            <a:r>
              <a:rPr lang="en-US" dirty="0" err="1" smtClean="0"/>
              <a:t>nopercent</a:t>
            </a:r>
            <a:r>
              <a:rPr lang="en-US" dirty="0" smtClean="0"/>
              <a:t> </a:t>
            </a:r>
            <a:r>
              <a:rPr lang="en-US" dirty="0" err="1" smtClean="0"/>
              <a:t>riskdiff</a:t>
            </a:r>
            <a:r>
              <a:rPr lang="en-US" dirty="0" smtClean="0"/>
              <a:t> measures </a:t>
            </a:r>
            <a:r>
              <a:rPr lang="en-US" dirty="0" err="1" smtClean="0"/>
              <a:t>chisq</a:t>
            </a:r>
            <a:r>
              <a:rPr lang="en-US" dirty="0" smtClean="0"/>
              <a:t> </a:t>
            </a:r>
            <a:r>
              <a:rPr lang="en-US" dirty="0" err="1" smtClean="0"/>
              <a:t>relrisk</a:t>
            </a:r>
            <a:r>
              <a:rPr lang="en-US" dirty="0" smtClean="0"/>
              <a:t>  ;</a:t>
            </a:r>
          </a:p>
          <a:p>
            <a:r>
              <a:rPr lang="en-US" dirty="0" smtClean="0"/>
              <a:t>	  exact fisher;</a:t>
            </a:r>
          </a:p>
          <a:p>
            <a:r>
              <a:rPr lang="en-US" dirty="0" smtClean="0"/>
              <a:t>     	run;</a:t>
            </a:r>
          </a:p>
          <a:p>
            <a:r>
              <a:rPr lang="en-US" dirty="0" smtClean="0"/>
              <a:t>		</a:t>
            </a:r>
            <a:r>
              <a:rPr lang="en-US" dirty="0" err="1" smtClean="0"/>
              <a:t>ods</a:t>
            </a:r>
            <a:r>
              <a:rPr lang="en-US" dirty="0" smtClean="0"/>
              <a:t> </a:t>
            </a:r>
            <a:r>
              <a:rPr lang="en-US" dirty="0" err="1" smtClean="0"/>
              <a:t>pdf</a:t>
            </a:r>
            <a:r>
              <a:rPr lang="en-US" dirty="0" smtClean="0"/>
              <a:t> close;</a:t>
            </a:r>
          </a:p>
          <a:p>
            <a:r>
              <a:rPr lang="en-US" dirty="0" smtClean="0"/>
              <a:t>   run;</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5FD7FE-204E-4784-AC26-CDE8FDA8D0E5}"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45F0EC-7D07-448E-A5D7-2763A58A2BC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FF388C-34E6-4179-BEAD-870605DB090C}"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2BEB31-33F0-4522-A926-EDBAC51EF7E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B8FA37F-601A-4D79-814F-ECCCF93CAA7E}"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2C864F-8B70-4701-9B90-E353B2D487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8B35F9-F69A-4A19-9E82-3A51A3B523F0}"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FD3419-8F91-49C3-8244-8E4F4C2C63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6BEEC6-AE61-486E-8FEC-8DE5FCFFD822}" type="datetime1">
              <a:rPr lang="en-US" smtClean="0"/>
              <a:pPr>
                <a:defRPr/>
              </a:pPr>
              <a:t>6/22/2010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639B1A-051A-4C74-8EE2-720B962654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2578E36-35B0-48E4-94D3-779D4B519243}" type="datetime1">
              <a:rPr lang="en-US" smtClean="0"/>
              <a:pPr>
                <a:defRPr/>
              </a:pPr>
              <a:t>6/22/2010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981955-671F-49E3-B23C-CEE35C8676E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C3D23CA-F770-47B1-8619-369A9FD3BBA5}" type="datetime1">
              <a:rPr lang="en-US" smtClean="0"/>
              <a:pPr>
                <a:defRPr/>
              </a:pPr>
              <a:t>6/22/2010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C90BC4C-4D05-41FC-A564-6B5FFF7BF71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E139AE0-23A7-417C-B283-8BE6C3CBFEE5}" type="datetime1">
              <a:rPr lang="en-US" smtClean="0"/>
              <a:pPr>
                <a:defRPr/>
              </a:pPr>
              <a:t>6/22/2010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1A65F29-76D5-450B-A3C5-CCA1A0B1850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3716481-F856-4557-9DE1-76313465E511}" type="datetime1">
              <a:rPr lang="en-US" smtClean="0"/>
              <a:pPr>
                <a:defRPr/>
              </a:pPr>
              <a:t>6/22/2010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86D86E-8469-4D0C-90C8-1CB03073EA2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D8FB38-21CB-4481-A099-282BDD6F5BFC}" type="datetime1">
              <a:rPr lang="en-US" smtClean="0"/>
              <a:pPr>
                <a:defRPr/>
              </a:pPr>
              <a:t>6/22/2010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BBF034-DAFC-4051-98D4-3B65B4C2888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A7D83E-BE76-4324-B256-3D069D2CEB0F}" type="datetime1">
              <a:rPr lang="en-US" smtClean="0"/>
              <a:pPr>
                <a:defRPr/>
              </a:pPr>
              <a:t>6/22/2010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6F9CD3-06DC-4355-9FDF-90CF795374C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52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52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681A87E-ECE4-41A1-922C-B0868F516008}" type="datetime1">
              <a:rPr lang="en-US" smtClean="0"/>
              <a:pPr>
                <a:defRPr/>
              </a:pPr>
              <a:t>6/22/2010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88FB00D-3F8B-45DF-BEF8-7B6B25EB42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14.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oleObject18.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oleObject" Target="../embeddings/oleObject19.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13.vml"/><Relationship Id="rId5" Type="http://schemas.openxmlformats.org/officeDocument/2006/relationships/image" Target="../media/image27.png"/><Relationship Id="rId4" Type="http://schemas.openxmlformats.org/officeDocument/2006/relationships/oleObject" Target="../embeddings/oleObject20.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21.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22.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23.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26.bin"/><Relationship Id="rId5" Type="http://schemas.openxmlformats.org/officeDocument/2006/relationships/image" Target="../media/image3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27.bin"/><Relationship Id="rId5" Type="http://schemas.openxmlformats.org/officeDocument/2006/relationships/image" Target="../media/image3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28.bin"/><Relationship Id="rId5" Type="http://schemas.openxmlformats.org/officeDocument/2006/relationships/image" Target="../media/image3.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6626" name="Title 1"/>
          <p:cNvSpPr>
            <a:spLocks noGrp="1"/>
          </p:cNvSpPr>
          <p:nvPr>
            <p:ph type="ctrTitle"/>
          </p:nvPr>
        </p:nvSpPr>
        <p:spPr>
          <a:xfrm>
            <a:off x="2514600" y="2740025"/>
            <a:ext cx="4267200" cy="1470025"/>
          </a:xfrm>
        </p:spPr>
        <p:txBody>
          <a:bodyPr/>
          <a:lstStyle/>
          <a:p>
            <a:pPr eaLnBrk="1" hangingPunct="1"/>
            <a:r>
              <a:rPr lang="en-US" dirty="0" smtClean="0">
                <a:solidFill>
                  <a:schemeClr val="bg1"/>
                </a:solidFill>
              </a:rPr>
              <a:t>Unit 7 Lesson 5</a:t>
            </a:r>
          </a:p>
        </p:txBody>
      </p:sp>
      <p:sp>
        <p:nvSpPr>
          <p:cNvPr id="3075" name="Subtitle 2"/>
          <p:cNvSpPr>
            <a:spLocks noGrp="1"/>
          </p:cNvSpPr>
          <p:nvPr>
            <p:ph type="subTitle" idx="1"/>
          </p:nvPr>
        </p:nvSpPr>
        <p:spPr>
          <a:xfrm>
            <a:off x="1524000" y="4495800"/>
            <a:ext cx="6553200" cy="1752600"/>
          </a:xfrm>
        </p:spPr>
        <p:txBody>
          <a:bodyPr>
            <a:normAutofit/>
          </a:bodyPr>
          <a:lstStyle/>
          <a:p>
            <a:pPr eaLnBrk="1" hangingPunct="1">
              <a:lnSpc>
                <a:spcPct val="80000"/>
              </a:lnSpc>
            </a:pPr>
            <a:r>
              <a:rPr lang="en-US" sz="2200" smtClean="0">
                <a:solidFill>
                  <a:schemeClr val="bg1"/>
                </a:solidFill>
              </a:rPr>
              <a:t>Relative Risks and Odds Ratios</a:t>
            </a:r>
          </a:p>
          <a:p>
            <a:pPr eaLnBrk="1" hangingPunct="1">
              <a:lnSpc>
                <a:spcPct val="80000"/>
              </a:lnSpc>
              <a:spcBef>
                <a:spcPct val="0"/>
              </a:spcBef>
            </a:pPr>
            <a:r>
              <a:rPr lang="en-US" sz="2200" i="1" smtClean="0">
                <a:solidFill>
                  <a:schemeClr val="bg1"/>
                </a:solidFill>
              </a:rPr>
              <a:t>Dr. Jane Monaco</a:t>
            </a:r>
          </a:p>
          <a:p>
            <a:pPr eaLnBrk="1" hangingPunct="1">
              <a:lnSpc>
                <a:spcPct val="80000"/>
              </a:lnSpc>
              <a:spcBef>
                <a:spcPct val="0"/>
              </a:spcBef>
            </a:pPr>
            <a:r>
              <a:rPr lang="en-US" sz="2200" i="1" smtClean="0">
                <a:solidFill>
                  <a:schemeClr val="bg1"/>
                </a:solidFill>
              </a:rPr>
              <a:t>Clinical Assistant Professor</a:t>
            </a:r>
          </a:p>
          <a:p>
            <a:pPr eaLnBrk="1" hangingPunct="1">
              <a:lnSpc>
                <a:spcPct val="80000"/>
              </a:lnSpc>
              <a:spcBef>
                <a:spcPct val="0"/>
              </a:spcBef>
            </a:pPr>
            <a:r>
              <a:rPr lang="en-US" sz="2200" i="1" smtClean="0">
                <a:solidFill>
                  <a:schemeClr val="bg1"/>
                </a:solidFill>
              </a:rPr>
              <a:t> Department of Biostatistics</a:t>
            </a:r>
          </a:p>
          <a:p>
            <a:pPr eaLnBrk="1" hangingPunct="1">
              <a:lnSpc>
                <a:spcPct val="80000"/>
              </a:lnSpc>
              <a:spcBef>
                <a:spcPct val="0"/>
              </a:spcBef>
            </a:pPr>
            <a:r>
              <a:rPr lang="en-US" sz="2200" i="1" smtClean="0">
                <a:solidFill>
                  <a:schemeClr val="bg1"/>
                </a:solidFill>
              </a:rPr>
              <a:t>Gillings School of Global Public Health</a:t>
            </a:r>
          </a:p>
          <a:p>
            <a:pPr eaLnBrk="1" hangingPunct="1">
              <a:lnSpc>
                <a:spcPct val="80000"/>
              </a:lnSpc>
              <a:spcBef>
                <a:spcPct val="0"/>
              </a:spcBef>
            </a:pPr>
            <a:r>
              <a:rPr lang="en-US" sz="2200" i="1" smtClean="0">
                <a:solidFill>
                  <a:schemeClr val="bg1"/>
                </a:solidFill>
              </a:rPr>
              <a:t>The University of North Carolina at Chapel Hill</a:t>
            </a:r>
          </a:p>
          <a:p>
            <a:pPr eaLnBrk="1" hangingPunct="1">
              <a:lnSpc>
                <a:spcPct val="80000"/>
              </a:lnSpc>
            </a:pPr>
            <a:endParaRPr lang="en-US" sz="2200" smtClean="0">
              <a:solidFill>
                <a:schemeClr val="bg1"/>
              </a:solidFill>
            </a:endParaRPr>
          </a:p>
        </p:txBody>
      </p:sp>
      <p:sp>
        <p:nvSpPr>
          <p:cNvPr id="4" name="Slide Number Placeholder 3"/>
          <p:cNvSpPr>
            <a:spLocks noGrp="1"/>
          </p:cNvSpPr>
          <p:nvPr>
            <p:ph type="sldNum" sz="quarter" idx="12"/>
          </p:nvPr>
        </p:nvSpPr>
        <p:spPr/>
        <p:txBody>
          <a:bodyPr/>
          <a:lstStyle/>
          <a:p>
            <a:pPr>
              <a:defRPr/>
            </a:pPr>
            <a:fld id="{7845F0EC-7D07-448E-A5D7-2763A58A2BC5}"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3" cstate="print"/>
          <a:srcRect/>
          <a:stretch>
            <a:fillRect/>
          </a:stretch>
        </p:blipFill>
        <p:spPr bwMode="auto">
          <a:xfrm>
            <a:off x="838200" y="669520"/>
            <a:ext cx="7534466" cy="3335744"/>
          </a:xfrm>
          <a:prstGeom prst="rect">
            <a:avLst/>
          </a:prstGeom>
          <a:noFill/>
          <a:ln w="9525">
            <a:noFill/>
            <a:miter lim="800000"/>
            <a:headEnd/>
            <a:tailEnd/>
          </a:ln>
        </p:spPr>
      </p:pic>
      <p:pic>
        <p:nvPicPr>
          <p:cNvPr id="116739" name="Picture 3"/>
          <p:cNvPicPr>
            <a:picLocks noChangeAspect="1" noChangeArrowheads="1"/>
          </p:cNvPicPr>
          <p:nvPr/>
        </p:nvPicPr>
        <p:blipFill>
          <a:blip r:embed="rId4" cstate="print"/>
          <a:srcRect/>
          <a:stretch>
            <a:fillRect/>
          </a:stretch>
        </p:blipFill>
        <p:spPr bwMode="auto">
          <a:xfrm>
            <a:off x="2286000" y="3962400"/>
            <a:ext cx="4724400" cy="2176598"/>
          </a:xfrm>
          <a:prstGeom prst="rect">
            <a:avLst/>
          </a:prstGeom>
          <a:noFill/>
          <a:ln w="9525">
            <a:noFill/>
            <a:miter lim="800000"/>
            <a:headEnd/>
            <a:tailEnd/>
          </a:ln>
        </p:spPr>
      </p:pic>
      <p:sp>
        <p:nvSpPr>
          <p:cNvPr id="4" name="Oval 3"/>
          <p:cNvSpPr/>
          <p:nvPr/>
        </p:nvSpPr>
        <p:spPr>
          <a:xfrm>
            <a:off x="4191000" y="4953000"/>
            <a:ext cx="2743200" cy="457200"/>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pPr>
              <a:defRPr/>
            </a:pPr>
            <a:fld id="{BB86D86E-8469-4D0C-90C8-1CB03073EA23}"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p:txBody>
          <a:bodyPr/>
          <a:lstStyle/>
          <a:p>
            <a:pPr eaLnBrk="1" hangingPunct="1"/>
            <a:r>
              <a:rPr lang="en-US" smtClean="0">
                <a:solidFill>
                  <a:srgbClr val="404040"/>
                </a:solidFill>
              </a:rPr>
              <a:t>Relative Risk Assumptions</a:t>
            </a:r>
          </a:p>
        </p:txBody>
      </p:sp>
      <p:sp>
        <p:nvSpPr>
          <p:cNvPr id="101379" name="TextBox 4"/>
          <p:cNvSpPr txBox="1">
            <a:spLocks noChangeArrowheads="1"/>
          </p:cNvSpPr>
          <p:nvPr/>
        </p:nvSpPr>
        <p:spPr bwMode="auto">
          <a:xfrm>
            <a:off x="685800" y="1600200"/>
            <a:ext cx="7543800" cy="4031873"/>
          </a:xfrm>
          <a:prstGeom prst="rect">
            <a:avLst/>
          </a:prstGeom>
          <a:noFill/>
          <a:ln w="9525">
            <a:noFill/>
            <a:miter lim="800000"/>
            <a:headEnd/>
            <a:tailEnd/>
          </a:ln>
        </p:spPr>
        <p:txBody>
          <a:bodyPr wrap="square">
            <a:spAutoFit/>
          </a:bodyPr>
          <a:lstStyle/>
          <a:p>
            <a:pPr marL="342900" indent="-342900">
              <a:buAutoNum type="arabicPeriod"/>
            </a:pPr>
            <a:r>
              <a:rPr lang="en-US" sz="3200" dirty="0" smtClean="0"/>
              <a:t>Study must be prospective or experimental design</a:t>
            </a:r>
          </a:p>
          <a:p>
            <a:pPr marL="342900" indent="-342900">
              <a:buAutoNum type="arabicPeriod"/>
            </a:pPr>
            <a:endParaRPr lang="en-US" sz="3200" dirty="0" smtClean="0"/>
          </a:p>
          <a:p>
            <a:pPr marL="342900" indent="-342900">
              <a:buAutoNum type="arabicPeriod"/>
            </a:pPr>
            <a:r>
              <a:rPr lang="en-US" sz="3200" dirty="0" smtClean="0"/>
              <a:t>Observations are SRS</a:t>
            </a:r>
          </a:p>
          <a:p>
            <a:pPr marL="342900" indent="-342900">
              <a:buAutoNum type="arabicPeriod"/>
            </a:pPr>
            <a:endParaRPr lang="en-US" sz="3200" dirty="0" smtClean="0"/>
          </a:p>
          <a:p>
            <a:pPr marL="342900" indent="-342900">
              <a:buAutoNum type="arabicPeriod"/>
            </a:pPr>
            <a:r>
              <a:rPr lang="en-US" sz="3200" dirty="0" smtClean="0"/>
              <a:t>Groups (rows) differ only in treatment</a:t>
            </a:r>
          </a:p>
          <a:p>
            <a:pPr marL="342900" indent="-342900">
              <a:buAutoNum type="arabicPeriod"/>
            </a:pPr>
            <a:endParaRPr lang="en-US" sz="3200" dirty="0" smtClean="0"/>
          </a:p>
          <a:p>
            <a:pPr marL="342900" indent="-342900">
              <a:buAutoNum type="arabicPeriod"/>
            </a:pPr>
            <a:r>
              <a:rPr lang="en-US" sz="3200" dirty="0" smtClean="0"/>
              <a:t>Independent observations</a:t>
            </a:r>
            <a:endParaRPr lang="en-US" sz="3200" dirty="0"/>
          </a:p>
        </p:txBody>
      </p:sp>
      <p:sp>
        <p:nvSpPr>
          <p:cNvPr id="4" name="Slide Number Placeholder 3"/>
          <p:cNvSpPr>
            <a:spLocks noGrp="1"/>
          </p:cNvSpPr>
          <p:nvPr>
            <p:ph type="sldNum" sz="quarter" idx="12"/>
          </p:nvPr>
        </p:nvSpPr>
        <p:spPr/>
        <p:txBody>
          <a:bodyPr/>
          <a:lstStyle/>
          <a:p>
            <a:pPr>
              <a:defRPr/>
            </a:pPr>
            <a:fld id="{BB86D86E-8469-4D0C-90C8-1CB03073EA23}"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457200"/>
            <a:ext cx="9144000" cy="990600"/>
          </a:xfrm>
        </p:spPr>
        <p:txBody>
          <a:bodyPr/>
          <a:lstStyle/>
          <a:p>
            <a:pPr eaLnBrk="1" hangingPunct="1">
              <a:defRPr/>
            </a:pPr>
            <a:r>
              <a:rPr lang="en-US" sz="3200" dirty="0" smtClean="0">
                <a:solidFill>
                  <a:schemeClr val="tx1">
                    <a:lumMod val="75000"/>
                    <a:lumOff val="25000"/>
                  </a:schemeClr>
                </a:solidFill>
              </a:rPr>
              <a:t>Compare RR and RD for </a:t>
            </a:r>
            <a:r>
              <a:rPr lang="en-US" sz="3200" u="sng" dirty="0" smtClean="0">
                <a:solidFill>
                  <a:schemeClr val="tx1">
                    <a:lumMod val="75000"/>
                    <a:lumOff val="25000"/>
                  </a:schemeClr>
                </a:solidFill>
              </a:rPr>
              <a:t>Rare</a:t>
            </a:r>
            <a:r>
              <a:rPr lang="en-US" sz="3200" dirty="0" smtClean="0">
                <a:solidFill>
                  <a:schemeClr val="tx1">
                    <a:lumMod val="75000"/>
                    <a:lumOff val="25000"/>
                  </a:schemeClr>
                </a:solidFill>
              </a:rPr>
              <a:t> vs. </a:t>
            </a:r>
            <a:r>
              <a:rPr lang="en-US" sz="3200" u="sng" dirty="0" smtClean="0">
                <a:solidFill>
                  <a:schemeClr val="tx1">
                    <a:lumMod val="75000"/>
                    <a:lumOff val="25000"/>
                  </a:schemeClr>
                </a:solidFill>
              </a:rPr>
              <a:t>Common Outcome</a:t>
            </a:r>
          </a:p>
        </p:txBody>
      </p:sp>
      <p:sp>
        <p:nvSpPr>
          <p:cNvPr id="3" name="Content Placeholder 2"/>
          <p:cNvSpPr>
            <a:spLocks noGrp="1"/>
          </p:cNvSpPr>
          <p:nvPr>
            <p:ph idx="1"/>
          </p:nvPr>
        </p:nvSpPr>
        <p:spPr>
          <a:xfrm>
            <a:off x="609600" y="1219200"/>
            <a:ext cx="8077200" cy="838200"/>
          </a:xfrm>
        </p:spPr>
        <p:txBody>
          <a:bodyPr rtlCol="0">
            <a:noAutofit/>
          </a:bodyPr>
          <a:lstStyle/>
          <a:p>
            <a:pPr eaLnBrk="1" fontAlgn="auto" hangingPunct="1">
              <a:spcAft>
                <a:spcPts val="0"/>
              </a:spcAft>
              <a:buClr>
                <a:srgbClr val="569FD3"/>
              </a:buClr>
              <a:buNone/>
              <a:defRPr/>
            </a:pPr>
            <a:r>
              <a:rPr lang="en-US" dirty="0" smtClean="0"/>
              <a:t>      Rare Disease</a:t>
            </a:r>
            <a:r>
              <a:rPr lang="en-US" sz="3600" dirty="0" smtClean="0"/>
              <a:t>		</a:t>
            </a:r>
            <a:r>
              <a:rPr lang="en-US" dirty="0" smtClean="0"/>
              <a:t>            Common Disease</a:t>
            </a:r>
          </a:p>
        </p:txBody>
      </p:sp>
      <p:graphicFrame>
        <p:nvGraphicFramePr>
          <p:cNvPr id="13" name="Content Placeholder 3"/>
          <p:cNvGraphicFramePr>
            <a:graphicFrameLocks noGrp="1"/>
          </p:cNvGraphicFramePr>
          <p:nvPr/>
        </p:nvGraphicFramePr>
        <p:xfrm>
          <a:off x="304800" y="2133600"/>
          <a:ext cx="4190999" cy="1559976"/>
        </p:xfrm>
        <a:graphic>
          <a:graphicData uri="http://schemas.openxmlformats.org/drawingml/2006/table">
            <a:tbl>
              <a:tblPr/>
              <a:tblGrid>
                <a:gridCol w="1173480"/>
                <a:gridCol w="960120"/>
                <a:gridCol w="1330959"/>
                <a:gridCol w="726440"/>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00"/>
                          </a:solidFill>
                          <a:effectLst>
                            <a:outerShdw blurRad="38100" dist="38100" dir="2700000" algn="tl">
                              <a:srgbClr val="000000">
                                <a:alpha val="43137"/>
                              </a:srgbClr>
                            </a:outerShdw>
                          </a:effectLst>
                          <a:latin typeface="Calibri" pitchFamily="34" charset="0"/>
                          <a:cs typeface="Arial" charset="0"/>
                        </a:rPr>
                        <a:t>RARE</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Vaccine</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Placebo</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196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4" name="Content Placeholder 3"/>
          <p:cNvGraphicFramePr>
            <a:graphicFrameLocks noGrp="1"/>
          </p:cNvGraphicFramePr>
          <p:nvPr/>
        </p:nvGraphicFramePr>
        <p:xfrm>
          <a:off x="4648200" y="2057400"/>
          <a:ext cx="4267197" cy="1600200"/>
        </p:xfrm>
        <a:graphic>
          <a:graphicData uri="http://schemas.openxmlformats.org/drawingml/2006/table">
            <a:tbl>
              <a:tblPr/>
              <a:tblGrid>
                <a:gridCol w="1194816"/>
                <a:gridCol w="938782"/>
                <a:gridCol w="1295399"/>
                <a:gridCol w="838200"/>
              </a:tblGrid>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00"/>
                          </a:solidFill>
                          <a:effectLst/>
                          <a:latin typeface="Calibri" pitchFamily="34" charset="0"/>
                          <a:cs typeface="Arial" charset="0"/>
                        </a:rPr>
                        <a:t>COMMON</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Vaccine</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Placebo</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120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027" name="Object 2"/>
          <p:cNvGraphicFramePr>
            <a:graphicFrameLocks noChangeAspect="1"/>
          </p:cNvGraphicFramePr>
          <p:nvPr/>
        </p:nvGraphicFramePr>
        <p:xfrm>
          <a:off x="5181600" y="3810000"/>
          <a:ext cx="3546475" cy="2617788"/>
        </p:xfrm>
        <a:graphic>
          <a:graphicData uri="http://schemas.openxmlformats.org/presentationml/2006/ole">
            <p:oleObj spid="_x0000_s1027" name="Equation" r:id="rId4" imgW="1358640" imgH="1002960" progId="Equation.DSMT4">
              <p:embed/>
            </p:oleObj>
          </a:graphicData>
        </a:graphic>
      </p:graphicFrame>
      <p:graphicFrame>
        <p:nvGraphicFramePr>
          <p:cNvPr id="1028" name="Object 2"/>
          <p:cNvGraphicFramePr>
            <a:graphicFrameLocks noChangeAspect="1"/>
          </p:cNvGraphicFramePr>
          <p:nvPr/>
        </p:nvGraphicFramePr>
        <p:xfrm>
          <a:off x="457200" y="3733800"/>
          <a:ext cx="3546475" cy="2617788"/>
        </p:xfrm>
        <a:graphic>
          <a:graphicData uri="http://schemas.openxmlformats.org/presentationml/2006/ole">
            <p:oleObj spid="_x0000_s1028" name="Equation" r:id="rId5" imgW="1358640" imgH="1002960" progId="Equation.DSMT4">
              <p:embed/>
            </p:oleObj>
          </a:graphicData>
        </a:graphic>
      </p:graphicFrame>
      <p:sp>
        <p:nvSpPr>
          <p:cNvPr id="8" name="Slide Number Placeholder 7"/>
          <p:cNvSpPr>
            <a:spLocks noGrp="1"/>
          </p:cNvSpPr>
          <p:nvPr>
            <p:ph type="sldNum" sz="quarter" idx="12"/>
          </p:nvPr>
        </p:nvSpPr>
        <p:spPr/>
        <p:txBody>
          <a:bodyPr/>
          <a:lstStyle/>
          <a:p>
            <a:pPr>
              <a:defRPr/>
            </a:pPr>
            <a:fld id="{53FD3419-8F91-49C3-8244-8E4F4C2C6381}" type="slidenum">
              <a:rPr lang="en-US" smtClean="0"/>
              <a:pPr>
                <a:defRPr/>
              </a:pPr>
              <a:t>12</a:t>
            </a:fld>
            <a:endParaRPr lang="en-US"/>
          </a:p>
        </p:txBody>
      </p:sp>
      <p:sp>
        <p:nvSpPr>
          <p:cNvPr id="9" name="Rectangle 8"/>
          <p:cNvSpPr/>
          <p:nvPr/>
        </p:nvSpPr>
        <p:spPr>
          <a:xfrm>
            <a:off x="228600" y="1295400"/>
            <a:ext cx="4343400" cy="4724400"/>
          </a:xfrm>
          <a:prstGeom prst="rect">
            <a:avLst/>
          </a:prstGeom>
          <a:noFill/>
          <a:ln w="412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648200" y="1295400"/>
            <a:ext cx="4495800" cy="4724400"/>
          </a:xfrm>
          <a:prstGeom prst="rect">
            <a:avLst/>
          </a:prstGeom>
          <a:noFill/>
          <a:ln w="412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914400"/>
            <a:ext cx="9144000" cy="10668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dirty="0" smtClean="0">
                <a:solidFill>
                  <a:schemeClr val="tx1">
                    <a:lumMod val="75000"/>
                    <a:lumOff val="25000"/>
                  </a:schemeClr>
                </a:solidFill>
                <a:latin typeface="+mj-lt"/>
                <a:ea typeface="+mj-ea"/>
                <a:cs typeface="+mj-cs"/>
              </a:rPr>
              <a:t>Odds Ratio</a:t>
            </a:r>
            <a:endParaRPr kumimoji="0" lang="en-US" sz="4400" b="0" i="0" u="none" strike="noStrike" kern="1200" cap="none" spc="0" normalizeH="0" baseline="0" noProof="0" dirty="0" smtClean="0">
              <a:ln>
                <a:noFill/>
              </a:ln>
              <a:solidFill>
                <a:schemeClr val="tx1">
                  <a:lumMod val="75000"/>
                  <a:lumOff val="25000"/>
                </a:schemeClr>
              </a:solidFill>
              <a:effectLst/>
              <a:uLnTx/>
              <a:uFillTx/>
              <a:latin typeface="+mj-lt"/>
              <a:ea typeface="+mj-ea"/>
              <a:cs typeface="+mj-cs"/>
            </a:endParaRPr>
          </a:p>
        </p:txBody>
      </p:sp>
      <p:sp>
        <p:nvSpPr>
          <p:cNvPr id="4" name="Slide Number Placeholder 3"/>
          <p:cNvSpPr>
            <a:spLocks noGrp="1"/>
          </p:cNvSpPr>
          <p:nvPr>
            <p:ph type="sldNum" sz="quarter" idx="12"/>
          </p:nvPr>
        </p:nvSpPr>
        <p:spPr/>
        <p:txBody>
          <a:bodyPr/>
          <a:lstStyle/>
          <a:p>
            <a:pPr>
              <a:defRPr/>
            </a:pPr>
            <a:fld id="{BB86D86E-8469-4D0C-90C8-1CB03073EA23}"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28600" y="457200"/>
            <a:ext cx="9372600" cy="10668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dirty="0" smtClean="0">
                <a:solidFill>
                  <a:schemeClr val="tx1">
                    <a:lumMod val="75000"/>
                    <a:lumOff val="25000"/>
                  </a:schemeClr>
                </a:solidFill>
                <a:latin typeface="+mj-lt"/>
                <a:ea typeface="+mj-ea"/>
                <a:cs typeface="+mj-cs"/>
              </a:rPr>
              <a:t>How </a:t>
            </a:r>
            <a:r>
              <a:rPr lang="en-US" sz="4000" b="1" u="sng" dirty="0" smtClean="0">
                <a:solidFill>
                  <a:schemeClr val="tx1">
                    <a:lumMod val="75000"/>
                    <a:lumOff val="25000"/>
                  </a:schemeClr>
                </a:solidFill>
                <a:latin typeface="+mj-lt"/>
                <a:ea typeface="+mj-ea"/>
                <a:cs typeface="+mj-cs"/>
              </a:rPr>
              <a:t>NOT</a:t>
            </a:r>
            <a:r>
              <a:rPr lang="en-US" sz="4000" dirty="0" smtClean="0">
                <a:solidFill>
                  <a:schemeClr val="tx1">
                    <a:lumMod val="75000"/>
                    <a:lumOff val="25000"/>
                  </a:schemeClr>
                </a:solidFill>
                <a:latin typeface="+mj-lt"/>
                <a:ea typeface="+mj-ea"/>
                <a:cs typeface="+mj-cs"/>
              </a:rPr>
              <a:t> to compute RR for Case Control</a:t>
            </a:r>
            <a:endParaRPr kumimoji="0" lang="en-US" sz="4000" b="0" i="0" u="none" strike="noStrike" kern="1200" cap="none" spc="0" normalizeH="0" baseline="0" noProof="0" dirty="0" smtClean="0">
              <a:ln>
                <a:noFill/>
              </a:ln>
              <a:solidFill>
                <a:schemeClr val="tx1">
                  <a:lumMod val="75000"/>
                  <a:lumOff val="25000"/>
                </a:schemeClr>
              </a:solidFill>
              <a:effectLst/>
              <a:uLnTx/>
              <a:uFillTx/>
              <a:latin typeface="+mj-lt"/>
              <a:ea typeface="+mj-ea"/>
              <a:cs typeface="+mj-cs"/>
            </a:endParaRPr>
          </a:p>
        </p:txBody>
      </p:sp>
      <p:graphicFrame>
        <p:nvGraphicFramePr>
          <p:cNvPr id="4" name="Content Placeholder 3"/>
          <p:cNvGraphicFramePr>
            <a:graphicFrameLocks noGrp="1"/>
          </p:cNvGraphicFramePr>
          <p:nvPr/>
        </p:nvGraphicFramePr>
        <p:xfrm>
          <a:off x="304800" y="1219200"/>
          <a:ext cx="3733800" cy="1794072"/>
        </p:xfrm>
        <a:graphic>
          <a:graphicData uri="http://schemas.openxmlformats.org/drawingml/2006/table">
            <a:tbl>
              <a:tblPr/>
              <a:tblGrid>
                <a:gridCol w="1064824"/>
                <a:gridCol w="663787"/>
                <a:gridCol w="898878"/>
                <a:gridCol w="1106311"/>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A.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18786" name="Object 2"/>
          <p:cNvGraphicFramePr>
            <a:graphicFrameLocks noChangeAspect="1"/>
          </p:cNvGraphicFramePr>
          <p:nvPr/>
        </p:nvGraphicFramePr>
        <p:xfrm>
          <a:off x="285750" y="3017838"/>
          <a:ext cx="3944938" cy="1012825"/>
        </p:xfrm>
        <a:graphic>
          <a:graphicData uri="http://schemas.openxmlformats.org/presentationml/2006/ole">
            <p:oleObj spid="_x0000_s118786" name="Equation" r:id="rId4" imgW="1892160" imgH="419040" progId="Equation.DSMT4">
              <p:embed/>
            </p:oleObj>
          </a:graphicData>
        </a:graphic>
      </p:graphicFrame>
      <p:graphicFrame>
        <p:nvGraphicFramePr>
          <p:cNvPr id="5" name="Content Placeholder 3"/>
          <p:cNvGraphicFramePr>
            <a:graphicFrameLocks noGrp="1"/>
          </p:cNvGraphicFramePr>
          <p:nvPr/>
        </p:nvGraphicFramePr>
        <p:xfrm>
          <a:off x="4419600" y="1219200"/>
          <a:ext cx="4038600" cy="1794072"/>
        </p:xfrm>
        <a:graphic>
          <a:graphicData uri="http://schemas.openxmlformats.org/drawingml/2006/table">
            <a:tbl>
              <a:tblPr/>
              <a:tblGrid>
                <a:gridCol w="1066800"/>
                <a:gridCol w="802922"/>
                <a:gridCol w="972256"/>
                <a:gridCol w="1196622"/>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B.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18787" name="Object 2"/>
          <p:cNvGraphicFramePr>
            <a:graphicFrameLocks noChangeAspect="1"/>
          </p:cNvGraphicFramePr>
          <p:nvPr/>
        </p:nvGraphicFramePr>
        <p:xfrm>
          <a:off x="5438775" y="2971800"/>
          <a:ext cx="2382838" cy="950913"/>
        </p:xfrm>
        <a:graphic>
          <a:graphicData uri="http://schemas.openxmlformats.org/presentationml/2006/ole">
            <p:oleObj spid="_x0000_s118787" name="Equation" r:id="rId5" imgW="1143000" imgH="393480" progId="Equation.DSMT4">
              <p:embed/>
            </p:oleObj>
          </a:graphicData>
        </a:graphic>
      </p:graphicFrame>
      <p:graphicFrame>
        <p:nvGraphicFramePr>
          <p:cNvPr id="118788" name="Object 2"/>
          <p:cNvGraphicFramePr>
            <a:graphicFrameLocks noChangeAspect="1"/>
          </p:cNvGraphicFramePr>
          <p:nvPr/>
        </p:nvGraphicFramePr>
        <p:xfrm>
          <a:off x="3276600" y="5907087"/>
          <a:ext cx="2435225" cy="950913"/>
        </p:xfrm>
        <a:graphic>
          <a:graphicData uri="http://schemas.openxmlformats.org/presentationml/2006/ole">
            <p:oleObj spid="_x0000_s118788" name="Equation" r:id="rId6" imgW="1168200" imgH="393480" progId="Equation.DSMT4">
              <p:embed/>
            </p:oleObj>
          </a:graphicData>
        </a:graphic>
      </p:graphicFrame>
      <p:graphicFrame>
        <p:nvGraphicFramePr>
          <p:cNvPr id="9" name="Content Placeholder 3"/>
          <p:cNvGraphicFramePr>
            <a:graphicFrameLocks noGrp="1"/>
          </p:cNvGraphicFramePr>
          <p:nvPr/>
        </p:nvGraphicFramePr>
        <p:xfrm>
          <a:off x="2819400" y="3962400"/>
          <a:ext cx="3733800" cy="1794072"/>
        </p:xfrm>
        <a:graphic>
          <a:graphicData uri="http://schemas.openxmlformats.org/drawingml/2006/table">
            <a:tbl>
              <a:tblPr/>
              <a:tblGrid>
                <a:gridCol w="1064824"/>
                <a:gridCol w="663787"/>
                <a:gridCol w="898878"/>
                <a:gridCol w="1106311"/>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Non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490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500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10" name="Slide Number Placeholder 9"/>
          <p:cNvSpPr>
            <a:spLocks noGrp="1"/>
          </p:cNvSpPr>
          <p:nvPr>
            <p:ph type="sldNum" sz="quarter" idx="12"/>
          </p:nvPr>
        </p:nvSpPr>
        <p:spPr/>
        <p:txBody>
          <a:bodyPr/>
          <a:lstStyle/>
          <a:p>
            <a:pPr>
              <a:defRPr/>
            </a:pPr>
            <a:fld id="{BB86D86E-8469-4D0C-90C8-1CB03073EA23}"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28600" y="457200"/>
            <a:ext cx="9372600" cy="10668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dirty="0" smtClean="0">
                <a:solidFill>
                  <a:schemeClr val="tx1">
                    <a:lumMod val="75000"/>
                    <a:lumOff val="25000"/>
                  </a:schemeClr>
                </a:solidFill>
                <a:latin typeface="+mj-lt"/>
                <a:ea typeface="+mj-ea"/>
                <a:cs typeface="+mj-cs"/>
              </a:rPr>
              <a:t>How </a:t>
            </a:r>
            <a:r>
              <a:rPr lang="en-US" sz="4000" b="1" u="sng" dirty="0" smtClean="0">
                <a:solidFill>
                  <a:schemeClr val="tx1">
                    <a:lumMod val="75000"/>
                    <a:lumOff val="25000"/>
                  </a:schemeClr>
                </a:solidFill>
                <a:latin typeface="+mj-lt"/>
                <a:ea typeface="+mj-ea"/>
                <a:cs typeface="+mj-cs"/>
              </a:rPr>
              <a:t>NOT</a:t>
            </a:r>
            <a:r>
              <a:rPr lang="en-US" sz="4000" dirty="0" smtClean="0">
                <a:solidFill>
                  <a:schemeClr val="tx1">
                    <a:lumMod val="75000"/>
                    <a:lumOff val="25000"/>
                  </a:schemeClr>
                </a:solidFill>
                <a:latin typeface="+mj-lt"/>
                <a:ea typeface="+mj-ea"/>
                <a:cs typeface="+mj-cs"/>
              </a:rPr>
              <a:t> to compute RR for Case Control</a:t>
            </a:r>
            <a:endParaRPr kumimoji="0" lang="en-US" sz="4000" b="0" i="0" u="none" strike="noStrike" kern="1200" cap="none" spc="0" normalizeH="0" baseline="0" noProof="0" dirty="0" smtClean="0">
              <a:ln>
                <a:noFill/>
              </a:ln>
              <a:solidFill>
                <a:schemeClr val="tx1">
                  <a:lumMod val="75000"/>
                  <a:lumOff val="25000"/>
                </a:schemeClr>
              </a:solidFill>
              <a:effectLst/>
              <a:uLnTx/>
              <a:uFillTx/>
              <a:latin typeface="+mj-lt"/>
              <a:ea typeface="+mj-ea"/>
              <a:cs typeface="+mj-cs"/>
            </a:endParaRPr>
          </a:p>
        </p:txBody>
      </p:sp>
      <p:graphicFrame>
        <p:nvGraphicFramePr>
          <p:cNvPr id="4" name="Content Placeholder 3"/>
          <p:cNvGraphicFramePr>
            <a:graphicFrameLocks noGrp="1"/>
          </p:cNvGraphicFramePr>
          <p:nvPr/>
        </p:nvGraphicFramePr>
        <p:xfrm>
          <a:off x="304800" y="1219200"/>
          <a:ext cx="3733800" cy="1794072"/>
        </p:xfrm>
        <a:graphic>
          <a:graphicData uri="http://schemas.openxmlformats.org/drawingml/2006/table">
            <a:tbl>
              <a:tblPr/>
              <a:tblGrid>
                <a:gridCol w="1064824"/>
                <a:gridCol w="663787"/>
                <a:gridCol w="898878"/>
                <a:gridCol w="1106311"/>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A.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18786" name="Object 2"/>
          <p:cNvGraphicFramePr>
            <a:graphicFrameLocks noChangeAspect="1"/>
          </p:cNvGraphicFramePr>
          <p:nvPr/>
        </p:nvGraphicFramePr>
        <p:xfrm>
          <a:off x="114300" y="3017838"/>
          <a:ext cx="4289425" cy="1012825"/>
        </p:xfrm>
        <a:graphic>
          <a:graphicData uri="http://schemas.openxmlformats.org/presentationml/2006/ole">
            <p:oleObj spid="_x0000_s130050" name="Equation" r:id="rId4" imgW="2057400" imgH="419040" progId="Equation.DSMT4">
              <p:embed/>
            </p:oleObj>
          </a:graphicData>
        </a:graphic>
      </p:graphicFrame>
      <p:graphicFrame>
        <p:nvGraphicFramePr>
          <p:cNvPr id="5" name="Content Placeholder 3"/>
          <p:cNvGraphicFramePr>
            <a:graphicFrameLocks noGrp="1"/>
          </p:cNvGraphicFramePr>
          <p:nvPr/>
        </p:nvGraphicFramePr>
        <p:xfrm>
          <a:off x="4419600" y="1219200"/>
          <a:ext cx="4038600" cy="1794072"/>
        </p:xfrm>
        <a:graphic>
          <a:graphicData uri="http://schemas.openxmlformats.org/drawingml/2006/table">
            <a:tbl>
              <a:tblPr/>
              <a:tblGrid>
                <a:gridCol w="1066800"/>
                <a:gridCol w="802922"/>
                <a:gridCol w="972256"/>
                <a:gridCol w="1196622"/>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B.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18787" name="Object 2"/>
          <p:cNvGraphicFramePr>
            <a:graphicFrameLocks noChangeAspect="1"/>
          </p:cNvGraphicFramePr>
          <p:nvPr/>
        </p:nvGraphicFramePr>
        <p:xfrm>
          <a:off x="5281613" y="2971800"/>
          <a:ext cx="2700337" cy="950913"/>
        </p:xfrm>
        <a:graphic>
          <a:graphicData uri="http://schemas.openxmlformats.org/presentationml/2006/ole">
            <p:oleObj spid="_x0000_s130051" name="Equation" r:id="rId5" imgW="1295280" imgH="393480" progId="Equation.DSMT4">
              <p:embed/>
            </p:oleObj>
          </a:graphicData>
        </a:graphic>
      </p:graphicFrame>
      <p:graphicFrame>
        <p:nvGraphicFramePr>
          <p:cNvPr id="118788" name="Object 2"/>
          <p:cNvGraphicFramePr>
            <a:graphicFrameLocks noChangeAspect="1"/>
          </p:cNvGraphicFramePr>
          <p:nvPr/>
        </p:nvGraphicFramePr>
        <p:xfrm>
          <a:off x="3117850" y="5907088"/>
          <a:ext cx="2752725" cy="950912"/>
        </p:xfrm>
        <a:graphic>
          <a:graphicData uri="http://schemas.openxmlformats.org/presentationml/2006/ole">
            <p:oleObj spid="_x0000_s130052" name="Equation" r:id="rId6" imgW="1320480" imgH="393480" progId="Equation.DSMT4">
              <p:embed/>
            </p:oleObj>
          </a:graphicData>
        </a:graphic>
      </p:graphicFrame>
      <p:graphicFrame>
        <p:nvGraphicFramePr>
          <p:cNvPr id="9" name="Content Placeholder 3"/>
          <p:cNvGraphicFramePr>
            <a:graphicFrameLocks noGrp="1"/>
          </p:cNvGraphicFramePr>
          <p:nvPr/>
        </p:nvGraphicFramePr>
        <p:xfrm>
          <a:off x="2819400" y="3962400"/>
          <a:ext cx="3733800" cy="1794072"/>
        </p:xfrm>
        <a:graphic>
          <a:graphicData uri="http://schemas.openxmlformats.org/drawingml/2006/table">
            <a:tbl>
              <a:tblPr/>
              <a:tblGrid>
                <a:gridCol w="1064824"/>
                <a:gridCol w="663787"/>
                <a:gridCol w="898878"/>
                <a:gridCol w="1106311"/>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490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500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10" name="Oval 9"/>
          <p:cNvSpPr/>
          <p:nvPr/>
        </p:nvSpPr>
        <p:spPr>
          <a:xfrm>
            <a:off x="3352800" y="6096000"/>
            <a:ext cx="914400" cy="533400"/>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562600" y="3200400"/>
            <a:ext cx="914400" cy="533400"/>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81000" y="3276600"/>
            <a:ext cx="685800" cy="533400"/>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pPr>
              <a:defRPr/>
            </a:pPr>
            <a:fld id="{BB86D86E-8469-4D0C-90C8-1CB03073EA23}"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0" y="274638"/>
            <a:ext cx="9144000" cy="1143000"/>
          </a:xfrm>
        </p:spPr>
        <p:txBody>
          <a:bodyPr/>
          <a:lstStyle/>
          <a:p>
            <a:pPr eaLnBrk="1" hangingPunct="1"/>
            <a:r>
              <a:rPr lang="en-US" sz="4000" dirty="0" smtClean="0">
                <a:solidFill>
                  <a:srgbClr val="404040"/>
                </a:solidFill>
              </a:rPr>
              <a:t>Odds</a:t>
            </a:r>
          </a:p>
        </p:txBody>
      </p:sp>
      <p:graphicFrame>
        <p:nvGraphicFramePr>
          <p:cNvPr id="105504" name="Group 32"/>
          <p:cNvGraphicFramePr>
            <a:graphicFrameLocks noGrp="1"/>
          </p:cNvGraphicFramePr>
          <p:nvPr/>
        </p:nvGraphicFramePr>
        <p:xfrm>
          <a:off x="0" y="1066800"/>
          <a:ext cx="5334000" cy="1804035"/>
        </p:xfrm>
        <a:graphic>
          <a:graphicData uri="http://schemas.openxmlformats.org/drawingml/2006/table">
            <a:tbl>
              <a:tblPr/>
              <a:tblGrid>
                <a:gridCol w="1556855"/>
                <a:gridCol w="990727"/>
                <a:gridCol w="1304751"/>
                <a:gridCol w="148166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00"/>
                          </a:solidFill>
                          <a:effectLst/>
                          <a:latin typeface="Calibri" pitchFamily="34" charset="0"/>
                          <a:cs typeface="Arial" charset="0"/>
                        </a:rPr>
                        <a:t>POPULATION VALUES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267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C+D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r>
              <a:tr h="333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A+C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B+D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A+B+C+D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r>
            </a:tbl>
          </a:graphicData>
        </a:graphic>
      </p:graphicFrame>
      <p:sp>
        <p:nvSpPr>
          <p:cNvPr id="6" name="TextBox 5"/>
          <p:cNvSpPr txBox="1"/>
          <p:nvPr/>
        </p:nvSpPr>
        <p:spPr>
          <a:xfrm>
            <a:off x="304800" y="6400800"/>
            <a:ext cx="5309980" cy="369332"/>
          </a:xfrm>
          <a:prstGeom prst="rect">
            <a:avLst/>
          </a:prstGeom>
          <a:noFill/>
        </p:spPr>
        <p:txBody>
          <a:bodyPr wrap="none" rtlCol="0">
            <a:spAutoFit/>
          </a:bodyPr>
          <a:lstStyle/>
          <a:p>
            <a:r>
              <a:rPr lang="en-US" dirty="0" err="1" smtClean="0"/>
              <a:t>Motulsky</a:t>
            </a:r>
            <a:r>
              <a:rPr lang="en-US" dirty="0" smtClean="0"/>
              <a:t>, Intuitive Biostatistics, Chapters 8 and 9</a:t>
            </a:r>
            <a:endParaRPr lang="en-US" dirty="0"/>
          </a:p>
        </p:txBody>
      </p:sp>
      <p:graphicFrame>
        <p:nvGraphicFramePr>
          <p:cNvPr id="105476" name="Object 2"/>
          <p:cNvGraphicFramePr>
            <a:graphicFrameLocks noChangeAspect="1"/>
          </p:cNvGraphicFramePr>
          <p:nvPr/>
        </p:nvGraphicFramePr>
        <p:xfrm>
          <a:off x="0" y="3429000"/>
          <a:ext cx="9144000" cy="2987675"/>
        </p:xfrm>
        <a:graphic>
          <a:graphicData uri="http://schemas.openxmlformats.org/presentationml/2006/ole">
            <p:oleObj spid="_x0000_s91138" name="Equation" r:id="rId4" imgW="4597200" imgH="1473120" progId="Equation.DSMT4">
              <p:embed/>
            </p:oleObj>
          </a:graphicData>
        </a:graphic>
      </p:graphicFrame>
      <p:sp>
        <p:nvSpPr>
          <p:cNvPr id="7" name="Slide Number Placeholder 6"/>
          <p:cNvSpPr>
            <a:spLocks noGrp="1"/>
          </p:cNvSpPr>
          <p:nvPr>
            <p:ph type="sldNum" sz="quarter" idx="12"/>
          </p:nvPr>
        </p:nvSpPr>
        <p:spPr/>
        <p:txBody>
          <a:bodyPr/>
          <a:lstStyle/>
          <a:p>
            <a:pPr>
              <a:defRPr/>
            </a:pPr>
            <a:fld id="{BB86D86E-8469-4D0C-90C8-1CB03073EA23}" type="slidenum">
              <a:rPr lang="en-US" smtClean="0"/>
              <a:pPr>
                <a:defRPr/>
              </a:pPr>
              <a:t>16</a:t>
            </a:fld>
            <a:endParaRPr lang="en-US"/>
          </a:p>
        </p:txBody>
      </p:sp>
      <p:graphicFrame>
        <p:nvGraphicFramePr>
          <p:cNvPr id="5" name="Table 4"/>
          <p:cNvGraphicFramePr>
            <a:graphicFrameLocks noGrp="1"/>
          </p:cNvGraphicFramePr>
          <p:nvPr/>
        </p:nvGraphicFramePr>
        <p:xfrm>
          <a:off x="5486401" y="1066800"/>
          <a:ext cx="3657599" cy="2468880"/>
        </p:xfrm>
        <a:graphic>
          <a:graphicData uri="http://schemas.openxmlformats.org/drawingml/2006/table">
            <a:tbl>
              <a:tblPr firstRow="1" bandRow="1">
                <a:tableStyleId>{F5AB1C69-6EDB-4FF4-983F-18BD219EF322}</a:tableStyleId>
              </a:tblPr>
              <a:tblGrid>
                <a:gridCol w="457200"/>
                <a:gridCol w="685800"/>
                <a:gridCol w="762000"/>
                <a:gridCol w="1752599"/>
              </a:tblGrid>
              <a:tr h="411480">
                <a:tc>
                  <a:txBody>
                    <a:bodyPr/>
                    <a:lstStyle/>
                    <a:p>
                      <a:r>
                        <a:rPr lang="en-US" dirty="0" smtClean="0"/>
                        <a:t>A</a:t>
                      </a:r>
                      <a:endParaRPr lang="en-US" dirty="0"/>
                    </a:p>
                  </a:txBody>
                  <a:tcPr/>
                </a:tc>
                <a:tc>
                  <a:txBody>
                    <a:bodyPr/>
                    <a:lstStyle/>
                    <a:p>
                      <a:r>
                        <a:rPr lang="en-US" dirty="0" smtClean="0"/>
                        <a:t>B</a:t>
                      </a:r>
                      <a:endParaRPr lang="en-US" dirty="0"/>
                    </a:p>
                  </a:txBody>
                  <a:tcPr/>
                </a:tc>
                <a:tc>
                  <a:txBody>
                    <a:bodyPr/>
                    <a:lstStyle/>
                    <a:p>
                      <a:r>
                        <a:rPr lang="en-US" dirty="0" err="1" smtClean="0"/>
                        <a:t>Prob</a:t>
                      </a:r>
                      <a:endParaRPr lang="en-US" dirty="0"/>
                    </a:p>
                  </a:txBody>
                  <a:tcPr/>
                </a:tc>
                <a:tc>
                  <a:txBody>
                    <a:bodyPr/>
                    <a:lstStyle/>
                    <a:p>
                      <a:r>
                        <a:rPr lang="en-US" dirty="0" smtClean="0"/>
                        <a:t>Odds</a:t>
                      </a:r>
                      <a:endParaRPr lang="en-US" dirty="0"/>
                    </a:p>
                  </a:txBody>
                  <a:tcPr/>
                </a:tc>
              </a:tr>
              <a:tr h="411480">
                <a:tc>
                  <a:txBody>
                    <a:bodyPr/>
                    <a:lstStyle/>
                    <a:p>
                      <a:r>
                        <a:rPr lang="en-US" dirty="0" smtClean="0"/>
                        <a:t>0</a:t>
                      </a:r>
                      <a:endParaRPr lang="en-US" dirty="0"/>
                    </a:p>
                  </a:txBody>
                  <a:tcPr/>
                </a:tc>
                <a:tc>
                  <a:txBody>
                    <a:bodyPr/>
                    <a:lstStyle/>
                    <a:p>
                      <a:r>
                        <a:rPr lang="en-US" dirty="0" smtClean="0"/>
                        <a:t>100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r h="411480">
                <a:tc>
                  <a:txBody>
                    <a:bodyPr/>
                    <a:lstStyle/>
                    <a:p>
                      <a:r>
                        <a:rPr lang="en-US" dirty="0" smtClean="0"/>
                        <a:t>50</a:t>
                      </a:r>
                      <a:endParaRPr lang="en-US" dirty="0"/>
                    </a:p>
                  </a:txBody>
                  <a:tcPr/>
                </a:tc>
                <a:tc>
                  <a:txBody>
                    <a:bodyPr/>
                    <a:lstStyle/>
                    <a:p>
                      <a:r>
                        <a:rPr lang="en-US" dirty="0" smtClean="0"/>
                        <a:t>50</a:t>
                      </a:r>
                      <a:endParaRPr lang="en-US" dirty="0"/>
                    </a:p>
                  </a:txBody>
                  <a:tcPr/>
                </a:tc>
                <a:tc>
                  <a:txBody>
                    <a:bodyPr/>
                    <a:lstStyle/>
                    <a:p>
                      <a:r>
                        <a:rPr lang="en-US" dirty="0" smtClean="0"/>
                        <a:t>0.50</a:t>
                      </a:r>
                      <a:endParaRPr lang="en-US" dirty="0"/>
                    </a:p>
                  </a:txBody>
                  <a:tcPr/>
                </a:tc>
                <a:tc>
                  <a:txBody>
                    <a:bodyPr/>
                    <a:lstStyle/>
                    <a:p>
                      <a:r>
                        <a:rPr lang="en-US" dirty="0" smtClean="0"/>
                        <a:t>1  (50:50</a:t>
                      </a:r>
                      <a:r>
                        <a:rPr lang="en-US" baseline="0" dirty="0" smtClean="0"/>
                        <a:t> or 1:1)</a:t>
                      </a:r>
                      <a:endParaRPr lang="en-US" dirty="0"/>
                    </a:p>
                  </a:txBody>
                  <a:tcPr/>
                </a:tc>
              </a:tr>
              <a:tr h="411480">
                <a:tc>
                  <a:txBody>
                    <a:bodyPr/>
                    <a:lstStyle/>
                    <a:p>
                      <a:r>
                        <a:rPr lang="en-US" dirty="0" smtClean="0"/>
                        <a:t>25</a:t>
                      </a:r>
                      <a:endParaRPr lang="en-US" dirty="0"/>
                    </a:p>
                  </a:txBody>
                  <a:tcPr/>
                </a:tc>
                <a:tc>
                  <a:txBody>
                    <a:bodyPr/>
                    <a:lstStyle/>
                    <a:p>
                      <a:r>
                        <a:rPr lang="en-US" dirty="0" smtClean="0"/>
                        <a:t>75</a:t>
                      </a:r>
                      <a:endParaRPr lang="en-US" dirty="0"/>
                    </a:p>
                  </a:txBody>
                  <a:tcPr/>
                </a:tc>
                <a:tc>
                  <a:txBody>
                    <a:bodyPr/>
                    <a:lstStyle/>
                    <a:p>
                      <a:r>
                        <a:rPr lang="en-US" dirty="0" smtClean="0"/>
                        <a:t>0.25</a:t>
                      </a:r>
                      <a:endParaRPr lang="en-US" dirty="0"/>
                    </a:p>
                  </a:txBody>
                  <a:tcPr/>
                </a:tc>
                <a:tc>
                  <a:txBody>
                    <a:bodyPr/>
                    <a:lstStyle/>
                    <a:p>
                      <a:r>
                        <a:rPr lang="en-US" dirty="0" smtClean="0"/>
                        <a:t>0.33  (1:3)</a:t>
                      </a:r>
                      <a:endParaRPr lang="en-US" dirty="0"/>
                    </a:p>
                  </a:txBody>
                  <a:tcPr/>
                </a:tc>
              </a:tr>
              <a:tr h="411480">
                <a:tc>
                  <a:txBody>
                    <a:bodyPr/>
                    <a:lstStyle/>
                    <a:p>
                      <a:r>
                        <a:rPr lang="en-US" dirty="0" smtClean="0"/>
                        <a:t>75</a:t>
                      </a:r>
                      <a:endParaRPr lang="en-US" dirty="0"/>
                    </a:p>
                  </a:txBody>
                  <a:tcPr/>
                </a:tc>
                <a:tc>
                  <a:txBody>
                    <a:bodyPr/>
                    <a:lstStyle/>
                    <a:p>
                      <a:r>
                        <a:rPr lang="en-US" dirty="0" smtClean="0"/>
                        <a:t>25</a:t>
                      </a:r>
                      <a:endParaRPr lang="en-US" dirty="0"/>
                    </a:p>
                  </a:txBody>
                  <a:tcPr/>
                </a:tc>
                <a:tc>
                  <a:txBody>
                    <a:bodyPr/>
                    <a:lstStyle/>
                    <a:p>
                      <a:r>
                        <a:rPr lang="en-US" dirty="0" smtClean="0"/>
                        <a:t>0.75</a:t>
                      </a:r>
                      <a:endParaRPr lang="en-US" dirty="0"/>
                    </a:p>
                  </a:txBody>
                  <a:tcPr/>
                </a:tc>
                <a:tc>
                  <a:txBody>
                    <a:bodyPr/>
                    <a:lstStyle/>
                    <a:p>
                      <a:r>
                        <a:rPr lang="en-US" dirty="0" smtClean="0"/>
                        <a:t>3.0  (3:1)</a:t>
                      </a:r>
                      <a:endParaRPr lang="en-US" dirty="0"/>
                    </a:p>
                  </a:txBody>
                  <a:tcPr/>
                </a:tc>
              </a:tr>
              <a:tr h="411480">
                <a:tc>
                  <a:txBody>
                    <a:bodyPr/>
                    <a:lstStyle/>
                    <a:p>
                      <a:r>
                        <a:rPr lang="en-US" dirty="0" smtClean="0"/>
                        <a:t>80</a:t>
                      </a:r>
                      <a:endParaRPr lang="en-US" dirty="0"/>
                    </a:p>
                  </a:txBody>
                  <a:tcPr/>
                </a:tc>
                <a:tc>
                  <a:txBody>
                    <a:bodyPr/>
                    <a:lstStyle/>
                    <a:p>
                      <a:r>
                        <a:rPr lang="en-US" dirty="0" smtClean="0"/>
                        <a:t>20</a:t>
                      </a:r>
                      <a:endParaRPr lang="en-US" dirty="0"/>
                    </a:p>
                  </a:txBody>
                  <a:tcPr/>
                </a:tc>
                <a:tc>
                  <a:txBody>
                    <a:bodyPr/>
                    <a:lstStyle/>
                    <a:p>
                      <a:r>
                        <a:rPr lang="en-US" dirty="0" smtClean="0"/>
                        <a:t>0.80</a:t>
                      </a:r>
                      <a:endParaRPr lang="en-US" dirty="0"/>
                    </a:p>
                  </a:txBody>
                  <a:tcPr/>
                </a:tc>
                <a:tc>
                  <a:txBody>
                    <a:bodyPr/>
                    <a:lstStyle/>
                    <a:p>
                      <a:r>
                        <a:rPr lang="en-US" dirty="0" smtClean="0"/>
                        <a:t>4.0 (4:1)</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0" y="274638"/>
            <a:ext cx="9144000" cy="1143000"/>
          </a:xfrm>
        </p:spPr>
        <p:txBody>
          <a:bodyPr/>
          <a:lstStyle/>
          <a:p>
            <a:pPr eaLnBrk="1" hangingPunct="1"/>
            <a:r>
              <a:rPr lang="en-US" sz="4000" dirty="0" smtClean="0">
                <a:solidFill>
                  <a:srgbClr val="404040"/>
                </a:solidFill>
              </a:rPr>
              <a:t>Odds Ratio</a:t>
            </a:r>
          </a:p>
        </p:txBody>
      </p:sp>
      <p:graphicFrame>
        <p:nvGraphicFramePr>
          <p:cNvPr id="105504" name="Group 32"/>
          <p:cNvGraphicFramePr>
            <a:graphicFrameLocks noGrp="1"/>
          </p:cNvGraphicFramePr>
          <p:nvPr/>
        </p:nvGraphicFramePr>
        <p:xfrm>
          <a:off x="1828800" y="1447800"/>
          <a:ext cx="5334000" cy="1804035"/>
        </p:xfrm>
        <a:graphic>
          <a:graphicData uri="http://schemas.openxmlformats.org/drawingml/2006/table">
            <a:tbl>
              <a:tblPr/>
              <a:tblGrid>
                <a:gridCol w="1556855"/>
                <a:gridCol w="990727"/>
                <a:gridCol w="1304751"/>
                <a:gridCol w="148166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POPULATION VALUES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267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C+D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r>
              <a:tr h="333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A+C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B+D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A+B+C+D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40000"/>
                        <a:lumOff val="60000"/>
                      </a:schemeClr>
                    </a:solidFill>
                  </a:tcPr>
                </a:tc>
              </a:tr>
            </a:tbl>
          </a:graphicData>
        </a:graphic>
      </p:graphicFrame>
      <p:sp>
        <p:nvSpPr>
          <p:cNvPr id="6" name="TextBox 5"/>
          <p:cNvSpPr txBox="1"/>
          <p:nvPr/>
        </p:nvSpPr>
        <p:spPr>
          <a:xfrm>
            <a:off x="304800" y="6400800"/>
            <a:ext cx="5309980" cy="369332"/>
          </a:xfrm>
          <a:prstGeom prst="rect">
            <a:avLst/>
          </a:prstGeom>
          <a:noFill/>
        </p:spPr>
        <p:txBody>
          <a:bodyPr wrap="none" rtlCol="0">
            <a:spAutoFit/>
          </a:bodyPr>
          <a:lstStyle/>
          <a:p>
            <a:r>
              <a:rPr lang="en-US" dirty="0" err="1" smtClean="0"/>
              <a:t>Motulsky</a:t>
            </a:r>
            <a:r>
              <a:rPr lang="en-US" dirty="0" smtClean="0"/>
              <a:t>, Intuitive Biostatistics, Chapters 8 and 9</a:t>
            </a:r>
            <a:endParaRPr lang="en-US" dirty="0"/>
          </a:p>
        </p:txBody>
      </p:sp>
      <p:graphicFrame>
        <p:nvGraphicFramePr>
          <p:cNvPr id="105476" name="Object 2"/>
          <p:cNvGraphicFramePr>
            <a:graphicFrameLocks noChangeAspect="1"/>
          </p:cNvGraphicFramePr>
          <p:nvPr/>
        </p:nvGraphicFramePr>
        <p:xfrm>
          <a:off x="112713" y="3544888"/>
          <a:ext cx="8916987" cy="2601912"/>
        </p:xfrm>
        <a:graphic>
          <a:graphicData uri="http://schemas.openxmlformats.org/presentationml/2006/ole">
            <p:oleObj spid="_x0000_s131074" name="Equation" r:id="rId4" imgW="4483080" imgH="1282680" progId="Equation.DSMT4">
              <p:embed/>
            </p:oleObj>
          </a:graphicData>
        </a:graphic>
      </p:graphicFrame>
      <p:sp>
        <p:nvSpPr>
          <p:cNvPr id="7" name="Slide Number Placeholder 6"/>
          <p:cNvSpPr>
            <a:spLocks noGrp="1"/>
          </p:cNvSpPr>
          <p:nvPr>
            <p:ph type="sldNum" sz="quarter" idx="12"/>
          </p:nvPr>
        </p:nvSpPr>
        <p:spPr/>
        <p:txBody>
          <a:bodyPr/>
          <a:lstStyle/>
          <a:p>
            <a:pPr>
              <a:defRPr/>
            </a:pPr>
            <a:fld id="{BB86D86E-8469-4D0C-90C8-1CB03073EA23}"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457200"/>
            <a:ext cx="9144000" cy="9906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700" dirty="0" smtClean="0">
                <a:solidFill>
                  <a:schemeClr val="tx1">
                    <a:lumMod val="75000"/>
                    <a:lumOff val="25000"/>
                  </a:schemeClr>
                </a:solidFill>
                <a:latin typeface="+mj-lt"/>
                <a:ea typeface="+mj-ea"/>
                <a:cs typeface="+mj-cs"/>
              </a:rPr>
              <a:t>Estimated OR for Case Control (or other types of) Studies</a:t>
            </a:r>
            <a:endParaRPr kumimoji="0" lang="en-US" sz="2700" b="0" i="0" u="none" strike="noStrike" kern="1200" cap="none" spc="0" normalizeH="0" baseline="0" noProof="0" dirty="0" smtClean="0">
              <a:ln>
                <a:noFill/>
              </a:ln>
              <a:solidFill>
                <a:schemeClr val="tx1">
                  <a:lumMod val="75000"/>
                  <a:lumOff val="25000"/>
                </a:schemeClr>
              </a:solidFill>
              <a:effectLst/>
              <a:uLnTx/>
              <a:uFillTx/>
              <a:latin typeface="+mj-lt"/>
              <a:ea typeface="+mj-ea"/>
              <a:cs typeface="+mj-cs"/>
            </a:endParaRPr>
          </a:p>
        </p:txBody>
      </p:sp>
      <p:graphicFrame>
        <p:nvGraphicFramePr>
          <p:cNvPr id="4" name="Content Placeholder 3"/>
          <p:cNvGraphicFramePr>
            <a:graphicFrameLocks noGrp="1"/>
          </p:cNvGraphicFramePr>
          <p:nvPr/>
        </p:nvGraphicFramePr>
        <p:xfrm>
          <a:off x="304800" y="1219200"/>
          <a:ext cx="3733800" cy="1794072"/>
        </p:xfrm>
        <a:graphic>
          <a:graphicData uri="http://schemas.openxmlformats.org/drawingml/2006/table">
            <a:tbl>
              <a:tblPr/>
              <a:tblGrid>
                <a:gridCol w="1064824"/>
                <a:gridCol w="663787"/>
                <a:gridCol w="898878"/>
                <a:gridCol w="1106311"/>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A.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18786" name="Object 2"/>
          <p:cNvGraphicFramePr>
            <a:graphicFrameLocks noChangeAspect="1"/>
          </p:cNvGraphicFramePr>
          <p:nvPr/>
        </p:nvGraphicFramePr>
        <p:xfrm>
          <a:off x="1079500" y="3048000"/>
          <a:ext cx="2357438" cy="950913"/>
        </p:xfrm>
        <a:graphic>
          <a:graphicData uri="http://schemas.openxmlformats.org/presentationml/2006/ole">
            <p:oleObj spid="_x0000_s157698" name="Equation" r:id="rId4" imgW="1130040" imgH="393480" progId="Equation.DSMT4">
              <p:embed/>
            </p:oleObj>
          </a:graphicData>
        </a:graphic>
      </p:graphicFrame>
      <p:graphicFrame>
        <p:nvGraphicFramePr>
          <p:cNvPr id="5" name="Content Placeholder 3"/>
          <p:cNvGraphicFramePr>
            <a:graphicFrameLocks noGrp="1"/>
          </p:cNvGraphicFramePr>
          <p:nvPr/>
        </p:nvGraphicFramePr>
        <p:xfrm>
          <a:off x="4419600" y="1219200"/>
          <a:ext cx="4038600" cy="1794072"/>
        </p:xfrm>
        <a:graphic>
          <a:graphicData uri="http://schemas.openxmlformats.org/drawingml/2006/table">
            <a:tbl>
              <a:tblPr/>
              <a:tblGrid>
                <a:gridCol w="1066800"/>
                <a:gridCol w="802922"/>
                <a:gridCol w="972256"/>
                <a:gridCol w="1196622"/>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B.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9" name="Content Placeholder 3"/>
          <p:cNvGraphicFramePr>
            <a:graphicFrameLocks noGrp="1"/>
          </p:cNvGraphicFramePr>
          <p:nvPr/>
        </p:nvGraphicFramePr>
        <p:xfrm>
          <a:off x="2819400" y="3962400"/>
          <a:ext cx="3733800" cy="1794072"/>
        </p:xfrm>
        <a:graphic>
          <a:graphicData uri="http://schemas.openxmlformats.org/drawingml/2006/table">
            <a:tbl>
              <a:tblPr/>
              <a:tblGrid>
                <a:gridCol w="1064824"/>
                <a:gridCol w="663787"/>
                <a:gridCol w="898878"/>
                <a:gridCol w="1106311"/>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Non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490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500</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13" name="Slide Number Placeholder 12"/>
          <p:cNvSpPr>
            <a:spLocks noGrp="1"/>
          </p:cNvSpPr>
          <p:nvPr>
            <p:ph type="sldNum" sz="quarter" idx="12"/>
          </p:nvPr>
        </p:nvSpPr>
        <p:spPr/>
        <p:txBody>
          <a:bodyPr/>
          <a:lstStyle/>
          <a:p>
            <a:pPr>
              <a:defRPr/>
            </a:pPr>
            <a:fld id="{BB86D86E-8469-4D0C-90C8-1CB03073EA23}" type="slidenum">
              <a:rPr lang="en-US" smtClean="0"/>
              <a:pPr>
                <a:defRPr/>
              </a:pPr>
              <a:t>18</a:t>
            </a:fld>
            <a:endParaRPr lang="en-US"/>
          </a:p>
        </p:txBody>
      </p:sp>
      <p:graphicFrame>
        <p:nvGraphicFramePr>
          <p:cNvPr id="157701" name="Object 2"/>
          <p:cNvGraphicFramePr>
            <a:graphicFrameLocks noChangeAspect="1"/>
          </p:cNvGraphicFramePr>
          <p:nvPr/>
        </p:nvGraphicFramePr>
        <p:xfrm>
          <a:off x="3197225" y="5907088"/>
          <a:ext cx="2516188" cy="950912"/>
        </p:xfrm>
        <a:graphic>
          <a:graphicData uri="http://schemas.openxmlformats.org/presentationml/2006/ole">
            <p:oleObj spid="_x0000_s157701" name="Equation" r:id="rId5" imgW="1206360" imgH="393480" progId="Equation.DSMT4">
              <p:embed/>
            </p:oleObj>
          </a:graphicData>
        </a:graphic>
      </p:graphicFrame>
      <p:graphicFrame>
        <p:nvGraphicFramePr>
          <p:cNvPr id="157702" name="Object 2"/>
          <p:cNvGraphicFramePr>
            <a:graphicFrameLocks noChangeAspect="1"/>
          </p:cNvGraphicFramePr>
          <p:nvPr/>
        </p:nvGraphicFramePr>
        <p:xfrm>
          <a:off x="5181600" y="3048000"/>
          <a:ext cx="2357438" cy="950913"/>
        </p:xfrm>
        <a:graphic>
          <a:graphicData uri="http://schemas.openxmlformats.org/presentationml/2006/ole">
            <p:oleObj spid="_x0000_s157702" name="Equation" r:id="rId6" imgW="1130040" imgH="393480"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0" y="274638"/>
            <a:ext cx="9144000" cy="1143000"/>
          </a:xfrm>
        </p:spPr>
        <p:txBody>
          <a:bodyPr/>
          <a:lstStyle/>
          <a:p>
            <a:pPr eaLnBrk="1" hangingPunct="1"/>
            <a:r>
              <a:rPr lang="en-US" sz="4000" dirty="0" smtClean="0">
                <a:solidFill>
                  <a:srgbClr val="404040"/>
                </a:solidFill>
              </a:rPr>
              <a:t>Odds Ratio Example</a:t>
            </a:r>
          </a:p>
        </p:txBody>
      </p:sp>
      <p:sp>
        <p:nvSpPr>
          <p:cNvPr id="6" name="TextBox 5"/>
          <p:cNvSpPr txBox="1"/>
          <p:nvPr/>
        </p:nvSpPr>
        <p:spPr>
          <a:xfrm>
            <a:off x="304800" y="6400800"/>
            <a:ext cx="5309980" cy="369332"/>
          </a:xfrm>
          <a:prstGeom prst="rect">
            <a:avLst/>
          </a:prstGeom>
          <a:noFill/>
        </p:spPr>
        <p:txBody>
          <a:bodyPr wrap="none" rtlCol="0">
            <a:spAutoFit/>
          </a:bodyPr>
          <a:lstStyle/>
          <a:p>
            <a:r>
              <a:rPr lang="en-US" dirty="0" err="1" smtClean="0"/>
              <a:t>Motulsky</a:t>
            </a:r>
            <a:r>
              <a:rPr lang="en-US" dirty="0" smtClean="0"/>
              <a:t>, Intuitive Biostatistics, Chapters 8 and 9</a:t>
            </a:r>
            <a:endParaRPr lang="en-US" dirty="0"/>
          </a:p>
        </p:txBody>
      </p:sp>
      <p:graphicFrame>
        <p:nvGraphicFramePr>
          <p:cNvPr id="105476" name="Object 2"/>
          <p:cNvGraphicFramePr>
            <a:graphicFrameLocks noChangeAspect="1"/>
          </p:cNvGraphicFramePr>
          <p:nvPr/>
        </p:nvGraphicFramePr>
        <p:xfrm>
          <a:off x="717550" y="3197225"/>
          <a:ext cx="7705725" cy="3297238"/>
        </p:xfrm>
        <a:graphic>
          <a:graphicData uri="http://schemas.openxmlformats.org/presentationml/2006/ole">
            <p:oleObj spid="_x0000_s132098" name="Equation" r:id="rId4" imgW="3873240" imgH="1625400" progId="Equation.DSMT4">
              <p:embed/>
            </p:oleObj>
          </a:graphicData>
        </a:graphic>
      </p:graphicFrame>
      <p:graphicFrame>
        <p:nvGraphicFramePr>
          <p:cNvPr id="7" name="Content Placeholder 3"/>
          <p:cNvGraphicFramePr>
            <a:graphicFrameLocks noGrp="1"/>
          </p:cNvGraphicFramePr>
          <p:nvPr/>
        </p:nvGraphicFramePr>
        <p:xfrm>
          <a:off x="2362200" y="1524000"/>
          <a:ext cx="4190999" cy="1559976"/>
        </p:xfrm>
        <a:graphic>
          <a:graphicData uri="http://schemas.openxmlformats.org/drawingml/2006/table">
            <a:tbl>
              <a:tblPr/>
              <a:tblGrid>
                <a:gridCol w="1173480"/>
                <a:gridCol w="1005840"/>
                <a:gridCol w="1285239"/>
                <a:gridCol w="726440"/>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RARE</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Vaccine</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059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Placebo</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196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8" name="Slide Number Placeholder 7"/>
          <p:cNvSpPr>
            <a:spLocks noGrp="1"/>
          </p:cNvSpPr>
          <p:nvPr>
            <p:ph type="sldNum" sz="quarter" idx="12"/>
          </p:nvPr>
        </p:nvSpPr>
        <p:spPr/>
        <p:txBody>
          <a:bodyPr/>
          <a:lstStyle/>
          <a:p>
            <a:pPr>
              <a:defRPr/>
            </a:pPr>
            <a:fld id="{BB86D86E-8469-4D0C-90C8-1CB03073EA23}"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762000" y="1524000"/>
            <a:ext cx="8001000" cy="4191000"/>
          </a:xfrm>
        </p:spPr>
        <p:txBody>
          <a:bodyPr rtlCol="0">
            <a:normAutofit lnSpcReduction="100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Explain the relationship between and appropriate uses of Relative Risk, Odds Ratio and Risk Difference</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Calculate Confidence Interval for RR and OR</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these measures of association in context of two global health examples </a:t>
            </a:r>
          </a:p>
          <a:p>
            <a:pPr eaLnBrk="1" fontAlgn="auto" hangingPunct="1">
              <a:spcAft>
                <a:spcPts val="0"/>
              </a:spcAft>
              <a:buClr>
                <a:srgbClr val="569FD3"/>
              </a:buClr>
              <a:buNone/>
              <a:defRPr/>
            </a:pPr>
            <a:r>
              <a:rPr lang="en-US" dirty="0" smtClean="0">
                <a:solidFill>
                  <a:schemeClr val="tx1">
                    <a:lumMod val="75000"/>
                    <a:lumOff val="25000"/>
                  </a:schemeClr>
                </a:solidFill>
              </a:rPr>
              <a:t>		</a:t>
            </a:r>
            <a:r>
              <a:rPr lang="en-US" sz="2600" dirty="0" smtClean="0">
                <a:solidFill>
                  <a:schemeClr val="tx1">
                    <a:lumMod val="75000"/>
                    <a:lumOff val="25000"/>
                  </a:schemeClr>
                </a:solidFill>
              </a:rPr>
              <a:t>1. Treatments for Postpartum Hemorrhage (PPH)  </a:t>
            </a:r>
          </a:p>
          <a:p>
            <a:pPr eaLnBrk="1" fontAlgn="auto" hangingPunct="1">
              <a:spcAft>
                <a:spcPts val="0"/>
              </a:spcAft>
              <a:buClr>
                <a:srgbClr val="569FD3"/>
              </a:buClr>
              <a:buNone/>
              <a:defRPr/>
            </a:pPr>
            <a:r>
              <a:rPr lang="en-US" sz="2600" dirty="0" smtClean="0">
                <a:solidFill>
                  <a:schemeClr val="tx1">
                    <a:lumMod val="75000"/>
                    <a:lumOff val="25000"/>
                  </a:schemeClr>
                </a:solidFill>
              </a:rPr>
              <a:t>		2. Risk Factors for PPH</a:t>
            </a:r>
          </a:p>
        </p:txBody>
      </p:sp>
      <p:pic>
        <p:nvPicPr>
          <p:cNvPr id="4"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53FD3419-8F91-49C3-8244-8E4F4C2C6381}"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304800" y="457200"/>
            <a:ext cx="8839200" cy="1325562"/>
          </a:xfrm>
        </p:spPr>
        <p:txBody>
          <a:bodyPr/>
          <a:lstStyle/>
          <a:p>
            <a:pPr eaLnBrk="1" hangingPunct="1"/>
            <a:r>
              <a:rPr lang="en-US" sz="4000" dirty="0" smtClean="0">
                <a:solidFill>
                  <a:srgbClr val="404040"/>
                </a:solidFill>
              </a:rPr>
              <a:t>Odd Ratio – Confidence Interval</a:t>
            </a:r>
          </a:p>
        </p:txBody>
      </p:sp>
      <p:graphicFrame>
        <p:nvGraphicFramePr>
          <p:cNvPr id="8" name="Content Placeholder 3"/>
          <p:cNvGraphicFramePr>
            <a:graphicFrameLocks noGrp="1"/>
          </p:cNvGraphicFramePr>
          <p:nvPr/>
        </p:nvGraphicFramePr>
        <p:xfrm>
          <a:off x="1523999" y="1676399"/>
          <a:ext cx="5943600" cy="1499236"/>
        </p:xfrm>
        <a:graphic>
          <a:graphicData uri="http://schemas.openxmlformats.org/drawingml/2006/table">
            <a:tbl>
              <a:tblPr/>
              <a:tblGrid>
                <a:gridCol w="1664208"/>
                <a:gridCol w="1426464"/>
                <a:gridCol w="1633729"/>
                <a:gridCol w="1219199"/>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 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962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a+c</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b+d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34147" name="Object 5"/>
          <p:cNvGraphicFramePr>
            <a:graphicFrameLocks noChangeAspect="1"/>
          </p:cNvGraphicFramePr>
          <p:nvPr/>
        </p:nvGraphicFramePr>
        <p:xfrm>
          <a:off x="1368425" y="3276600"/>
          <a:ext cx="6178550" cy="2698750"/>
        </p:xfrm>
        <a:graphic>
          <a:graphicData uri="http://schemas.openxmlformats.org/presentationml/2006/ole">
            <p:oleObj spid="_x0000_s134147" name="Equation" r:id="rId4" imgW="2679480" imgH="1244520" progId="Equation.3">
              <p:embed/>
            </p:oleObj>
          </a:graphicData>
        </a:graphic>
      </p:graphicFrame>
      <p:sp>
        <p:nvSpPr>
          <p:cNvPr id="5" name="Slide Number Placeholder 4"/>
          <p:cNvSpPr>
            <a:spLocks noGrp="1"/>
          </p:cNvSpPr>
          <p:nvPr>
            <p:ph type="sldNum" sz="quarter" idx="12"/>
          </p:nvPr>
        </p:nvSpPr>
        <p:spPr/>
        <p:txBody>
          <a:bodyPr/>
          <a:lstStyle/>
          <a:p>
            <a:pPr>
              <a:defRPr/>
            </a:pPr>
            <a:fld id="{BB86D86E-8469-4D0C-90C8-1CB03073EA23}"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0" y="274638"/>
            <a:ext cx="9144000" cy="1143000"/>
          </a:xfrm>
        </p:spPr>
        <p:txBody>
          <a:bodyPr/>
          <a:lstStyle/>
          <a:p>
            <a:pPr eaLnBrk="1" hangingPunct="1"/>
            <a:r>
              <a:rPr lang="en-US" sz="4000" dirty="0" smtClean="0">
                <a:solidFill>
                  <a:srgbClr val="404040"/>
                </a:solidFill>
              </a:rPr>
              <a:t>Odds Ratio Example –Confidence Interval</a:t>
            </a:r>
          </a:p>
        </p:txBody>
      </p:sp>
      <p:sp>
        <p:nvSpPr>
          <p:cNvPr id="6" name="TextBox 5"/>
          <p:cNvSpPr txBox="1"/>
          <p:nvPr/>
        </p:nvSpPr>
        <p:spPr>
          <a:xfrm>
            <a:off x="304800" y="6400800"/>
            <a:ext cx="5309980" cy="369332"/>
          </a:xfrm>
          <a:prstGeom prst="rect">
            <a:avLst/>
          </a:prstGeom>
          <a:noFill/>
        </p:spPr>
        <p:txBody>
          <a:bodyPr wrap="none" rtlCol="0">
            <a:spAutoFit/>
          </a:bodyPr>
          <a:lstStyle/>
          <a:p>
            <a:r>
              <a:rPr lang="en-US" dirty="0" err="1" smtClean="0"/>
              <a:t>Motulsky</a:t>
            </a:r>
            <a:r>
              <a:rPr lang="en-US" dirty="0" smtClean="0"/>
              <a:t>, Intuitive Biostatistics, Chapters 8 and 9</a:t>
            </a:r>
            <a:endParaRPr lang="en-US" dirty="0"/>
          </a:p>
        </p:txBody>
      </p:sp>
      <p:graphicFrame>
        <p:nvGraphicFramePr>
          <p:cNvPr id="7" name="Content Placeholder 3"/>
          <p:cNvGraphicFramePr>
            <a:graphicFrameLocks noGrp="1"/>
          </p:cNvGraphicFramePr>
          <p:nvPr/>
        </p:nvGraphicFramePr>
        <p:xfrm>
          <a:off x="381000" y="1524000"/>
          <a:ext cx="4190999" cy="1631527"/>
        </p:xfrm>
        <a:graphic>
          <a:graphicData uri="http://schemas.openxmlformats.org/drawingml/2006/table">
            <a:tbl>
              <a:tblPr/>
              <a:tblGrid>
                <a:gridCol w="1173480"/>
                <a:gridCol w="1005840"/>
                <a:gridCol w="1285239"/>
                <a:gridCol w="726440"/>
              </a:tblGrid>
              <a:tr h="329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RARE</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5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Vaccine</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99</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4775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Placebo</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12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196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33124" name="Object 5"/>
          <p:cNvGraphicFramePr>
            <a:graphicFrameLocks noChangeAspect="1"/>
          </p:cNvGraphicFramePr>
          <p:nvPr/>
        </p:nvGraphicFramePr>
        <p:xfrm>
          <a:off x="69850" y="3429000"/>
          <a:ext cx="8623300" cy="2489200"/>
        </p:xfrm>
        <a:graphic>
          <a:graphicData uri="http://schemas.openxmlformats.org/presentationml/2006/ole">
            <p:oleObj spid="_x0000_s133124" name="Equation" r:id="rId4" imgW="3924000" imgH="1193760" progId="Equation.3">
              <p:embed/>
            </p:oleObj>
          </a:graphicData>
        </a:graphic>
      </p:graphicFrame>
      <p:pic>
        <p:nvPicPr>
          <p:cNvPr id="133125" name="Picture 5"/>
          <p:cNvPicPr>
            <a:picLocks noChangeAspect="1" noChangeArrowheads="1"/>
          </p:cNvPicPr>
          <p:nvPr/>
        </p:nvPicPr>
        <p:blipFill>
          <a:blip r:embed="rId5" cstate="print"/>
          <a:srcRect/>
          <a:stretch>
            <a:fillRect/>
          </a:stretch>
        </p:blipFill>
        <p:spPr bwMode="auto">
          <a:xfrm>
            <a:off x="4674093" y="1447800"/>
            <a:ext cx="4469907" cy="1828800"/>
          </a:xfrm>
          <a:prstGeom prst="rect">
            <a:avLst/>
          </a:prstGeom>
          <a:noFill/>
          <a:ln w="9525">
            <a:noFill/>
            <a:miter lim="800000"/>
            <a:headEnd/>
            <a:tailEnd/>
          </a:ln>
        </p:spPr>
      </p:pic>
      <p:sp>
        <p:nvSpPr>
          <p:cNvPr id="8" name="Oval 7"/>
          <p:cNvSpPr/>
          <p:nvPr/>
        </p:nvSpPr>
        <p:spPr>
          <a:xfrm>
            <a:off x="4876800" y="2057400"/>
            <a:ext cx="42672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pPr>
              <a:defRPr/>
            </a:pPr>
            <a:fld id="{BB86D86E-8469-4D0C-90C8-1CB03073EA23}"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0" y="274638"/>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smtClean="0">
                <a:ln>
                  <a:noFill/>
                </a:ln>
                <a:solidFill>
                  <a:srgbClr val="404040"/>
                </a:solidFill>
                <a:effectLst/>
                <a:uLnTx/>
                <a:uFillTx/>
                <a:latin typeface="+mj-lt"/>
                <a:ea typeface="+mj-ea"/>
                <a:cs typeface="+mj-cs"/>
              </a:rPr>
              <a:t>Odds Ratio Properties</a:t>
            </a:r>
          </a:p>
        </p:txBody>
      </p:sp>
      <p:sp>
        <p:nvSpPr>
          <p:cNvPr id="3" name="TextBox 4"/>
          <p:cNvSpPr txBox="1">
            <a:spLocks noChangeArrowheads="1"/>
          </p:cNvSpPr>
          <p:nvPr/>
        </p:nvSpPr>
        <p:spPr bwMode="auto">
          <a:xfrm>
            <a:off x="762000" y="1447800"/>
            <a:ext cx="7543800" cy="3505200"/>
          </a:xfrm>
          <a:prstGeom prst="rect">
            <a:avLst/>
          </a:prstGeom>
          <a:noFill/>
          <a:ln w="9525">
            <a:noFill/>
            <a:miter lim="800000"/>
            <a:headEnd/>
            <a:tailEnd/>
          </a:ln>
        </p:spPr>
        <p:txBody>
          <a:bodyPr wrap="square">
            <a:spAutoFit/>
          </a:bodyPr>
          <a:lstStyle/>
          <a:p>
            <a:pPr marL="342900" indent="-342900">
              <a:buAutoNum type="arabicPeriod"/>
            </a:pPr>
            <a:r>
              <a:rPr lang="en-US" sz="2800" dirty="0" smtClean="0"/>
              <a:t> Not intuitive (compared to RR)</a:t>
            </a:r>
          </a:p>
          <a:p>
            <a:pPr marL="342900" indent="-342900">
              <a:buAutoNum type="arabicPeriod"/>
            </a:pPr>
            <a:r>
              <a:rPr lang="en-US" sz="2800" dirty="0" smtClean="0"/>
              <a:t> Applicable for Case/control and Cohort studies</a:t>
            </a:r>
          </a:p>
          <a:p>
            <a:pPr marL="342900" indent="-342900">
              <a:buAutoNum type="arabicPeriod"/>
            </a:pPr>
            <a:r>
              <a:rPr lang="en-US" sz="2800" dirty="0" smtClean="0"/>
              <a:t> Easy to compute (both OR estimate and SE)</a:t>
            </a:r>
          </a:p>
          <a:p>
            <a:pPr marL="342900" indent="-342900">
              <a:buAutoNum type="arabicPeriod"/>
            </a:pPr>
            <a:r>
              <a:rPr lang="en-US" sz="2800" dirty="0" smtClean="0"/>
              <a:t> Estimated when using logistic regression</a:t>
            </a:r>
          </a:p>
          <a:p>
            <a:pPr marL="342900" indent="-342900">
              <a:buAutoNum type="arabicPeriod"/>
            </a:pPr>
            <a:r>
              <a:rPr lang="en-US" sz="2800" dirty="0" smtClean="0"/>
              <a:t> IMPORTANT: when disease/outcome is </a:t>
            </a:r>
            <a:r>
              <a:rPr lang="en-US" sz="2800" u="sng" dirty="0" smtClean="0"/>
              <a:t>rare</a:t>
            </a:r>
            <a:r>
              <a:rPr lang="en-US" sz="2800" dirty="0" smtClean="0"/>
              <a:t> then,  </a:t>
            </a:r>
            <a:r>
              <a:rPr lang="en-US" sz="2800" u="sng" dirty="0" smtClean="0">
                <a:solidFill>
                  <a:srgbClr val="FF0000"/>
                </a:solidFill>
              </a:rPr>
              <a:t>OR approximates the RR</a:t>
            </a:r>
            <a:endParaRPr lang="en-US" sz="2800" u="sng" dirty="0">
              <a:solidFill>
                <a:srgbClr val="FF0000"/>
              </a:solidFill>
            </a:endParaRPr>
          </a:p>
        </p:txBody>
      </p:sp>
      <p:sp>
        <p:nvSpPr>
          <p:cNvPr id="4" name="Slide Number Placeholder 3"/>
          <p:cNvSpPr>
            <a:spLocks noGrp="1"/>
          </p:cNvSpPr>
          <p:nvPr>
            <p:ph type="sldNum" sz="quarter" idx="12"/>
          </p:nvPr>
        </p:nvSpPr>
        <p:spPr/>
        <p:txBody>
          <a:bodyPr/>
          <a:lstStyle/>
          <a:p>
            <a:pPr>
              <a:defRPr/>
            </a:pPr>
            <a:fld id="{BB86D86E-8469-4D0C-90C8-1CB03073EA23}"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0" y="533400"/>
            <a:ext cx="8839200" cy="1036638"/>
          </a:xfrm>
        </p:spPr>
        <p:txBody>
          <a:bodyPr/>
          <a:lstStyle/>
          <a:p>
            <a:r>
              <a:rPr lang="en-US" sz="4000" dirty="0" smtClean="0"/>
              <a:t>Why does OR≈RR </a:t>
            </a:r>
            <a:r>
              <a:rPr lang="en-US" sz="4000" u="sng" dirty="0" smtClean="0"/>
              <a:t>when outcome is rare</a:t>
            </a:r>
            <a:r>
              <a:rPr lang="en-US" sz="4000" dirty="0" smtClean="0"/>
              <a:t>?</a:t>
            </a:r>
          </a:p>
        </p:txBody>
      </p:sp>
      <p:graphicFrame>
        <p:nvGraphicFramePr>
          <p:cNvPr id="4" name="Content Placeholder 3"/>
          <p:cNvGraphicFramePr>
            <a:graphicFrameLocks noGrp="1"/>
          </p:cNvGraphicFramePr>
          <p:nvPr/>
        </p:nvGraphicFramePr>
        <p:xfrm>
          <a:off x="1600200" y="1600200"/>
          <a:ext cx="5029200" cy="1472883"/>
        </p:xfrm>
        <a:graphic>
          <a:graphicData uri="http://schemas.openxmlformats.org/drawingml/2006/table">
            <a:tbl>
              <a:tblPr/>
              <a:tblGrid>
                <a:gridCol w="1600200"/>
                <a:gridCol w="990600"/>
                <a:gridCol w="1295400"/>
                <a:gridCol w="1143000"/>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Exposed</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7" name="Content Placeholder 6"/>
          <p:cNvGraphicFramePr>
            <a:graphicFrameLocks noChangeAspect="1"/>
          </p:cNvGraphicFramePr>
          <p:nvPr>
            <p:ph idx="1"/>
          </p:nvPr>
        </p:nvGraphicFramePr>
        <p:xfrm>
          <a:off x="1295400" y="3886200"/>
          <a:ext cx="6096000" cy="1160463"/>
        </p:xfrm>
        <a:graphic>
          <a:graphicData uri="http://schemas.openxmlformats.org/presentationml/2006/ole">
            <p:oleObj spid="_x0000_s128001" name="Equation" r:id="rId4" imgW="2311200" imgH="419040" progId="Equation.3">
              <p:embed/>
            </p:oleObj>
          </a:graphicData>
        </a:graphic>
      </p:graphicFrame>
      <p:cxnSp>
        <p:nvCxnSpPr>
          <p:cNvPr id="9" name="Straight Arrow Connector 8"/>
          <p:cNvCxnSpPr/>
          <p:nvPr/>
        </p:nvCxnSpPr>
        <p:spPr>
          <a:xfrm rot="10800000" flipV="1">
            <a:off x="4191000" y="3581400"/>
            <a:ext cx="1066800" cy="685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410200" y="3124200"/>
            <a:ext cx="3121367" cy="923330"/>
          </a:xfrm>
          <a:prstGeom prst="rect">
            <a:avLst/>
          </a:prstGeom>
          <a:noFill/>
        </p:spPr>
        <p:txBody>
          <a:bodyPr wrap="none" rtlCol="0">
            <a:spAutoFit/>
          </a:bodyPr>
          <a:lstStyle/>
          <a:p>
            <a:pPr algn="ctr"/>
            <a:r>
              <a:rPr lang="en-US" b="1" dirty="0" smtClean="0">
                <a:solidFill>
                  <a:srgbClr val="C00000"/>
                </a:solidFill>
              </a:rPr>
              <a:t>Rare outcome →</a:t>
            </a:r>
          </a:p>
          <a:p>
            <a:pPr algn="ctr"/>
            <a:r>
              <a:rPr lang="en-US" b="1" dirty="0" smtClean="0">
                <a:solidFill>
                  <a:srgbClr val="C00000"/>
                </a:solidFill>
              </a:rPr>
              <a:t>A is small relative to B</a:t>
            </a:r>
          </a:p>
          <a:p>
            <a:pPr algn="ctr"/>
            <a:r>
              <a:rPr lang="en-US" b="1" dirty="0" smtClean="0">
                <a:solidFill>
                  <a:srgbClr val="C00000"/>
                </a:solidFill>
              </a:rPr>
              <a:t>and C is small relative to D</a:t>
            </a:r>
            <a:endParaRPr lang="en-US" b="1" dirty="0">
              <a:solidFill>
                <a:srgbClr val="C00000"/>
              </a:solidFill>
            </a:endParaRPr>
          </a:p>
        </p:txBody>
      </p:sp>
      <p:sp>
        <p:nvSpPr>
          <p:cNvPr id="8" name="Slide Number Placeholder 7"/>
          <p:cNvSpPr>
            <a:spLocks noGrp="1"/>
          </p:cNvSpPr>
          <p:nvPr>
            <p:ph type="sldNum" sz="quarter" idx="12"/>
          </p:nvPr>
        </p:nvSpPr>
        <p:spPr/>
        <p:txBody>
          <a:bodyPr/>
          <a:lstStyle/>
          <a:p>
            <a:pPr>
              <a:defRPr/>
            </a:pPr>
            <a:fld id="{53FD3419-8F91-49C3-8244-8E4F4C2C6381}" type="slidenum">
              <a:rPr lang="en-US" smtClean="0"/>
              <a:pPr>
                <a:defRPr/>
              </a:pPr>
              <a:t>23</a:t>
            </a:fld>
            <a:endParaRPr lang="en-US"/>
          </a:p>
        </p:txBody>
      </p:sp>
      <p:sp>
        <p:nvSpPr>
          <p:cNvPr id="11" name="TextBox 10"/>
          <p:cNvSpPr txBox="1"/>
          <p:nvPr/>
        </p:nvSpPr>
        <p:spPr>
          <a:xfrm>
            <a:off x="533400" y="5257800"/>
            <a:ext cx="8077200" cy="646331"/>
          </a:xfrm>
          <a:prstGeom prst="rect">
            <a:avLst/>
          </a:prstGeom>
          <a:noFill/>
        </p:spPr>
        <p:txBody>
          <a:bodyPr wrap="square" rtlCol="0">
            <a:spAutoFit/>
          </a:bodyPr>
          <a:lstStyle/>
          <a:p>
            <a:pPr algn="ctr"/>
            <a:r>
              <a:rPr lang="en-US" b="1" dirty="0" smtClean="0"/>
              <a:t>This assumption, “rare outcome,” is often valid for case/control studies. </a:t>
            </a:r>
          </a:p>
          <a:p>
            <a:pPr algn="ctr"/>
            <a:r>
              <a:rPr lang="en-US" b="1" dirty="0" smtClean="0"/>
              <a:t>Therefore this approximation is often valid for case/control studies.</a:t>
            </a:r>
            <a:endParaRPr lang="en-US"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0" y="533400"/>
            <a:ext cx="8839200" cy="1036638"/>
          </a:xfrm>
        </p:spPr>
        <p:txBody>
          <a:bodyPr/>
          <a:lstStyle/>
          <a:p>
            <a:r>
              <a:rPr lang="en-US" sz="4000" dirty="0" smtClean="0"/>
              <a:t>Why does </a:t>
            </a:r>
            <a:r>
              <a:rPr lang="en-US" sz="4000" u="sng" dirty="0" smtClean="0"/>
              <a:t>sample</a:t>
            </a:r>
            <a:r>
              <a:rPr lang="en-US" sz="4000" dirty="0" smtClean="0"/>
              <a:t> OR give an estimate for the </a:t>
            </a:r>
            <a:r>
              <a:rPr lang="en-US" sz="4000" u="sng" dirty="0" smtClean="0"/>
              <a:t>population</a:t>
            </a:r>
            <a:r>
              <a:rPr lang="en-US" sz="4000" dirty="0" smtClean="0"/>
              <a:t> OR for </a:t>
            </a:r>
            <a:r>
              <a:rPr lang="en-US" sz="4000" u="sng" dirty="0" smtClean="0"/>
              <a:t>Case Control</a:t>
            </a:r>
            <a:r>
              <a:rPr lang="en-US" sz="4000" dirty="0" smtClean="0"/>
              <a:t>?</a:t>
            </a:r>
          </a:p>
        </p:txBody>
      </p:sp>
      <p:graphicFrame>
        <p:nvGraphicFramePr>
          <p:cNvPr id="4" name="Content Placeholder 3"/>
          <p:cNvGraphicFramePr>
            <a:graphicFrameLocks noGrp="1"/>
          </p:cNvGraphicFramePr>
          <p:nvPr/>
        </p:nvGraphicFramePr>
        <p:xfrm>
          <a:off x="0" y="1981200"/>
          <a:ext cx="3962400" cy="1747203"/>
        </p:xfrm>
        <a:graphic>
          <a:graphicData uri="http://schemas.openxmlformats.org/drawingml/2006/table">
            <a:tbl>
              <a:tblPr/>
              <a:tblGrid>
                <a:gridCol w="914400"/>
                <a:gridCol w="914400"/>
                <a:gridCol w="990600"/>
                <a:gridCol w="1143000"/>
              </a:tblGrid>
              <a:tr h="2133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FF00"/>
                          </a:solidFill>
                          <a:effectLst/>
                          <a:latin typeface="Calibri" pitchFamily="34" charset="0"/>
                          <a:cs typeface="Arial" charset="0"/>
                        </a:rPr>
                        <a:t>Pop’n</a:t>
                      </a:r>
                      <a:endParaRPr kumimoji="0" lang="en-US" sz="1800" b="1" i="0" u="none" strike="noStrike" cap="none" normalizeH="0" baseline="0" dirty="0" smtClean="0">
                        <a:ln>
                          <a:noFill/>
                        </a:ln>
                        <a:solidFill>
                          <a:srgbClr val="FFFF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7" name="Content Placeholder 6"/>
          <p:cNvGraphicFramePr>
            <a:graphicFrameLocks noChangeAspect="1"/>
          </p:cNvGraphicFramePr>
          <p:nvPr>
            <p:ph idx="1"/>
          </p:nvPr>
        </p:nvGraphicFramePr>
        <p:xfrm>
          <a:off x="412750" y="4360863"/>
          <a:ext cx="7988300" cy="793750"/>
        </p:xfrm>
        <a:graphic>
          <a:graphicData uri="http://schemas.openxmlformats.org/presentationml/2006/ole">
            <p:oleObj spid="_x0000_s135170" name="Equation" r:id="rId4" imgW="3962160" imgH="393480" progId="Equation.3">
              <p:embed/>
            </p:oleObj>
          </a:graphicData>
        </a:graphic>
      </p:graphicFrame>
      <p:graphicFrame>
        <p:nvGraphicFramePr>
          <p:cNvPr id="8" name="Content Placeholder 3"/>
          <p:cNvGraphicFramePr>
            <a:graphicFrameLocks noGrp="1"/>
          </p:cNvGraphicFramePr>
          <p:nvPr/>
        </p:nvGraphicFramePr>
        <p:xfrm>
          <a:off x="4419600" y="1981200"/>
          <a:ext cx="4724400" cy="1747203"/>
        </p:xfrm>
        <a:graphic>
          <a:graphicData uri="http://schemas.openxmlformats.org/drawingml/2006/table">
            <a:tbl>
              <a:tblPr/>
              <a:tblGrid>
                <a:gridCol w="1143000"/>
                <a:gridCol w="1143000"/>
                <a:gridCol w="1295400"/>
                <a:gridCol w="1143000"/>
              </a:tblGrid>
              <a:tr h="5638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00"/>
                          </a:solidFill>
                          <a:effectLst/>
                          <a:latin typeface="Calibri" pitchFamily="34" charset="0"/>
                          <a:cs typeface="Arial" charset="0"/>
                        </a:rPr>
                        <a:t>Sample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 </a:t>
                      </a:r>
                      <a:br>
                        <a:rPr kumimoji="0" lang="en-US" sz="1800" b="1" i="0" u="none" strike="noStrike" cap="none" normalizeH="0" baseline="0" dirty="0" smtClean="0">
                          <a:ln>
                            <a:noFill/>
                          </a:ln>
                          <a:solidFill>
                            <a:srgbClr val="FFFFFF"/>
                          </a:solidFill>
                          <a:effectLst/>
                          <a:latin typeface="Calibri" pitchFamily="34" charset="0"/>
                          <a:cs typeface="Arial" charset="0"/>
                        </a:rPr>
                      </a:b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B*k=b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C*m=c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D*k=d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a+c</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b+d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12" name="TextBox 11"/>
          <p:cNvSpPr txBox="1"/>
          <p:nvPr/>
        </p:nvSpPr>
        <p:spPr>
          <a:xfrm>
            <a:off x="304800" y="6400800"/>
            <a:ext cx="5309980" cy="369332"/>
          </a:xfrm>
          <a:prstGeom prst="rect">
            <a:avLst/>
          </a:prstGeom>
          <a:noFill/>
        </p:spPr>
        <p:txBody>
          <a:bodyPr wrap="none" rtlCol="0">
            <a:spAutoFit/>
          </a:bodyPr>
          <a:lstStyle/>
          <a:p>
            <a:r>
              <a:rPr lang="en-US" dirty="0" err="1" smtClean="0"/>
              <a:t>Motulsky</a:t>
            </a:r>
            <a:r>
              <a:rPr lang="en-US" dirty="0" smtClean="0"/>
              <a:t>, Intuitive Biostatistics, Chapters 8 and 9</a:t>
            </a:r>
            <a:endParaRPr lang="en-US" dirty="0"/>
          </a:p>
        </p:txBody>
      </p:sp>
      <p:sp>
        <p:nvSpPr>
          <p:cNvPr id="9" name="Slide Number Placeholder 8"/>
          <p:cNvSpPr>
            <a:spLocks noGrp="1"/>
          </p:cNvSpPr>
          <p:nvPr>
            <p:ph type="sldNum" sz="quarter" idx="12"/>
          </p:nvPr>
        </p:nvSpPr>
        <p:spPr/>
        <p:txBody>
          <a:bodyPr/>
          <a:lstStyle/>
          <a:p>
            <a:pPr>
              <a:defRPr/>
            </a:pPr>
            <a:fld id="{53FD3419-8F91-49C3-8244-8E4F4C2C6381}"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endParaRPr lang="en-US" dirty="0"/>
          </a:p>
        </p:txBody>
      </p:sp>
      <p:sp>
        <p:nvSpPr>
          <p:cNvPr id="51201" name="Title 1"/>
          <p:cNvSpPr>
            <a:spLocks noGrp="1"/>
          </p:cNvSpPr>
          <p:nvPr>
            <p:ph type="title"/>
          </p:nvPr>
        </p:nvSpPr>
        <p:spPr>
          <a:xfrm>
            <a:off x="0" y="533400"/>
            <a:ext cx="8839200" cy="1036638"/>
          </a:xfrm>
        </p:spPr>
        <p:txBody>
          <a:bodyPr/>
          <a:lstStyle/>
          <a:p>
            <a:r>
              <a:rPr lang="en-US" sz="4000" dirty="0" smtClean="0"/>
              <a:t>Why does </a:t>
            </a:r>
            <a:r>
              <a:rPr lang="en-US" sz="4000" u="sng" dirty="0" smtClean="0"/>
              <a:t>sample</a:t>
            </a:r>
            <a:r>
              <a:rPr lang="en-US" sz="4000" dirty="0" smtClean="0"/>
              <a:t> OR give an estimate for the </a:t>
            </a:r>
            <a:r>
              <a:rPr lang="en-US" sz="4000" u="sng" dirty="0" smtClean="0"/>
              <a:t>population</a:t>
            </a:r>
            <a:r>
              <a:rPr lang="en-US" sz="4000" dirty="0" smtClean="0"/>
              <a:t> OR for </a:t>
            </a:r>
            <a:r>
              <a:rPr lang="en-US" sz="4000" u="sng" dirty="0" smtClean="0"/>
              <a:t>Cohort</a:t>
            </a:r>
            <a:r>
              <a:rPr lang="en-US" sz="4000" dirty="0" smtClean="0"/>
              <a:t> study?</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25</a:t>
            </a:fld>
            <a:endParaRPr lang="en-US"/>
          </a:p>
        </p:txBody>
      </p:sp>
      <p:graphicFrame>
        <p:nvGraphicFramePr>
          <p:cNvPr id="9" name="Content Placeholder 3"/>
          <p:cNvGraphicFramePr>
            <a:graphicFrameLocks noGrp="1"/>
          </p:cNvGraphicFramePr>
          <p:nvPr/>
        </p:nvGraphicFramePr>
        <p:xfrm>
          <a:off x="0" y="1981200"/>
          <a:ext cx="3962400" cy="1747203"/>
        </p:xfrm>
        <a:graphic>
          <a:graphicData uri="http://schemas.openxmlformats.org/drawingml/2006/table">
            <a:tbl>
              <a:tblPr/>
              <a:tblGrid>
                <a:gridCol w="914400"/>
                <a:gridCol w="914400"/>
                <a:gridCol w="990600"/>
                <a:gridCol w="1143000"/>
              </a:tblGrid>
              <a:tr h="2133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FF00"/>
                          </a:solidFill>
                          <a:effectLst/>
                          <a:latin typeface="Calibri" pitchFamily="34" charset="0"/>
                          <a:cs typeface="Arial" charset="0"/>
                        </a:rPr>
                        <a:t>Pop’n</a:t>
                      </a:r>
                      <a:endParaRPr kumimoji="0" lang="en-US" sz="1800" b="1" i="0" u="none" strike="noStrike" cap="none" normalizeH="0" baseline="0" dirty="0" smtClean="0">
                        <a:ln>
                          <a:noFill/>
                        </a:ln>
                        <a:solidFill>
                          <a:srgbClr val="FFFF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0" name="Content Placeholder 3"/>
          <p:cNvGraphicFramePr>
            <a:graphicFrameLocks noGrp="1"/>
          </p:cNvGraphicFramePr>
          <p:nvPr/>
        </p:nvGraphicFramePr>
        <p:xfrm>
          <a:off x="4419600" y="1981200"/>
          <a:ext cx="4724400" cy="1747203"/>
        </p:xfrm>
        <a:graphic>
          <a:graphicData uri="http://schemas.openxmlformats.org/drawingml/2006/table">
            <a:tbl>
              <a:tblPr/>
              <a:tblGrid>
                <a:gridCol w="1143000"/>
                <a:gridCol w="1143000"/>
                <a:gridCol w="1295400"/>
                <a:gridCol w="1143000"/>
              </a:tblGrid>
              <a:tr h="5638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00"/>
                          </a:solidFill>
                          <a:effectLst/>
                          <a:latin typeface="Calibri" pitchFamily="34" charset="0"/>
                          <a:cs typeface="Arial" charset="0"/>
                        </a:rPr>
                        <a:t>Sample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 </a:t>
                      </a:r>
                      <a:br>
                        <a:rPr kumimoji="0" lang="en-US" sz="1800" b="1" i="0" u="none" strike="noStrike" cap="none" normalizeH="0" baseline="0" dirty="0" smtClean="0">
                          <a:ln>
                            <a:noFill/>
                          </a:ln>
                          <a:solidFill>
                            <a:srgbClr val="FFFFFF"/>
                          </a:solidFill>
                          <a:effectLst/>
                          <a:latin typeface="Calibri" pitchFamily="34" charset="0"/>
                          <a:cs typeface="Arial" charset="0"/>
                        </a:rPr>
                      </a:b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B*m=b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C*k=c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D*k=d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a+c</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b+d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38243" name="Content Placeholder 6"/>
          <p:cNvGraphicFramePr>
            <a:graphicFrameLocks noChangeAspect="1"/>
          </p:cNvGraphicFramePr>
          <p:nvPr/>
        </p:nvGraphicFramePr>
        <p:xfrm>
          <a:off x="622300" y="4648200"/>
          <a:ext cx="7985125" cy="793750"/>
        </p:xfrm>
        <a:graphic>
          <a:graphicData uri="http://schemas.openxmlformats.org/presentationml/2006/ole">
            <p:oleObj spid="_x0000_s138243" name="Equation" r:id="rId4" imgW="3962160" imgH="393480" progId="Equation.3">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6200" name="Content Placeholder 6"/>
          <p:cNvGraphicFramePr>
            <a:graphicFrameLocks noChangeAspect="1"/>
          </p:cNvGraphicFramePr>
          <p:nvPr/>
        </p:nvGraphicFramePr>
        <p:xfrm>
          <a:off x="1025525" y="4416425"/>
          <a:ext cx="6554788" cy="1720850"/>
        </p:xfrm>
        <a:graphic>
          <a:graphicData uri="http://schemas.openxmlformats.org/presentationml/2006/ole">
            <p:oleObj spid="_x0000_s136200" name="Equation" r:id="rId4" imgW="3288960" imgH="863280" progId="Equation.3">
              <p:embed/>
            </p:oleObj>
          </a:graphicData>
        </a:graphic>
      </p:graphicFrame>
      <p:sp>
        <p:nvSpPr>
          <p:cNvPr id="51201" name="Title 1"/>
          <p:cNvSpPr>
            <a:spLocks noGrp="1"/>
          </p:cNvSpPr>
          <p:nvPr>
            <p:ph type="title"/>
          </p:nvPr>
        </p:nvSpPr>
        <p:spPr>
          <a:xfrm>
            <a:off x="0" y="533400"/>
            <a:ext cx="9144000" cy="1066800"/>
          </a:xfrm>
        </p:spPr>
        <p:txBody>
          <a:bodyPr/>
          <a:lstStyle/>
          <a:p>
            <a:r>
              <a:rPr lang="en-US" sz="3600" dirty="0" smtClean="0"/>
              <a:t>Why does              </a:t>
            </a:r>
            <a:r>
              <a:rPr lang="en-US" sz="3600" u="sng" dirty="0" smtClean="0"/>
              <a:t>not</a:t>
            </a:r>
            <a:r>
              <a:rPr lang="en-US" sz="3600" dirty="0" smtClean="0"/>
              <a:t> give an estimate for the population RR for Case Control?</a:t>
            </a:r>
          </a:p>
        </p:txBody>
      </p:sp>
      <p:sp>
        <p:nvSpPr>
          <p:cNvPr id="9" name="TextBox 8"/>
          <p:cNvSpPr txBox="1"/>
          <p:nvPr/>
        </p:nvSpPr>
        <p:spPr>
          <a:xfrm>
            <a:off x="304800" y="6400800"/>
            <a:ext cx="5309980" cy="369332"/>
          </a:xfrm>
          <a:prstGeom prst="rect">
            <a:avLst/>
          </a:prstGeom>
          <a:noFill/>
        </p:spPr>
        <p:txBody>
          <a:bodyPr wrap="none" rtlCol="0">
            <a:spAutoFit/>
          </a:bodyPr>
          <a:lstStyle/>
          <a:p>
            <a:r>
              <a:rPr lang="en-US" dirty="0" err="1" smtClean="0"/>
              <a:t>Motulsky</a:t>
            </a:r>
            <a:r>
              <a:rPr lang="en-US" dirty="0" smtClean="0"/>
              <a:t>, Intuitive Biostatistics, Chapters 8 and 9</a:t>
            </a:r>
            <a:endParaRPr lang="en-US" dirty="0"/>
          </a:p>
        </p:txBody>
      </p:sp>
      <p:sp>
        <p:nvSpPr>
          <p:cNvPr id="11" name="Slide Number Placeholder 10"/>
          <p:cNvSpPr>
            <a:spLocks noGrp="1"/>
          </p:cNvSpPr>
          <p:nvPr>
            <p:ph type="sldNum" sz="quarter" idx="12"/>
          </p:nvPr>
        </p:nvSpPr>
        <p:spPr/>
        <p:txBody>
          <a:bodyPr/>
          <a:lstStyle/>
          <a:p>
            <a:pPr>
              <a:defRPr/>
            </a:pPr>
            <a:fld id="{53FD3419-8F91-49C3-8244-8E4F4C2C6381}" type="slidenum">
              <a:rPr lang="en-US" smtClean="0"/>
              <a:pPr>
                <a:defRPr/>
              </a:pPr>
              <a:t>26</a:t>
            </a:fld>
            <a:endParaRPr lang="en-US"/>
          </a:p>
        </p:txBody>
      </p:sp>
      <p:graphicFrame>
        <p:nvGraphicFramePr>
          <p:cNvPr id="13" name="Content Placeholder 3"/>
          <p:cNvGraphicFramePr>
            <a:graphicFrameLocks noGrp="1"/>
          </p:cNvGraphicFramePr>
          <p:nvPr/>
        </p:nvGraphicFramePr>
        <p:xfrm>
          <a:off x="0" y="1981200"/>
          <a:ext cx="3962400" cy="1747203"/>
        </p:xfrm>
        <a:graphic>
          <a:graphicData uri="http://schemas.openxmlformats.org/drawingml/2006/table">
            <a:tbl>
              <a:tblPr/>
              <a:tblGrid>
                <a:gridCol w="914400"/>
                <a:gridCol w="914400"/>
                <a:gridCol w="990600"/>
                <a:gridCol w="1143000"/>
              </a:tblGrid>
              <a:tr h="2133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FF00"/>
                          </a:solidFill>
                          <a:effectLst/>
                          <a:latin typeface="Calibri" pitchFamily="34" charset="0"/>
                          <a:cs typeface="Arial" charset="0"/>
                        </a:rPr>
                        <a:t>Pop’n</a:t>
                      </a:r>
                      <a:endParaRPr kumimoji="0" lang="en-US" sz="1800" b="1" i="0" u="none" strike="noStrike" cap="none" normalizeH="0" baseline="0" dirty="0" smtClean="0">
                        <a:ln>
                          <a:noFill/>
                        </a:ln>
                        <a:solidFill>
                          <a:srgbClr val="FFFF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A+B+C+D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14" name="Content Placeholder 3"/>
          <p:cNvGraphicFramePr>
            <a:graphicFrameLocks noGrp="1"/>
          </p:cNvGraphicFramePr>
          <p:nvPr/>
        </p:nvGraphicFramePr>
        <p:xfrm>
          <a:off x="4419600" y="1981200"/>
          <a:ext cx="4724400" cy="1747203"/>
        </p:xfrm>
        <a:graphic>
          <a:graphicData uri="http://schemas.openxmlformats.org/drawingml/2006/table">
            <a:tbl>
              <a:tblPr/>
              <a:tblGrid>
                <a:gridCol w="1143000"/>
                <a:gridCol w="1143000"/>
                <a:gridCol w="1295400"/>
                <a:gridCol w="1143000"/>
              </a:tblGrid>
              <a:tr h="5638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00"/>
                          </a:solidFill>
                          <a:effectLst/>
                          <a:latin typeface="Calibri" pitchFamily="34" charset="0"/>
                          <a:cs typeface="Arial" charset="0"/>
                        </a:rPr>
                        <a:t>Sample</a:t>
                      </a:r>
                      <a:r>
                        <a:rPr kumimoji="0" lang="en-US" sz="1800" b="1" i="0" u="none" strike="noStrike" cap="none" normalizeH="0" baseline="0" dirty="0" smtClean="0">
                          <a:ln>
                            <a:noFill/>
                          </a:ln>
                          <a:solidFill>
                            <a:srgbClr val="FFFFFF"/>
                          </a:solidFill>
                          <a:effectLst/>
                          <a:latin typeface="Calibri" pitchFamily="34"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Disease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Disease </a:t>
                      </a:r>
                      <a:br>
                        <a:rPr kumimoji="0" lang="en-US" sz="1800" b="1" i="0" u="none" strike="noStrike" cap="none" normalizeH="0" baseline="0" dirty="0" smtClean="0">
                          <a:ln>
                            <a:noFill/>
                          </a:ln>
                          <a:solidFill>
                            <a:srgbClr val="FFFFFF"/>
                          </a:solidFill>
                          <a:effectLst/>
                          <a:latin typeface="Calibri" pitchFamily="34" charset="0"/>
                          <a:cs typeface="Arial" charset="0"/>
                        </a:rPr>
                      </a:b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B*k=b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Not Exp</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C*m=c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D*k=d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a+c</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b+d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15" name="Oval 14"/>
          <p:cNvSpPr/>
          <p:nvPr/>
        </p:nvSpPr>
        <p:spPr>
          <a:xfrm>
            <a:off x="4343400" y="5410200"/>
            <a:ext cx="3810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6199" name="Content Placeholder 6"/>
          <p:cNvGraphicFramePr>
            <a:graphicFrameLocks noChangeAspect="1"/>
          </p:cNvGraphicFramePr>
          <p:nvPr>
            <p:ph idx="1"/>
          </p:nvPr>
        </p:nvGraphicFramePr>
        <p:xfrm>
          <a:off x="2286000" y="511175"/>
          <a:ext cx="1255713" cy="754063"/>
        </p:xfrm>
        <a:graphic>
          <a:graphicData uri="http://schemas.openxmlformats.org/presentationml/2006/ole">
            <p:oleObj spid="_x0000_s136199" name="Equation" r:id="rId5" imgW="761760" imgH="457200" progId="Equation.3">
              <p:embed/>
            </p:oleObj>
          </a:graphicData>
        </a:graphic>
      </p:graphicFrame>
      <p:sp>
        <p:nvSpPr>
          <p:cNvPr id="16" name="TextBox 15"/>
          <p:cNvSpPr txBox="1"/>
          <p:nvPr/>
        </p:nvSpPr>
        <p:spPr>
          <a:xfrm>
            <a:off x="4724400" y="4800600"/>
            <a:ext cx="2313454" cy="369332"/>
          </a:xfrm>
          <a:prstGeom prst="rect">
            <a:avLst/>
          </a:prstGeom>
          <a:noFill/>
        </p:spPr>
        <p:txBody>
          <a:bodyPr wrap="none" rtlCol="0">
            <a:spAutoFit/>
          </a:bodyPr>
          <a:lstStyle/>
          <a:p>
            <a:r>
              <a:rPr lang="en-US" dirty="0" smtClean="0">
                <a:solidFill>
                  <a:srgbClr val="C00000"/>
                </a:solidFill>
              </a:rPr>
              <a:t>Not equal, in general</a:t>
            </a:r>
            <a:endParaRPr lang="en-US" dirty="0">
              <a:solidFill>
                <a:srgbClr val="C00000"/>
              </a:solidFill>
            </a:endParaRPr>
          </a:p>
        </p:txBody>
      </p:sp>
      <p:cxnSp>
        <p:nvCxnSpPr>
          <p:cNvPr id="18" name="Straight Arrow Connector 17"/>
          <p:cNvCxnSpPr/>
          <p:nvPr/>
        </p:nvCxnSpPr>
        <p:spPr>
          <a:xfrm rot="5400000">
            <a:off x="4648200" y="5181600"/>
            <a:ext cx="228600" cy="2286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143000"/>
          </a:xfrm>
        </p:spPr>
        <p:txBody>
          <a:bodyPr/>
          <a:lstStyle/>
          <a:p>
            <a:r>
              <a:rPr lang="en-US" sz="4000" dirty="0" smtClean="0"/>
              <a:t>Postpartum hemorrhage- Risk Factors</a:t>
            </a:r>
            <a:endParaRPr lang="en-US" sz="4000" dirty="0"/>
          </a:p>
        </p:txBody>
      </p:sp>
      <p:sp>
        <p:nvSpPr>
          <p:cNvPr id="3" name="Content Placeholder 2"/>
          <p:cNvSpPr>
            <a:spLocks noGrp="1"/>
          </p:cNvSpPr>
          <p:nvPr>
            <p:ph idx="1"/>
          </p:nvPr>
        </p:nvSpPr>
        <p:spPr/>
        <p:txBody>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Postpartum hemorrhage (PPH) is a major cause of morbidity and maternal death –especially in developing countries</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What factors are associated with PPH in Nigeria?</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Previous studies in different populations suggested: late arrival at health care facility, hypertension, multiples, prolonged labor,…</a:t>
            </a:r>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27</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6" name="TextBox 5"/>
          <p:cNvSpPr txBox="1"/>
          <p:nvPr/>
        </p:nvSpPr>
        <p:spPr>
          <a:xfrm>
            <a:off x="2819400" y="5715000"/>
            <a:ext cx="6019800" cy="923330"/>
          </a:xfrm>
          <a:prstGeom prst="rect">
            <a:avLst/>
          </a:prstGeom>
          <a:noFill/>
        </p:spPr>
        <p:txBody>
          <a:bodyPr wrap="square" rtlCol="0">
            <a:spAutoFit/>
          </a:bodyPr>
          <a:lstStyle/>
          <a:p>
            <a:r>
              <a:rPr lang="en-US" dirty="0" err="1" smtClean="0"/>
              <a:t>Selo-Ojeme</a:t>
            </a:r>
            <a:r>
              <a:rPr lang="en-US" dirty="0" smtClean="0"/>
              <a:t> DO, </a:t>
            </a:r>
            <a:r>
              <a:rPr lang="en-US" dirty="0" err="1" smtClean="0"/>
              <a:t>Okonofua</a:t>
            </a:r>
            <a:r>
              <a:rPr lang="en-US" dirty="0" smtClean="0"/>
              <a:t> FE, “Risk factors for primary postpartum </a:t>
            </a:r>
            <a:r>
              <a:rPr lang="en-US" dirty="0" err="1" smtClean="0"/>
              <a:t>haemorrhage</a:t>
            </a:r>
            <a:r>
              <a:rPr lang="en-US" dirty="0" smtClean="0"/>
              <a:t>”, </a:t>
            </a:r>
            <a:r>
              <a:rPr lang="en-US" dirty="0" err="1" smtClean="0"/>
              <a:t>Achives</a:t>
            </a:r>
            <a:r>
              <a:rPr lang="en-US" dirty="0" smtClean="0"/>
              <a:t> of Gynecology and Obstetrics (1997) 259: 179-187.</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sz="3600" dirty="0" smtClean="0"/>
              <a:t>Postpartum hemorrhage risk factors in Nigeria</a:t>
            </a:r>
            <a:endParaRPr lang="en-US" sz="3600" dirty="0"/>
          </a:p>
        </p:txBody>
      </p:sp>
      <p:sp>
        <p:nvSpPr>
          <p:cNvPr id="3" name="Content Placeholder 2"/>
          <p:cNvSpPr>
            <a:spLocks noGrp="1"/>
          </p:cNvSpPr>
          <p:nvPr>
            <p:ph idx="1"/>
          </p:nvPr>
        </p:nvSpPr>
        <p:spPr>
          <a:xfrm>
            <a:off x="457200" y="1371600"/>
            <a:ext cx="8229600" cy="4525963"/>
          </a:xfrm>
        </p:spPr>
        <p:txBody>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Cases: 101 women with PPH after normal vaginal birth</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Controls: 107 women without PPH after normal vaginal birth</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Outcome: Multiple births</a:t>
            </a:r>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28</a:t>
            </a:fld>
            <a:endParaRPr lang="en-US"/>
          </a:p>
        </p:txBody>
      </p:sp>
      <p:pic>
        <p:nvPicPr>
          <p:cNvPr id="5" name="Picture 4" descr="MCj04380680000[1]"/>
          <p:cNvPicPr>
            <a:picLocks noChangeAspect="1" noChangeArrowheads="1"/>
          </p:cNvPicPr>
          <p:nvPr/>
        </p:nvPicPr>
        <p:blipFill>
          <a:blip r:embed="rId4" cstate="print"/>
          <a:srcRect/>
          <a:stretch>
            <a:fillRect/>
          </a:stretch>
        </p:blipFill>
        <p:spPr bwMode="auto">
          <a:xfrm>
            <a:off x="0" y="5553075"/>
            <a:ext cx="1304925" cy="1304925"/>
          </a:xfrm>
          <a:prstGeom prst="rect">
            <a:avLst/>
          </a:prstGeom>
          <a:noFill/>
          <a:ln w="9525">
            <a:noFill/>
            <a:miter lim="800000"/>
            <a:headEnd/>
            <a:tailEnd/>
          </a:ln>
        </p:spPr>
      </p:pic>
      <p:sp>
        <p:nvSpPr>
          <p:cNvPr id="6" name="TextBox 5"/>
          <p:cNvSpPr txBox="1"/>
          <p:nvPr/>
        </p:nvSpPr>
        <p:spPr>
          <a:xfrm>
            <a:off x="1219200" y="5943600"/>
            <a:ext cx="7924800" cy="646331"/>
          </a:xfrm>
          <a:prstGeom prst="rect">
            <a:avLst/>
          </a:prstGeom>
          <a:noFill/>
        </p:spPr>
        <p:txBody>
          <a:bodyPr wrap="square" rtlCol="0">
            <a:spAutoFit/>
          </a:bodyPr>
          <a:lstStyle/>
          <a:p>
            <a:r>
              <a:rPr lang="en-US" dirty="0" err="1" smtClean="0"/>
              <a:t>Selo-Ojeme</a:t>
            </a:r>
            <a:r>
              <a:rPr lang="en-US" dirty="0" smtClean="0"/>
              <a:t> DO, </a:t>
            </a:r>
            <a:r>
              <a:rPr lang="en-US" dirty="0" err="1" smtClean="0"/>
              <a:t>Okonofua</a:t>
            </a:r>
            <a:r>
              <a:rPr lang="en-US" dirty="0" smtClean="0"/>
              <a:t> FE, “Risk factors for primary postpartum </a:t>
            </a:r>
            <a:r>
              <a:rPr lang="en-US" dirty="0" err="1" smtClean="0"/>
              <a:t>haemorrhage</a:t>
            </a:r>
            <a:r>
              <a:rPr lang="en-US" dirty="0" smtClean="0"/>
              <a:t>”, Archives of Gynecology and Obstetrics (1997) 259: 179-187.</a:t>
            </a:r>
            <a:endParaRPr lang="en-US" dirty="0"/>
          </a:p>
        </p:txBody>
      </p:sp>
      <p:pic>
        <p:nvPicPr>
          <p:cNvPr id="182274" name="Picture 2"/>
          <p:cNvPicPr>
            <a:picLocks noChangeAspect="1" noChangeArrowheads="1"/>
          </p:cNvPicPr>
          <p:nvPr/>
        </p:nvPicPr>
        <p:blipFill>
          <a:blip r:embed="rId5" cstate="print"/>
          <a:srcRect/>
          <a:stretch>
            <a:fillRect/>
          </a:stretch>
        </p:blipFill>
        <p:spPr bwMode="auto">
          <a:xfrm>
            <a:off x="5029200" y="2912217"/>
            <a:ext cx="3886200" cy="3038742"/>
          </a:xfrm>
          <a:prstGeom prst="rect">
            <a:avLst/>
          </a:prstGeom>
          <a:noFill/>
          <a:ln w="9525">
            <a:noFill/>
            <a:miter lim="800000"/>
            <a:headEnd/>
            <a:tailEnd/>
          </a:ln>
        </p:spPr>
      </p:pic>
      <p:graphicFrame>
        <p:nvGraphicFramePr>
          <p:cNvPr id="9" name="Object 8"/>
          <p:cNvGraphicFramePr>
            <a:graphicFrameLocks noChangeAspect="1"/>
          </p:cNvGraphicFramePr>
          <p:nvPr/>
        </p:nvGraphicFramePr>
        <p:xfrm>
          <a:off x="1905000" y="4267200"/>
          <a:ext cx="2354826" cy="793474"/>
        </p:xfrm>
        <a:graphic>
          <a:graphicData uri="http://schemas.openxmlformats.org/presentationml/2006/ole">
            <p:oleObj spid="_x0000_s182275" name="Equation" r:id="rId6" imgW="1168200" imgH="393480" progId="Equation.3">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960438"/>
          </a:xfrm>
        </p:spPr>
        <p:txBody>
          <a:bodyPr/>
          <a:lstStyle/>
          <a:p>
            <a:r>
              <a:rPr lang="en-US" sz="3600" dirty="0" smtClean="0"/>
              <a:t>Postpartum hemorrhage risk factors in Nigeria</a:t>
            </a:r>
            <a:endParaRPr lang="en-US" sz="3600" dirty="0"/>
          </a:p>
        </p:txBody>
      </p:sp>
      <p:sp>
        <p:nvSpPr>
          <p:cNvPr id="3" name="Content Placeholder 2"/>
          <p:cNvSpPr>
            <a:spLocks noGrp="1"/>
          </p:cNvSpPr>
          <p:nvPr>
            <p:ph idx="1"/>
          </p:nvPr>
        </p:nvSpPr>
        <p:spPr/>
        <p:txBody>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Outcome: Multiple births</a:t>
            </a:r>
          </a:p>
          <a:p>
            <a:pPr lvl="1"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29</a:t>
            </a:fld>
            <a:endParaRPr lang="en-US"/>
          </a:p>
        </p:txBody>
      </p:sp>
      <p:pic>
        <p:nvPicPr>
          <p:cNvPr id="5" name="Picture 4" descr="MCj04380680000[1]"/>
          <p:cNvPicPr>
            <a:picLocks noChangeAspect="1" noChangeArrowheads="1"/>
          </p:cNvPicPr>
          <p:nvPr/>
        </p:nvPicPr>
        <p:blipFill>
          <a:blip r:embed="rId4" cstate="print"/>
          <a:srcRect/>
          <a:stretch>
            <a:fillRect/>
          </a:stretch>
        </p:blipFill>
        <p:spPr bwMode="auto">
          <a:xfrm>
            <a:off x="0" y="5553075"/>
            <a:ext cx="1304925" cy="1304925"/>
          </a:xfrm>
          <a:prstGeom prst="rect">
            <a:avLst/>
          </a:prstGeom>
          <a:noFill/>
          <a:ln w="9525">
            <a:noFill/>
            <a:miter lim="800000"/>
            <a:headEnd/>
            <a:tailEnd/>
          </a:ln>
        </p:spPr>
      </p:pic>
      <p:sp>
        <p:nvSpPr>
          <p:cNvPr id="6" name="TextBox 5"/>
          <p:cNvSpPr txBox="1"/>
          <p:nvPr/>
        </p:nvSpPr>
        <p:spPr>
          <a:xfrm>
            <a:off x="1219200" y="5943600"/>
            <a:ext cx="7924800" cy="646331"/>
          </a:xfrm>
          <a:prstGeom prst="rect">
            <a:avLst/>
          </a:prstGeom>
          <a:noFill/>
        </p:spPr>
        <p:txBody>
          <a:bodyPr wrap="square" rtlCol="0">
            <a:spAutoFit/>
          </a:bodyPr>
          <a:lstStyle/>
          <a:p>
            <a:r>
              <a:rPr lang="en-US" dirty="0" err="1" smtClean="0"/>
              <a:t>Selo-Ojeme</a:t>
            </a:r>
            <a:r>
              <a:rPr lang="en-US" dirty="0" smtClean="0"/>
              <a:t> DO, </a:t>
            </a:r>
            <a:r>
              <a:rPr lang="en-US" dirty="0" err="1" smtClean="0"/>
              <a:t>Okonofua</a:t>
            </a:r>
            <a:r>
              <a:rPr lang="en-US" dirty="0" smtClean="0"/>
              <a:t> FE, “Risk factors for primary postpartum </a:t>
            </a:r>
            <a:r>
              <a:rPr lang="en-US" dirty="0" err="1" smtClean="0"/>
              <a:t>haemorrhage</a:t>
            </a:r>
            <a:r>
              <a:rPr lang="en-US" dirty="0" smtClean="0"/>
              <a:t>”, Archives of Gynecology and Obstetrics (1997) 259: 179-187.</a:t>
            </a:r>
            <a:endParaRPr lang="en-US" dirty="0"/>
          </a:p>
        </p:txBody>
      </p:sp>
      <p:pic>
        <p:nvPicPr>
          <p:cNvPr id="182274" name="Picture 2"/>
          <p:cNvPicPr>
            <a:picLocks noChangeAspect="1" noChangeArrowheads="1"/>
          </p:cNvPicPr>
          <p:nvPr/>
        </p:nvPicPr>
        <p:blipFill>
          <a:blip r:embed="rId5" cstate="print"/>
          <a:srcRect/>
          <a:stretch>
            <a:fillRect/>
          </a:stretch>
        </p:blipFill>
        <p:spPr bwMode="auto">
          <a:xfrm>
            <a:off x="609600" y="2133600"/>
            <a:ext cx="3605687" cy="2819400"/>
          </a:xfrm>
          <a:prstGeom prst="rect">
            <a:avLst/>
          </a:prstGeom>
          <a:noFill/>
          <a:ln w="9525">
            <a:noFill/>
            <a:miter lim="800000"/>
            <a:headEnd/>
            <a:tailEnd/>
          </a:ln>
        </p:spPr>
      </p:pic>
      <p:graphicFrame>
        <p:nvGraphicFramePr>
          <p:cNvPr id="9" name="Object 8"/>
          <p:cNvGraphicFramePr>
            <a:graphicFrameLocks noChangeAspect="1"/>
          </p:cNvGraphicFramePr>
          <p:nvPr/>
        </p:nvGraphicFramePr>
        <p:xfrm>
          <a:off x="4800600" y="4648200"/>
          <a:ext cx="2819400" cy="950015"/>
        </p:xfrm>
        <a:graphic>
          <a:graphicData uri="http://schemas.openxmlformats.org/presentationml/2006/ole">
            <p:oleObj spid="_x0000_s183298" name="Equation" r:id="rId6" imgW="1168200" imgH="393480" progId="Equation.3">
              <p:embed/>
            </p:oleObj>
          </a:graphicData>
        </a:graphic>
      </p:graphicFrame>
      <p:pic>
        <p:nvPicPr>
          <p:cNvPr id="183299" name="Picture 3"/>
          <p:cNvPicPr>
            <a:picLocks noChangeAspect="1" noChangeArrowheads="1"/>
          </p:cNvPicPr>
          <p:nvPr/>
        </p:nvPicPr>
        <p:blipFill>
          <a:blip r:embed="rId7" cstate="print"/>
          <a:srcRect/>
          <a:stretch>
            <a:fillRect/>
          </a:stretch>
        </p:blipFill>
        <p:spPr bwMode="auto">
          <a:xfrm>
            <a:off x="4114800" y="2286000"/>
            <a:ext cx="4772025" cy="1800225"/>
          </a:xfrm>
          <a:prstGeom prst="rect">
            <a:avLst/>
          </a:prstGeom>
          <a:noFill/>
          <a:ln w="9525">
            <a:noFill/>
            <a:miter lim="800000"/>
            <a:headEnd/>
            <a:tailEnd/>
          </a:ln>
        </p:spPr>
      </p:pic>
      <p:sp>
        <p:nvSpPr>
          <p:cNvPr id="10" name="Oval 9"/>
          <p:cNvSpPr/>
          <p:nvPr/>
        </p:nvSpPr>
        <p:spPr>
          <a:xfrm>
            <a:off x="4114800" y="2895600"/>
            <a:ext cx="4648200" cy="533400"/>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sz="3200" b="1" dirty="0" smtClean="0">
                <a:solidFill>
                  <a:schemeClr val="tx1">
                    <a:lumMod val="75000"/>
                    <a:lumOff val="25000"/>
                  </a:schemeClr>
                </a:solidFill>
              </a:rPr>
              <a:t>WHO Trial - RCT for prevention of major maternal blood loss</a:t>
            </a:r>
          </a:p>
        </p:txBody>
      </p:sp>
      <p:sp>
        <p:nvSpPr>
          <p:cNvPr id="3" name="Content Placeholder 2"/>
          <p:cNvSpPr>
            <a:spLocks noGrp="1"/>
          </p:cNvSpPr>
          <p:nvPr>
            <p:ph idx="1"/>
          </p:nvPr>
        </p:nvSpPr>
        <p:spPr>
          <a:xfrm>
            <a:off x="609600" y="1752600"/>
            <a:ext cx="8001000" cy="4191000"/>
          </a:xfrm>
        </p:spPr>
        <p:txBody>
          <a:bodyPr rtlCol="0">
            <a:normAutofit lnSpcReduction="10000"/>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Postpartum hemorrhage (PPH) is a major cause of morbidity and maternal death –especially in developing countries</a:t>
            </a: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One woman dies every 4 minutes from PPH</a:t>
            </a: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Incidence: 140,000 PPH deaths per year</a:t>
            </a:r>
          </a:p>
          <a:p>
            <a:pPr lvl="1"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Oxytocin</a:t>
            </a:r>
            <a:r>
              <a:rPr lang="en-US" dirty="0" smtClean="0">
                <a:solidFill>
                  <a:schemeClr val="tx1">
                    <a:lumMod val="75000"/>
                    <a:lumOff val="25000"/>
                  </a:schemeClr>
                </a:solidFill>
              </a:rPr>
              <a:t> is effective in managing postpartum bleeding</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Randomized double-blind trial: </a:t>
            </a:r>
            <a:r>
              <a:rPr lang="en-US" dirty="0" err="1" smtClean="0">
                <a:solidFill>
                  <a:schemeClr val="tx1">
                    <a:lumMod val="75000"/>
                    <a:lumOff val="25000"/>
                  </a:schemeClr>
                </a:solidFill>
              </a:rPr>
              <a:t>misoprostal</a:t>
            </a:r>
            <a:r>
              <a:rPr lang="en-US" dirty="0" smtClean="0">
                <a:solidFill>
                  <a:schemeClr val="tx1">
                    <a:lumMod val="75000"/>
                    <a:lumOff val="25000"/>
                  </a:schemeClr>
                </a:solidFill>
              </a:rPr>
              <a:t> vs. </a:t>
            </a:r>
            <a:r>
              <a:rPr lang="en-US" dirty="0" err="1" smtClean="0">
                <a:solidFill>
                  <a:schemeClr val="tx1">
                    <a:lumMod val="75000"/>
                    <a:lumOff val="25000"/>
                  </a:schemeClr>
                </a:solidFill>
              </a:rPr>
              <a:t>oxytocin</a:t>
            </a:r>
            <a:endParaRPr lang="en-US" sz="2400" dirty="0" smtClean="0">
              <a:solidFill>
                <a:schemeClr val="tx1">
                  <a:lumMod val="75000"/>
                  <a:lumOff val="25000"/>
                </a:schemeClr>
              </a:solidFill>
            </a:endParaRP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Primary Outcome:  Blood loss &gt;= 1000 </a:t>
            </a:r>
            <a:r>
              <a:rPr lang="en-US" dirty="0" err="1" smtClean="0">
                <a:solidFill>
                  <a:schemeClr val="tx1">
                    <a:lumMod val="75000"/>
                    <a:lumOff val="25000"/>
                  </a:schemeClr>
                </a:solidFill>
              </a:rPr>
              <a:t>mL</a:t>
            </a:r>
            <a:endParaRPr lang="en-US" dirty="0" smtClean="0">
              <a:solidFill>
                <a:schemeClr val="tx1">
                  <a:lumMod val="75000"/>
                  <a:lumOff val="25000"/>
                </a:schemeClr>
              </a:solidFill>
            </a:endParaRPr>
          </a:p>
          <a:p>
            <a:pPr lvl="1" eaLnBrk="1" fontAlgn="auto" hangingPunct="1">
              <a:spcAft>
                <a:spcPts val="0"/>
              </a:spcAft>
              <a:buClr>
                <a:srgbClr val="569FD3"/>
              </a:buClr>
              <a:buFont typeface="Wingdings" pitchFamily="2" charset="2"/>
              <a:buChar char="§"/>
              <a:defRPr/>
            </a:pPr>
            <a:endParaRPr lang="en-US" sz="2400" dirty="0" smtClean="0">
              <a:solidFill>
                <a:schemeClr val="tx1">
                  <a:lumMod val="75000"/>
                  <a:lumOff val="25000"/>
                </a:schemeClr>
              </a:solidFill>
            </a:endParaRPr>
          </a:p>
        </p:txBody>
      </p:sp>
      <p:pic>
        <p:nvPicPr>
          <p:cNvPr id="28675" name="Picture 4" descr="MCj04380680000[1]"/>
          <p:cNvPicPr>
            <a:picLocks noChangeAspect="1" noChangeArrowheads="1"/>
          </p:cNvPicPr>
          <p:nvPr/>
        </p:nvPicPr>
        <p:blipFill>
          <a:blip r:embed="rId3" cstate="print"/>
          <a:srcRect/>
          <a:stretch>
            <a:fillRect/>
          </a:stretch>
        </p:blipFill>
        <p:spPr bwMode="auto">
          <a:xfrm>
            <a:off x="304800" y="5553075"/>
            <a:ext cx="1304925" cy="1304925"/>
          </a:xfrm>
          <a:prstGeom prst="rect">
            <a:avLst/>
          </a:prstGeom>
          <a:noFill/>
          <a:ln w="9525">
            <a:noFill/>
            <a:miter lim="800000"/>
            <a:headEnd/>
            <a:tailEnd/>
          </a:ln>
        </p:spPr>
      </p:pic>
      <p:sp>
        <p:nvSpPr>
          <p:cNvPr id="28676" name="TextBox 4"/>
          <p:cNvSpPr txBox="1">
            <a:spLocks noChangeArrowheads="1"/>
          </p:cNvSpPr>
          <p:nvPr/>
        </p:nvSpPr>
        <p:spPr bwMode="auto">
          <a:xfrm>
            <a:off x="2514600" y="6334780"/>
            <a:ext cx="6629400" cy="523220"/>
          </a:xfrm>
          <a:prstGeom prst="rect">
            <a:avLst/>
          </a:prstGeom>
          <a:solidFill>
            <a:schemeClr val="bg1"/>
          </a:solidFill>
          <a:ln w="9525">
            <a:noFill/>
            <a:miter lim="800000"/>
            <a:headEnd/>
            <a:tailEnd/>
          </a:ln>
        </p:spPr>
        <p:txBody>
          <a:bodyPr wrap="square">
            <a:spAutoFit/>
          </a:bodyPr>
          <a:lstStyle/>
          <a:p>
            <a:r>
              <a:rPr lang="en-US" sz="1400" dirty="0" err="1" smtClean="0"/>
              <a:t>Gulmezoglu</a:t>
            </a:r>
            <a:r>
              <a:rPr lang="en-US" sz="1400" dirty="0" smtClean="0"/>
              <a:t>, AM, “WHO multicentre randomized trial of </a:t>
            </a:r>
            <a:r>
              <a:rPr lang="en-US" sz="1400" dirty="0" err="1" smtClean="0"/>
              <a:t>misoprostol</a:t>
            </a:r>
            <a:r>
              <a:rPr lang="en-US" sz="1400" dirty="0" smtClean="0"/>
              <a:t> in the management of third stage labor,”  The Lancet, </a:t>
            </a:r>
            <a:r>
              <a:rPr lang="en-US" sz="1400" dirty="0" err="1" smtClean="0"/>
              <a:t>Vol</a:t>
            </a:r>
            <a:r>
              <a:rPr lang="en-US" sz="1400" dirty="0" smtClean="0"/>
              <a:t> 358, Sept 1, 2001, 689-695.  </a:t>
            </a:r>
            <a:endParaRPr lang="en-US" dirty="0"/>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4" name="Picture 4"/>
          <p:cNvPicPr>
            <a:picLocks noChangeAspect="1" noChangeArrowheads="1"/>
          </p:cNvPicPr>
          <p:nvPr/>
        </p:nvPicPr>
        <p:blipFill>
          <a:blip r:embed="rId4" cstate="print"/>
          <a:srcRect/>
          <a:stretch>
            <a:fillRect/>
          </a:stretch>
        </p:blipFill>
        <p:spPr bwMode="auto">
          <a:xfrm>
            <a:off x="4019550" y="2362200"/>
            <a:ext cx="5124450" cy="1895475"/>
          </a:xfrm>
          <a:prstGeom prst="rect">
            <a:avLst/>
          </a:prstGeom>
          <a:noFill/>
          <a:ln w="9525">
            <a:noFill/>
            <a:miter lim="800000"/>
            <a:headEnd/>
            <a:tailEnd/>
          </a:ln>
        </p:spPr>
      </p:pic>
      <p:sp>
        <p:nvSpPr>
          <p:cNvPr id="2" name="Title 1"/>
          <p:cNvSpPr>
            <a:spLocks noGrp="1"/>
          </p:cNvSpPr>
          <p:nvPr>
            <p:ph type="title"/>
          </p:nvPr>
        </p:nvSpPr>
        <p:spPr>
          <a:xfrm>
            <a:off x="0" y="274638"/>
            <a:ext cx="9144000" cy="1143000"/>
          </a:xfrm>
        </p:spPr>
        <p:txBody>
          <a:bodyPr/>
          <a:lstStyle/>
          <a:p>
            <a:r>
              <a:rPr lang="en-US" sz="3600" dirty="0" smtClean="0"/>
              <a:t>Postpartum hemorrhage risk factors in Nigeria</a:t>
            </a:r>
            <a:endParaRPr lang="en-US" sz="3600" dirty="0"/>
          </a:p>
        </p:txBody>
      </p:sp>
      <p:sp>
        <p:nvSpPr>
          <p:cNvPr id="3" name="Content Placeholder 2"/>
          <p:cNvSpPr>
            <a:spLocks noGrp="1"/>
          </p:cNvSpPr>
          <p:nvPr>
            <p:ph idx="1"/>
          </p:nvPr>
        </p:nvSpPr>
        <p:spPr/>
        <p:txBody>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Outcome: </a:t>
            </a:r>
            <a:r>
              <a:rPr lang="en-US" dirty="0" err="1" smtClean="0">
                <a:solidFill>
                  <a:schemeClr val="tx1">
                    <a:lumMod val="75000"/>
                    <a:lumOff val="25000"/>
                  </a:schemeClr>
                </a:solidFill>
              </a:rPr>
              <a:t>Oxytocin</a:t>
            </a:r>
            <a:r>
              <a:rPr lang="en-US" dirty="0" smtClean="0">
                <a:solidFill>
                  <a:schemeClr val="tx1">
                    <a:lumMod val="75000"/>
                    <a:lumOff val="25000"/>
                  </a:schemeClr>
                </a:solidFill>
              </a:rPr>
              <a:t> Use</a:t>
            </a:r>
          </a:p>
          <a:p>
            <a:pPr lvl="1"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30</a:t>
            </a:fld>
            <a:endParaRPr lang="en-US"/>
          </a:p>
        </p:txBody>
      </p:sp>
      <p:pic>
        <p:nvPicPr>
          <p:cNvPr id="5" name="Picture 4" descr="MCj04380680000[1]"/>
          <p:cNvPicPr>
            <a:picLocks noChangeAspect="1" noChangeArrowheads="1"/>
          </p:cNvPicPr>
          <p:nvPr/>
        </p:nvPicPr>
        <p:blipFill>
          <a:blip r:embed="rId5" cstate="print"/>
          <a:srcRect/>
          <a:stretch>
            <a:fillRect/>
          </a:stretch>
        </p:blipFill>
        <p:spPr bwMode="auto">
          <a:xfrm>
            <a:off x="0" y="5553075"/>
            <a:ext cx="1304925" cy="1304925"/>
          </a:xfrm>
          <a:prstGeom prst="rect">
            <a:avLst/>
          </a:prstGeom>
          <a:noFill/>
          <a:ln w="9525">
            <a:noFill/>
            <a:miter lim="800000"/>
            <a:headEnd/>
            <a:tailEnd/>
          </a:ln>
        </p:spPr>
      </p:pic>
      <p:sp>
        <p:nvSpPr>
          <p:cNvPr id="6" name="TextBox 5"/>
          <p:cNvSpPr txBox="1"/>
          <p:nvPr/>
        </p:nvSpPr>
        <p:spPr>
          <a:xfrm>
            <a:off x="1219200" y="5943600"/>
            <a:ext cx="7924800" cy="646331"/>
          </a:xfrm>
          <a:prstGeom prst="rect">
            <a:avLst/>
          </a:prstGeom>
          <a:noFill/>
        </p:spPr>
        <p:txBody>
          <a:bodyPr wrap="square" rtlCol="0">
            <a:spAutoFit/>
          </a:bodyPr>
          <a:lstStyle/>
          <a:p>
            <a:r>
              <a:rPr lang="en-US" dirty="0" err="1" smtClean="0"/>
              <a:t>Selo-Ojeme</a:t>
            </a:r>
            <a:r>
              <a:rPr lang="en-US" dirty="0" smtClean="0"/>
              <a:t> DO, </a:t>
            </a:r>
            <a:r>
              <a:rPr lang="en-US" dirty="0" err="1" smtClean="0"/>
              <a:t>Okonofua</a:t>
            </a:r>
            <a:r>
              <a:rPr lang="en-US" dirty="0" smtClean="0"/>
              <a:t> FE, “Risk factors for primary postpartum </a:t>
            </a:r>
            <a:r>
              <a:rPr lang="en-US" dirty="0" err="1" smtClean="0"/>
              <a:t>haemorrhage</a:t>
            </a:r>
            <a:r>
              <a:rPr lang="en-US" dirty="0" smtClean="0"/>
              <a:t>”, Archives of Gynecology and Obstetrics (1997) 259: 179-187.</a:t>
            </a:r>
            <a:endParaRPr lang="en-US" dirty="0"/>
          </a:p>
        </p:txBody>
      </p:sp>
      <p:graphicFrame>
        <p:nvGraphicFramePr>
          <p:cNvPr id="9" name="Object 8"/>
          <p:cNvGraphicFramePr>
            <a:graphicFrameLocks noChangeAspect="1"/>
          </p:cNvGraphicFramePr>
          <p:nvPr/>
        </p:nvGraphicFramePr>
        <p:xfrm>
          <a:off x="4419600" y="4419600"/>
          <a:ext cx="3124200" cy="949325"/>
        </p:xfrm>
        <a:graphic>
          <a:graphicData uri="http://schemas.openxmlformats.org/presentationml/2006/ole">
            <p:oleObj spid="_x0000_s184322" name="Equation" r:id="rId6" imgW="1295280" imgH="393480" progId="Equation.3">
              <p:embed/>
            </p:oleObj>
          </a:graphicData>
        </a:graphic>
      </p:graphicFrame>
      <p:sp>
        <p:nvSpPr>
          <p:cNvPr id="10" name="Oval 9"/>
          <p:cNvSpPr/>
          <p:nvPr/>
        </p:nvSpPr>
        <p:spPr>
          <a:xfrm>
            <a:off x="4191000" y="2971800"/>
            <a:ext cx="4953000" cy="533400"/>
          </a:xfrm>
          <a:prstGeom prst="ellipse">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23" name="Picture 3"/>
          <p:cNvPicPr>
            <a:picLocks noChangeAspect="1" noChangeArrowheads="1"/>
          </p:cNvPicPr>
          <p:nvPr/>
        </p:nvPicPr>
        <p:blipFill>
          <a:blip r:embed="rId7" cstate="print"/>
          <a:srcRect/>
          <a:stretch>
            <a:fillRect/>
          </a:stretch>
        </p:blipFill>
        <p:spPr bwMode="auto">
          <a:xfrm>
            <a:off x="609600" y="2286000"/>
            <a:ext cx="3400425" cy="2581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sz="3600" dirty="0" smtClean="0"/>
              <a:t>Postpartum hemorrhage risk factors in Nigeria</a:t>
            </a:r>
            <a:endParaRPr lang="en-US" sz="3600" dirty="0"/>
          </a:p>
        </p:txBody>
      </p:sp>
      <p:sp>
        <p:nvSpPr>
          <p:cNvPr id="3" name="Content Placeholder 2"/>
          <p:cNvSpPr>
            <a:spLocks noGrp="1"/>
          </p:cNvSpPr>
          <p:nvPr>
            <p:ph idx="1"/>
          </p:nvPr>
        </p:nvSpPr>
        <p:spPr/>
        <p:txBody>
          <a:bodyPr/>
          <a:lstStyle/>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Major risk factors for PPH: </a:t>
            </a: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prolonged second stage labor</a:t>
            </a: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prolonged third stage labor</a:t>
            </a: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non-use of </a:t>
            </a:r>
            <a:r>
              <a:rPr lang="en-US" dirty="0" err="1" smtClean="0">
                <a:solidFill>
                  <a:schemeClr val="tx1">
                    <a:lumMod val="75000"/>
                    <a:lumOff val="25000"/>
                  </a:schemeClr>
                </a:solidFill>
              </a:rPr>
              <a:t>oxytocin</a:t>
            </a:r>
            <a:endParaRPr lang="en-US" dirty="0" smtClean="0">
              <a:solidFill>
                <a:schemeClr val="tx1">
                  <a:lumMod val="75000"/>
                  <a:lumOff val="25000"/>
                </a:schemeClr>
              </a:solidFill>
            </a:endParaRP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Insufficient evidence of association:  </a:t>
            </a: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previous PPH</a:t>
            </a:r>
          </a:p>
          <a:p>
            <a:pPr lvl="2"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primigravidity</a:t>
            </a:r>
            <a:endParaRPr lang="en-US" dirty="0" smtClean="0">
              <a:solidFill>
                <a:schemeClr val="tx1">
                  <a:lumMod val="75000"/>
                  <a:lumOff val="25000"/>
                </a:schemeClr>
              </a:solidFill>
            </a:endParaRP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increased maternal age</a:t>
            </a:r>
          </a:p>
          <a:p>
            <a:pPr lvl="2"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&gt;= 5 pregnancies</a:t>
            </a:r>
          </a:p>
          <a:p>
            <a:pPr lvl="1"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31</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6" name="TextBox 5"/>
          <p:cNvSpPr txBox="1"/>
          <p:nvPr/>
        </p:nvSpPr>
        <p:spPr>
          <a:xfrm>
            <a:off x="1219200" y="5943600"/>
            <a:ext cx="7924800" cy="646331"/>
          </a:xfrm>
          <a:prstGeom prst="rect">
            <a:avLst/>
          </a:prstGeom>
          <a:noFill/>
        </p:spPr>
        <p:txBody>
          <a:bodyPr wrap="square" rtlCol="0">
            <a:spAutoFit/>
          </a:bodyPr>
          <a:lstStyle/>
          <a:p>
            <a:r>
              <a:rPr lang="en-US" dirty="0" err="1" smtClean="0"/>
              <a:t>Selo-Ojeme</a:t>
            </a:r>
            <a:r>
              <a:rPr lang="en-US" dirty="0" smtClean="0"/>
              <a:t> DO, </a:t>
            </a:r>
            <a:r>
              <a:rPr lang="en-US" dirty="0" err="1" smtClean="0"/>
              <a:t>Okonofua</a:t>
            </a:r>
            <a:r>
              <a:rPr lang="en-US" dirty="0" smtClean="0"/>
              <a:t> FE, “Risk factors for primary postpartum </a:t>
            </a:r>
            <a:r>
              <a:rPr lang="en-US" dirty="0" err="1" smtClean="0"/>
              <a:t>haemorrhage</a:t>
            </a:r>
            <a:r>
              <a:rPr lang="en-US" dirty="0" smtClean="0"/>
              <a:t>”, Archives of Gynecology and Obstetrics (1997) 259: 179-187.</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00200" y="5562600"/>
            <a:ext cx="6096000" cy="1295400"/>
          </a:xfrm>
          <a:prstGeom prst="rect">
            <a:avLst/>
          </a:prstGeom>
          <a:solidFill>
            <a:schemeClr val="bg1"/>
          </a:solidFill>
          <a:ln w="31750" cap="rnd">
            <a:solidFill>
              <a:srgbClr val="C00000"/>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Title 1"/>
          <p:cNvSpPr>
            <a:spLocks noGrp="1"/>
          </p:cNvSpPr>
          <p:nvPr>
            <p:ph type="title"/>
          </p:nvPr>
        </p:nvSpPr>
        <p:spPr>
          <a:xfrm>
            <a:off x="457200" y="228600"/>
            <a:ext cx="8229600" cy="1143000"/>
          </a:xfrm>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533400" y="990600"/>
            <a:ext cx="8229600" cy="5867400"/>
          </a:xfrm>
        </p:spPr>
        <p:txBody>
          <a:bodyPr rtlCol="0">
            <a:normAutofit lnSpcReduction="100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Explain the relationship between and appropriate uses of Relative Risk, Odds Ratio and Risk Difference</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Calculate and interpret CI for RR and OR</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these measures of association in context of two global health examples </a:t>
            </a:r>
          </a:p>
          <a:p>
            <a:pPr eaLnBrk="1" fontAlgn="auto" hangingPunct="1">
              <a:spcAft>
                <a:spcPts val="0"/>
              </a:spcAft>
              <a:buClr>
                <a:srgbClr val="569FD3"/>
              </a:buClr>
              <a:buNone/>
              <a:defRPr/>
            </a:pPr>
            <a:r>
              <a:rPr lang="en-US" dirty="0" smtClean="0">
                <a:solidFill>
                  <a:schemeClr val="tx1">
                    <a:lumMod val="75000"/>
                    <a:lumOff val="25000"/>
                  </a:schemeClr>
                </a:solidFill>
              </a:rPr>
              <a:t>		</a:t>
            </a:r>
            <a:r>
              <a:rPr lang="en-US" sz="2600" dirty="0" smtClean="0">
                <a:solidFill>
                  <a:schemeClr val="tx1">
                    <a:lumMod val="75000"/>
                    <a:lumOff val="25000"/>
                  </a:schemeClr>
                </a:solidFill>
              </a:rPr>
              <a:t>1. Treatments for Postpartum Hemorrhage (PPH) 		</a:t>
            </a:r>
            <a:r>
              <a:rPr lang="en-US" sz="2800" dirty="0" err="1" smtClean="0">
                <a:solidFill>
                  <a:schemeClr val="tx1">
                    <a:lumMod val="75000"/>
                    <a:lumOff val="25000"/>
                  </a:schemeClr>
                </a:solidFill>
              </a:rPr>
              <a:t>misoprostal</a:t>
            </a:r>
            <a:r>
              <a:rPr lang="en-US" sz="2800" dirty="0" smtClean="0">
                <a:solidFill>
                  <a:schemeClr val="tx1">
                    <a:lumMod val="75000"/>
                    <a:lumOff val="25000"/>
                  </a:schemeClr>
                </a:solidFill>
              </a:rPr>
              <a:t> vs. </a:t>
            </a:r>
            <a:r>
              <a:rPr lang="en-US" sz="2800" dirty="0" err="1" smtClean="0">
                <a:solidFill>
                  <a:schemeClr val="tx1">
                    <a:lumMod val="75000"/>
                    <a:lumOff val="25000"/>
                  </a:schemeClr>
                </a:solidFill>
              </a:rPr>
              <a:t>oxytocin</a:t>
            </a:r>
            <a:r>
              <a:rPr lang="en-US" sz="2600" dirty="0" smtClean="0">
                <a:solidFill>
                  <a:schemeClr val="tx1">
                    <a:lumMod val="75000"/>
                    <a:lumOff val="25000"/>
                  </a:schemeClr>
                </a:solidFill>
              </a:rPr>
              <a:t> </a:t>
            </a:r>
          </a:p>
          <a:p>
            <a:pPr eaLnBrk="1" fontAlgn="auto" hangingPunct="1">
              <a:spcAft>
                <a:spcPts val="0"/>
              </a:spcAft>
              <a:buClr>
                <a:srgbClr val="569FD3"/>
              </a:buClr>
              <a:buNone/>
              <a:defRPr/>
            </a:pPr>
            <a:r>
              <a:rPr lang="en-US" sz="2600" dirty="0" smtClean="0">
                <a:solidFill>
                  <a:schemeClr val="tx1">
                    <a:lumMod val="75000"/>
                    <a:lumOff val="25000"/>
                  </a:schemeClr>
                </a:solidFill>
              </a:rPr>
              <a:t>		2. Risk Factors for PPH</a:t>
            </a:r>
          </a:p>
          <a:p>
            <a:pPr eaLnBrk="1" fontAlgn="auto" hangingPunct="1">
              <a:spcAft>
                <a:spcPts val="0"/>
              </a:spcAft>
              <a:buClr>
                <a:srgbClr val="569FD3"/>
              </a:buClr>
              <a:buNone/>
              <a:defRPr/>
            </a:pPr>
            <a:endParaRPr lang="en-US" sz="2600" dirty="0" smtClean="0">
              <a:solidFill>
                <a:schemeClr val="tx1">
                  <a:lumMod val="75000"/>
                  <a:lumOff val="25000"/>
                </a:schemeClr>
              </a:solidFill>
            </a:endParaRPr>
          </a:p>
          <a:p>
            <a:pPr algn="ctr" eaLnBrk="1" fontAlgn="auto" hangingPunct="1">
              <a:spcAft>
                <a:spcPts val="0"/>
              </a:spcAft>
              <a:buClr>
                <a:srgbClr val="569FD3"/>
              </a:buClr>
              <a:buNone/>
              <a:defRPr/>
            </a:pPr>
            <a:r>
              <a:rPr lang="en-US" sz="2600" b="1" dirty="0" smtClean="0">
                <a:solidFill>
                  <a:srgbClr val="C00000"/>
                </a:solidFill>
              </a:rPr>
              <a:t>FOR MORE INFORMATION ABOUT PPH:</a:t>
            </a:r>
          </a:p>
          <a:p>
            <a:pPr algn="ctr" eaLnBrk="1" fontAlgn="auto" hangingPunct="1">
              <a:spcAft>
                <a:spcPts val="0"/>
              </a:spcAft>
              <a:buClr>
                <a:srgbClr val="569FD3"/>
              </a:buClr>
              <a:buNone/>
              <a:defRPr/>
            </a:pPr>
            <a:r>
              <a:rPr lang="en-US" sz="2600" b="1" dirty="0" smtClean="0">
                <a:solidFill>
                  <a:srgbClr val="C00000"/>
                </a:solidFill>
              </a:rPr>
              <a:t>http://www.pphprevention.org/</a:t>
            </a:r>
          </a:p>
        </p:txBody>
      </p:sp>
      <p:pic>
        <p:nvPicPr>
          <p:cNvPr id="4"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53FD3419-8F91-49C3-8244-8E4F4C2C6381}" type="slidenum">
              <a:rPr lang="en-US"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dirty="0" smtClean="0"/>
              <a:t>References</a:t>
            </a:r>
          </a:p>
        </p:txBody>
      </p:sp>
      <p:sp>
        <p:nvSpPr>
          <p:cNvPr id="52226" name="Content Placeholder 2"/>
          <p:cNvSpPr>
            <a:spLocks noGrp="1"/>
          </p:cNvSpPr>
          <p:nvPr>
            <p:ph idx="1"/>
          </p:nvPr>
        </p:nvSpPr>
        <p:spPr/>
        <p:txBody>
          <a:bodyPr/>
          <a:lstStyle/>
          <a:p>
            <a:r>
              <a:rPr lang="en-US" sz="2800" dirty="0" err="1" smtClean="0"/>
              <a:t>Motulsky</a:t>
            </a:r>
            <a:r>
              <a:rPr lang="en-US" sz="2800" dirty="0" smtClean="0"/>
              <a:t>, Intuitive Biostatistics, 1</a:t>
            </a:r>
            <a:r>
              <a:rPr lang="en-US" sz="2800" baseline="30000" dirty="0" smtClean="0"/>
              <a:t>st</a:t>
            </a:r>
            <a:r>
              <a:rPr lang="en-US" sz="2800" dirty="0" smtClean="0"/>
              <a:t> edition</a:t>
            </a:r>
          </a:p>
          <a:p>
            <a:r>
              <a:rPr lang="en-US" sz="2800" dirty="0" err="1" smtClean="0"/>
              <a:t>Selo-Ojeme</a:t>
            </a:r>
            <a:r>
              <a:rPr lang="en-US" sz="2800" dirty="0" smtClean="0"/>
              <a:t> DO, </a:t>
            </a:r>
            <a:r>
              <a:rPr lang="en-US" sz="2800" dirty="0" err="1" smtClean="0"/>
              <a:t>Okonofua</a:t>
            </a:r>
            <a:r>
              <a:rPr lang="en-US" sz="2800" dirty="0" smtClean="0"/>
              <a:t> FE, “Risk factors for primary postpartum </a:t>
            </a:r>
            <a:r>
              <a:rPr lang="en-US" sz="2800" dirty="0" err="1" smtClean="0"/>
              <a:t>haemorrhage</a:t>
            </a:r>
            <a:r>
              <a:rPr lang="en-US" sz="2800" dirty="0" smtClean="0"/>
              <a:t>”, Archives of Gynecology and Obstetrics (1997) 259: 179-187.</a:t>
            </a:r>
          </a:p>
          <a:p>
            <a:r>
              <a:rPr lang="en-US" sz="2800" dirty="0" err="1" smtClean="0"/>
              <a:t>Gulmezoglu</a:t>
            </a:r>
            <a:r>
              <a:rPr lang="en-US" sz="2800" dirty="0" smtClean="0"/>
              <a:t>, AM, “WHO multicentre randomized trial of </a:t>
            </a:r>
            <a:r>
              <a:rPr lang="en-US" sz="2800" dirty="0" err="1" smtClean="0"/>
              <a:t>misoprostol</a:t>
            </a:r>
            <a:r>
              <a:rPr lang="en-US" sz="2800" dirty="0" smtClean="0"/>
              <a:t> in the management of third stage labor,”, The Lancet, </a:t>
            </a:r>
            <a:r>
              <a:rPr lang="en-US" sz="2800" dirty="0" err="1" smtClean="0"/>
              <a:t>Vol</a:t>
            </a:r>
            <a:r>
              <a:rPr lang="en-US" sz="2800" dirty="0" smtClean="0"/>
              <a:t> 358, Sept 1, 2001, 689-695</a:t>
            </a:r>
            <a:r>
              <a:rPr lang="en-US" dirty="0" smtClean="0"/>
              <a:t>.  </a:t>
            </a:r>
          </a:p>
          <a:p>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endParaRPr lang="en-US" smtClean="0"/>
          </a:p>
        </p:txBody>
      </p:sp>
      <p:sp>
        <p:nvSpPr>
          <p:cNvPr id="51202" name="Content Placeholder 2"/>
          <p:cNvSpPr>
            <a:spLocks noGrp="1"/>
          </p:cNvSpPr>
          <p:nvPr>
            <p:ph idx="1"/>
          </p:nvPr>
        </p:nvSpPr>
        <p:spPr>
          <a:xfrm>
            <a:off x="304800" y="1600200"/>
            <a:ext cx="8382000" cy="4724400"/>
          </a:xfrm>
        </p:spPr>
        <p:txBody>
          <a:bodyPr/>
          <a:lstStyle/>
          <a:p>
            <a:endParaRPr lang="en-US" dirty="0" smtClean="0"/>
          </a:p>
        </p:txBody>
      </p:sp>
      <p:graphicFrame>
        <p:nvGraphicFramePr>
          <p:cNvPr id="4" name="Content Placeholder 3"/>
          <p:cNvGraphicFramePr>
            <a:graphicFrameLocks noGrp="1"/>
          </p:cNvGraphicFramePr>
          <p:nvPr/>
        </p:nvGraphicFramePr>
        <p:xfrm>
          <a:off x="1524001" y="1676399"/>
          <a:ext cx="5715000" cy="1472883"/>
        </p:xfrm>
        <a:graphic>
          <a:graphicData uri="http://schemas.openxmlformats.org/drawingml/2006/table">
            <a:tbl>
              <a:tblPr/>
              <a:tblGrid>
                <a:gridCol w="1600200"/>
                <a:gridCol w="1371600"/>
                <a:gridCol w="1752599"/>
                <a:gridCol w="990601"/>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Cases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Control</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Smoker</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1296</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Non-Smoker</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61</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1357</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2714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5" name="TextBox 4"/>
          <p:cNvSpPr txBox="1"/>
          <p:nvPr/>
        </p:nvSpPr>
        <p:spPr>
          <a:xfrm>
            <a:off x="4343400" y="5867400"/>
            <a:ext cx="4419600" cy="646331"/>
          </a:xfrm>
          <a:prstGeom prst="rect">
            <a:avLst/>
          </a:prstGeom>
          <a:noFill/>
        </p:spPr>
        <p:txBody>
          <a:bodyPr wrap="square" rtlCol="0">
            <a:spAutoFit/>
          </a:bodyPr>
          <a:lstStyle/>
          <a:p>
            <a:r>
              <a:rPr lang="en-US" dirty="0" smtClean="0"/>
              <a:t>Doll and Hill, Smoking and Carcinoma of the Lung, BMJ 1950, 2: 739   </a:t>
            </a:r>
            <a:endParaRPr lang="en-US" dirty="0"/>
          </a:p>
        </p:txBody>
      </p:sp>
      <p:pic>
        <p:nvPicPr>
          <p:cNvPr id="6" name="Picture 4" descr="MCj04380680000[1]"/>
          <p:cNvPicPr>
            <a:picLocks noChangeAspect="1" noChangeArrowheads="1"/>
          </p:cNvPicPr>
          <p:nvPr/>
        </p:nvPicPr>
        <p:blipFill>
          <a:blip r:embed="rId3" cstate="print"/>
          <a:srcRect/>
          <a:stretch>
            <a:fillRect/>
          </a:stretch>
        </p:blipFill>
        <p:spPr bwMode="auto">
          <a:xfrm>
            <a:off x="304800" y="5553075"/>
            <a:ext cx="1304925" cy="1304925"/>
          </a:xfrm>
          <a:prstGeom prst="rect">
            <a:avLst/>
          </a:prstGeom>
          <a:noFill/>
          <a:ln w="9525">
            <a:noFill/>
            <a:miter lim="800000"/>
            <a:headEnd/>
            <a:tailEnd/>
          </a:ln>
        </p:spPr>
      </p:pic>
      <p:pic>
        <p:nvPicPr>
          <p:cNvPr id="7" name="Picture 1"/>
          <p:cNvPicPr>
            <a:picLocks noChangeAspect="1" noChangeArrowheads="1"/>
          </p:cNvPicPr>
          <p:nvPr/>
        </p:nvPicPr>
        <p:blipFill>
          <a:blip r:embed="rId4" cstate="print"/>
          <a:srcRect/>
          <a:stretch>
            <a:fillRect/>
          </a:stretch>
        </p:blipFill>
        <p:spPr bwMode="auto">
          <a:xfrm>
            <a:off x="1676400" y="3581400"/>
            <a:ext cx="5617818" cy="2157413"/>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pPr>
              <a:defRPr/>
            </a:pPr>
            <a:fld id="{53FD3419-8F91-49C3-8244-8E4F4C2C6381}" type="slidenum">
              <a:rPr lang="en-US" smtClean="0"/>
              <a:pPr>
                <a:defRPr/>
              </a:pPr>
              <a:t>34</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Results</a:t>
            </a:r>
          </a:p>
        </p:txBody>
      </p:sp>
      <p:sp>
        <p:nvSpPr>
          <p:cNvPr id="8230" name="TextBox 4"/>
          <p:cNvSpPr txBox="1">
            <a:spLocks noChangeArrowheads="1"/>
          </p:cNvSpPr>
          <p:nvPr/>
        </p:nvSpPr>
        <p:spPr bwMode="auto">
          <a:xfrm>
            <a:off x="1905000" y="6248400"/>
            <a:ext cx="7239000" cy="523220"/>
          </a:xfrm>
          <a:prstGeom prst="rect">
            <a:avLst/>
          </a:prstGeom>
          <a:noFill/>
          <a:ln w="9525">
            <a:noFill/>
            <a:miter lim="800000"/>
            <a:headEnd/>
            <a:tailEnd/>
          </a:ln>
        </p:spPr>
        <p:txBody>
          <a:bodyPr wrap="square">
            <a:spAutoFit/>
          </a:bodyPr>
          <a:lstStyle/>
          <a:p>
            <a:r>
              <a:rPr lang="en-US" sz="1400" dirty="0" err="1" smtClean="0"/>
              <a:t>Gulmezoglu</a:t>
            </a:r>
            <a:r>
              <a:rPr lang="en-US" sz="1400" dirty="0" smtClean="0"/>
              <a:t>, AM, “WHO multicentre randomized trial of </a:t>
            </a:r>
            <a:r>
              <a:rPr lang="en-US" sz="1400" dirty="0" err="1" smtClean="0"/>
              <a:t>misoprostol</a:t>
            </a:r>
            <a:r>
              <a:rPr lang="en-US" sz="1400" dirty="0" smtClean="0"/>
              <a:t> in the management of third stage labor,”, The Lancet, </a:t>
            </a:r>
            <a:r>
              <a:rPr lang="en-US" sz="1400" dirty="0" err="1" smtClean="0"/>
              <a:t>Vol</a:t>
            </a:r>
            <a:r>
              <a:rPr lang="en-US" sz="1400" dirty="0" smtClean="0"/>
              <a:t> 358, Sept 1, 2001, 689-695.  </a:t>
            </a:r>
            <a:endParaRPr lang="en-US" sz="1400" dirty="0"/>
          </a:p>
        </p:txBody>
      </p:sp>
      <p:graphicFrame>
        <p:nvGraphicFramePr>
          <p:cNvPr id="4" name="Content Placeholder 3"/>
          <p:cNvGraphicFramePr>
            <a:graphicFrameLocks noGrp="1"/>
          </p:cNvGraphicFramePr>
          <p:nvPr/>
        </p:nvGraphicFramePr>
        <p:xfrm>
          <a:off x="1524001" y="1676399"/>
          <a:ext cx="5715000" cy="1747203"/>
        </p:xfrm>
        <a:graphic>
          <a:graphicData uri="http://schemas.openxmlformats.org/drawingml/2006/table">
            <a:tbl>
              <a:tblPr/>
              <a:tblGrid>
                <a:gridCol w="1600200"/>
                <a:gridCol w="1371600"/>
                <a:gridCol w="1752599"/>
                <a:gridCol w="990601"/>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Misoprostol</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366 (4.0%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8848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Oxytocin</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263 (2.9%)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8965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17813</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18442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pic>
        <p:nvPicPr>
          <p:cNvPr id="5" name="Picture 4" descr="MCj04380680000[1]"/>
          <p:cNvPicPr>
            <a:picLocks noChangeAspect="1" noChangeArrowheads="1"/>
          </p:cNvPicPr>
          <p:nvPr/>
        </p:nvPicPr>
        <p:blipFill>
          <a:blip r:embed="rId3" cstate="print"/>
          <a:srcRect/>
          <a:stretch>
            <a:fillRect/>
          </a:stretch>
        </p:blipFill>
        <p:spPr bwMode="auto">
          <a:xfrm>
            <a:off x="304800" y="5553075"/>
            <a:ext cx="1304925" cy="13049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Risk Difference</a:t>
            </a:r>
          </a:p>
        </p:txBody>
      </p:sp>
      <p:graphicFrame>
        <p:nvGraphicFramePr>
          <p:cNvPr id="9" name="Content Placeholder 3"/>
          <p:cNvGraphicFramePr>
            <a:graphicFrameLocks noGrp="1"/>
          </p:cNvGraphicFramePr>
          <p:nvPr/>
        </p:nvGraphicFramePr>
        <p:xfrm>
          <a:off x="1828800" y="1219200"/>
          <a:ext cx="5715000" cy="1747203"/>
        </p:xfrm>
        <a:graphic>
          <a:graphicData uri="http://schemas.openxmlformats.org/drawingml/2006/table">
            <a:tbl>
              <a:tblPr/>
              <a:tblGrid>
                <a:gridCol w="1600200"/>
                <a:gridCol w="1371600"/>
                <a:gridCol w="1752599"/>
                <a:gridCol w="990601"/>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Misoprostol</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366 (4.0%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8848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Oxytocin</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263 (2.9%)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8965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17813</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18442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pic>
        <p:nvPicPr>
          <p:cNvPr id="5" name="Picture 4" descr="MCj04380680000[1]"/>
          <p:cNvPicPr>
            <a:picLocks noChangeAspect="1" noChangeArrowheads="1"/>
          </p:cNvPicPr>
          <p:nvPr/>
        </p:nvPicPr>
        <p:blipFill>
          <a:blip r:embed="rId4" cstate="print"/>
          <a:srcRect/>
          <a:stretch>
            <a:fillRect/>
          </a:stretch>
        </p:blipFill>
        <p:spPr bwMode="auto">
          <a:xfrm>
            <a:off x="304800" y="5553075"/>
            <a:ext cx="1304925" cy="13049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5</a:t>
            </a:fld>
            <a:endParaRPr lang="en-US"/>
          </a:p>
        </p:txBody>
      </p:sp>
      <p:graphicFrame>
        <p:nvGraphicFramePr>
          <p:cNvPr id="8" name="Object 7"/>
          <p:cNvGraphicFramePr>
            <a:graphicFrameLocks noChangeAspect="1"/>
          </p:cNvGraphicFramePr>
          <p:nvPr/>
        </p:nvGraphicFramePr>
        <p:xfrm>
          <a:off x="1600200" y="2973388"/>
          <a:ext cx="6629400" cy="3865562"/>
        </p:xfrm>
        <a:graphic>
          <a:graphicData uri="http://schemas.openxmlformats.org/presentationml/2006/ole">
            <p:oleObj spid="_x0000_s49155" name="Equation" r:id="rId5" imgW="2755800" imgH="182880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7762" name="Picture 2"/>
          <p:cNvPicPr>
            <a:picLocks noChangeAspect="1" noChangeArrowheads="1"/>
          </p:cNvPicPr>
          <p:nvPr/>
        </p:nvPicPr>
        <p:blipFill>
          <a:blip r:embed="rId3" cstate="print"/>
          <a:srcRect/>
          <a:stretch>
            <a:fillRect/>
          </a:stretch>
        </p:blipFill>
        <p:spPr bwMode="auto">
          <a:xfrm>
            <a:off x="457200" y="1219200"/>
            <a:ext cx="8311850" cy="3905250"/>
          </a:xfrm>
          <a:prstGeom prst="rect">
            <a:avLst/>
          </a:prstGeom>
          <a:noFill/>
          <a:ln w="9525">
            <a:noFill/>
            <a:miter lim="800000"/>
            <a:headEnd/>
            <a:tailEnd/>
          </a:ln>
        </p:spPr>
      </p:pic>
      <p:pic>
        <p:nvPicPr>
          <p:cNvPr id="5" name="Picture 4" descr="MCj04380680000[1]"/>
          <p:cNvPicPr>
            <a:picLocks noChangeAspect="1" noChangeArrowheads="1"/>
          </p:cNvPicPr>
          <p:nvPr/>
        </p:nvPicPr>
        <p:blipFill>
          <a:blip r:embed="rId4" cstate="print"/>
          <a:srcRect/>
          <a:stretch>
            <a:fillRect/>
          </a:stretch>
        </p:blipFill>
        <p:spPr bwMode="auto">
          <a:xfrm>
            <a:off x="304800" y="5553075"/>
            <a:ext cx="1304925" cy="1304925"/>
          </a:xfrm>
          <a:prstGeom prst="rect">
            <a:avLst/>
          </a:prstGeom>
          <a:noFill/>
          <a:ln w="9525">
            <a:noFill/>
            <a:miter lim="800000"/>
            <a:headEnd/>
            <a:tailEnd/>
          </a:ln>
        </p:spPr>
      </p:pic>
      <p:sp>
        <p:nvSpPr>
          <p:cNvPr id="6" name="Oval 5"/>
          <p:cNvSpPr/>
          <p:nvPr/>
        </p:nvSpPr>
        <p:spPr>
          <a:xfrm>
            <a:off x="914400" y="3657600"/>
            <a:ext cx="57912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pPr>
              <a:defRPr/>
            </a:pPr>
            <a:fld id="{53FD3419-8F91-49C3-8244-8E4F4C2C6381}"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p:txBody>
          <a:bodyPr/>
          <a:lstStyle/>
          <a:p>
            <a:pPr eaLnBrk="1" hangingPunct="1">
              <a:defRPr/>
            </a:pPr>
            <a:r>
              <a:rPr lang="en-US" dirty="0" smtClean="0">
                <a:solidFill>
                  <a:schemeClr val="tx1">
                    <a:lumMod val="75000"/>
                    <a:lumOff val="25000"/>
                  </a:schemeClr>
                </a:solidFill>
              </a:rPr>
              <a:t>Relative Risk</a:t>
            </a:r>
          </a:p>
        </p:txBody>
      </p:sp>
      <p:graphicFrame>
        <p:nvGraphicFramePr>
          <p:cNvPr id="7" name="Content Placeholder 3"/>
          <p:cNvGraphicFramePr>
            <a:graphicFrameLocks noGrp="1"/>
          </p:cNvGraphicFramePr>
          <p:nvPr/>
        </p:nvGraphicFramePr>
        <p:xfrm>
          <a:off x="1524001" y="1676399"/>
          <a:ext cx="5715000" cy="1747203"/>
        </p:xfrm>
        <a:graphic>
          <a:graphicData uri="http://schemas.openxmlformats.org/drawingml/2006/table">
            <a:tbl>
              <a:tblPr/>
              <a:tblGrid>
                <a:gridCol w="1600200"/>
                <a:gridCol w="1371600"/>
                <a:gridCol w="1752599"/>
                <a:gridCol w="990601"/>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Misoprostol</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366 (4.0%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8848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Oxytocin</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263 (2.9%)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8965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17813</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18442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pic>
        <p:nvPicPr>
          <p:cNvPr id="5" name="Picture 4" descr="MCj04380680000[1]"/>
          <p:cNvPicPr>
            <a:picLocks noChangeAspect="1" noChangeArrowheads="1"/>
          </p:cNvPicPr>
          <p:nvPr/>
        </p:nvPicPr>
        <p:blipFill>
          <a:blip r:embed="rId4" cstate="print"/>
          <a:srcRect/>
          <a:stretch>
            <a:fillRect/>
          </a:stretch>
        </p:blipFill>
        <p:spPr bwMode="auto">
          <a:xfrm>
            <a:off x="304800" y="5553075"/>
            <a:ext cx="1304925" cy="1304925"/>
          </a:xfrm>
          <a:prstGeom prst="rect">
            <a:avLst/>
          </a:prstGeom>
          <a:noFill/>
          <a:ln w="9525">
            <a:noFill/>
            <a:miter lim="800000"/>
            <a:headEnd/>
            <a:tailEnd/>
          </a:ln>
        </p:spPr>
      </p:pic>
      <p:graphicFrame>
        <p:nvGraphicFramePr>
          <p:cNvPr id="90114" name="Object 2"/>
          <p:cNvGraphicFramePr>
            <a:graphicFrameLocks noChangeAspect="1"/>
          </p:cNvGraphicFramePr>
          <p:nvPr/>
        </p:nvGraphicFramePr>
        <p:xfrm>
          <a:off x="1631950" y="3722688"/>
          <a:ext cx="5651500" cy="2008187"/>
        </p:xfrm>
        <a:graphic>
          <a:graphicData uri="http://schemas.openxmlformats.org/presentationml/2006/ole">
            <p:oleObj spid="_x0000_s90114" name="Equation" r:id="rId5" imgW="2654280" imgH="1054080" progId="Equation.3">
              <p:embed/>
            </p:oleObj>
          </a:graphicData>
        </a:graphic>
      </p:graphicFrame>
      <p:sp>
        <p:nvSpPr>
          <p:cNvPr id="8" name="Slide Number Placeholder 7"/>
          <p:cNvSpPr>
            <a:spLocks noGrp="1"/>
          </p:cNvSpPr>
          <p:nvPr>
            <p:ph type="sldNum" sz="quarter" idx="12"/>
          </p:nvPr>
        </p:nvSpPr>
        <p:spPr/>
        <p:txBody>
          <a:bodyPr/>
          <a:lstStyle/>
          <a:p>
            <a:pPr>
              <a:defRPr/>
            </a:pPr>
            <a:fld id="{BB86D86E-8469-4D0C-90C8-1CB03073EA23}" type="slidenum">
              <a:rPr lang="en-US" smtClean="0"/>
              <a:pPr>
                <a:defRPr/>
              </a:pPr>
              <a:t>7</a:t>
            </a:fld>
            <a:endParaRPr lang="en-US"/>
          </a:p>
        </p:txBody>
      </p:sp>
      <p:sp>
        <p:nvSpPr>
          <p:cNvPr id="12" name="TextBox 4"/>
          <p:cNvSpPr txBox="1">
            <a:spLocks noChangeArrowheads="1"/>
          </p:cNvSpPr>
          <p:nvPr/>
        </p:nvSpPr>
        <p:spPr bwMode="auto">
          <a:xfrm>
            <a:off x="1905000" y="6248400"/>
            <a:ext cx="7239000" cy="523220"/>
          </a:xfrm>
          <a:prstGeom prst="rect">
            <a:avLst/>
          </a:prstGeom>
          <a:noFill/>
          <a:ln w="9525">
            <a:noFill/>
            <a:miter lim="800000"/>
            <a:headEnd/>
            <a:tailEnd/>
          </a:ln>
        </p:spPr>
        <p:txBody>
          <a:bodyPr wrap="square">
            <a:spAutoFit/>
          </a:bodyPr>
          <a:lstStyle/>
          <a:p>
            <a:r>
              <a:rPr lang="en-US" sz="1400" dirty="0" err="1" smtClean="0"/>
              <a:t>Gulmezoglu</a:t>
            </a:r>
            <a:r>
              <a:rPr lang="en-US" sz="1400" dirty="0" smtClean="0"/>
              <a:t>, AM, “WHO multicentre randomized trial of </a:t>
            </a:r>
            <a:r>
              <a:rPr lang="en-US" sz="1400" dirty="0" err="1" smtClean="0"/>
              <a:t>misoprostol</a:t>
            </a:r>
            <a:r>
              <a:rPr lang="en-US" sz="1400" dirty="0" smtClean="0"/>
              <a:t> in the management of third stage labor,”, The Lancet, </a:t>
            </a:r>
            <a:r>
              <a:rPr lang="en-US" sz="1400" dirty="0" err="1" smtClean="0"/>
              <a:t>Vol</a:t>
            </a:r>
            <a:r>
              <a:rPr lang="en-US" sz="1400" dirty="0" smtClean="0"/>
              <a:t> 358, Sept 1, 2001, 689-695.  </a:t>
            </a:r>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304800" y="457200"/>
            <a:ext cx="8839200" cy="1325562"/>
          </a:xfrm>
        </p:spPr>
        <p:txBody>
          <a:bodyPr/>
          <a:lstStyle/>
          <a:p>
            <a:pPr eaLnBrk="1" hangingPunct="1"/>
            <a:r>
              <a:rPr lang="en-US" sz="4000" dirty="0" smtClean="0">
                <a:solidFill>
                  <a:srgbClr val="404040"/>
                </a:solidFill>
              </a:rPr>
              <a:t>Relative Risk Confidence Interval (CI)</a:t>
            </a:r>
            <a:br>
              <a:rPr lang="en-US" sz="4000" dirty="0" smtClean="0">
                <a:solidFill>
                  <a:srgbClr val="404040"/>
                </a:solidFill>
              </a:rPr>
            </a:br>
            <a:r>
              <a:rPr lang="en-US" sz="4000" dirty="0" smtClean="0">
                <a:solidFill>
                  <a:srgbClr val="404040"/>
                </a:solidFill>
              </a:rPr>
              <a:t> General Case Computation</a:t>
            </a:r>
          </a:p>
        </p:txBody>
      </p:sp>
      <p:graphicFrame>
        <p:nvGraphicFramePr>
          <p:cNvPr id="8" name="Content Placeholder 3"/>
          <p:cNvGraphicFramePr>
            <a:graphicFrameLocks noGrp="1"/>
          </p:cNvGraphicFramePr>
          <p:nvPr/>
        </p:nvGraphicFramePr>
        <p:xfrm>
          <a:off x="1523999" y="1676399"/>
          <a:ext cx="5943600" cy="1472883"/>
        </p:xfrm>
        <a:graphic>
          <a:graphicData uri="http://schemas.openxmlformats.org/drawingml/2006/table">
            <a:tbl>
              <a:tblPr/>
              <a:tblGrid>
                <a:gridCol w="1664208"/>
                <a:gridCol w="1426464"/>
                <a:gridCol w="1633729"/>
                <a:gridCol w="1219199"/>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Group 1</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Group 2</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a+c</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b+d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a+b+c+d</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graphicFrame>
        <p:nvGraphicFramePr>
          <p:cNvPr id="6" name="Object 5"/>
          <p:cNvGraphicFramePr>
            <a:graphicFrameLocks noChangeAspect="1"/>
          </p:cNvGraphicFramePr>
          <p:nvPr/>
        </p:nvGraphicFramePr>
        <p:xfrm>
          <a:off x="1931988" y="3352800"/>
          <a:ext cx="5202237" cy="2819400"/>
        </p:xfrm>
        <a:graphic>
          <a:graphicData uri="http://schemas.openxmlformats.org/presentationml/2006/ole">
            <p:oleObj spid="_x0000_s88069" name="Equation" r:id="rId4" imgW="2768400" imgH="1676160" progId="Equation.3">
              <p:embed/>
            </p:oleObj>
          </a:graphicData>
        </a:graphic>
      </p:graphicFrame>
      <p:sp>
        <p:nvSpPr>
          <p:cNvPr id="5" name="Slide Number Placeholder 4"/>
          <p:cNvSpPr>
            <a:spLocks noGrp="1"/>
          </p:cNvSpPr>
          <p:nvPr>
            <p:ph type="sldNum" sz="quarter" idx="12"/>
          </p:nvPr>
        </p:nvSpPr>
        <p:spPr/>
        <p:txBody>
          <a:bodyPr/>
          <a:lstStyle/>
          <a:p>
            <a:pPr>
              <a:defRPr/>
            </a:pPr>
            <a:fld id="{BB86D86E-8469-4D0C-90C8-1CB03073EA23}"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304800" y="457200"/>
            <a:ext cx="8839200" cy="1325562"/>
          </a:xfrm>
        </p:spPr>
        <p:txBody>
          <a:bodyPr/>
          <a:lstStyle/>
          <a:p>
            <a:pPr eaLnBrk="1" hangingPunct="1"/>
            <a:r>
              <a:rPr lang="en-US" sz="4000" dirty="0" smtClean="0">
                <a:solidFill>
                  <a:srgbClr val="404040"/>
                </a:solidFill>
              </a:rPr>
              <a:t>Relative Risk CI-  Example Computation</a:t>
            </a:r>
          </a:p>
        </p:txBody>
      </p:sp>
      <p:graphicFrame>
        <p:nvGraphicFramePr>
          <p:cNvPr id="6" name="Object 5"/>
          <p:cNvGraphicFramePr>
            <a:graphicFrameLocks noChangeAspect="1"/>
          </p:cNvGraphicFramePr>
          <p:nvPr/>
        </p:nvGraphicFramePr>
        <p:xfrm>
          <a:off x="1042988" y="3571875"/>
          <a:ext cx="7062787" cy="3073400"/>
        </p:xfrm>
        <a:graphic>
          <a:graphicData uri="http://schemas.openxmlformats.org/presentationml/2006/ole">
            <p:oleObj spid="_x0000_s103426" name="Equation" r:id="rId4" imgW="3759120" imgH="1828800" progId="Equation.3">
              <p:embed/>
            </p:oleObj>
          </a:graphicData>
        </a:graphic>
      </p:graphicFrame>
      <p:graphicFrame>
        <p:nvGraphicFramePr>
          <p:cNvPr id="5" name="Content Placeholder 3"/>
          <p:cNvGraphicFramePr>
            <a:graphicFrameLocks noGrp="1"/>
          </p:cNvGraphicFramePr>
          <p:nvPr/>
        </p:nvGraphicFramePr>
        <p:xfrm>
          <a:off x="1524001" y="1676399"/>
          <a:ext cx="5715000" cy="1747203"/>
        </p:xfrm>
        <a:graphic>
          <a:graphicData uri="http://schemas.openxmlformats.org/drawingml/2006/table">
            <a:tbl>
              <a:tblPr/>
              <a:tblGrid>
                <a:gridCol w="1600200"/>
                <a:gridCol w="1371600"/>
                <a:gridCol w="1752599"/>
                <a:gridCol w="990601"/>
              </a:tblGrid>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Arial" charset="0"/>
                        </a:rPr>
                        <a:t>No Post Partum Hemorrhage</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Misoprostol</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366 (4.0%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8848</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r>
              <a:tr h="1330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Calibri" pitchFamily="34" charset="0"/>
                          <a:cs typeface="Arial" charset="0"/>
                        </a:rPr>
                        <a:t>Oxytocin</a:t>
                      </a:r>
                      <a:endParaRPr kumimoji="0" lang="en-US" sz="1800" b="0" i="0" u="none" strike="noStrike" cap="none" normalizeH="0" baseline="0" dirty="0" smtClean="0">
                        <a:ln>
                          <a:noFill/>
                        </a:ln>
                        <a:solidFill>
                          <a:srgbClr val="000000"/>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263 (2.9%)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8965</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9228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629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17813</a:t>
                      </a: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itchFamily="34" charset="0"/>
                          <a:cs typeface="Arial" charset="0"/>
                        </a:rPr>
                        <a:t>18442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bl>
          </a:graphicData>
        </a:graphic>
      </p:graphicFrame>
      <p:sp>
        <p:nvSpPr>
          <p:cNvPr id="7" name="Slide Number Placeholder 6"/>
          <p:cNvSpPr>
            <a:spLocks noGrp="1"/>
          </p:cNvSpPr>
          <p:nvPr>
            <p:ph type="sldNum" sz="quarter" idx="12"/>
          </p:nvPr>
        </p:nvSpPr>
        <p:spPr/>
        <p:txBody>
          <a:bodyPr/>
          <a:lstStyle/>
          <a:p>
            <a:pPr>
              <a:defRPr/>
            </a:pPr>
            <a:fld id="{BB86D86E-8469-4D0C-90C8-1CB03073EA23}"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4137</TotalTime>
  <Words>7114</Words>
  <Application>Microsoft Office PowerPoint</Application>
  <PresentationFormat>On-screen Show (4:3)</PresentationFormat>
  <Paragraphs>905</Paragraphs>
  <Slides>34</Slides>
  <Notes>32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Office Theme</vt:lpstr>
      <vt:lpstr>Equation</vt:lpstr>
      <vt:lpstr>Unit 7 Lesson 5</vt:lpstr>
      <vt:lpstr>Objectives</vt:lpstr>
      <vt:lpstr>WHO Trial - RCT for prevention of major maternal blood loss</vt:lpstr>
      <vt:lpstr>Results</vt:lpstr>
      <vt:lpstr>Risk Difference</vt:lpstr>
      <vt:lpstr>Slide 6</vt:lpstr>
      <vt:lpstr>Relative Risk</vt:lpstr>
      <vt:lpstr>Relative Risk Confidence Interval (CI)  General Case Computation</vt:lpstr>
      <vt:lpstr>Relative Risk CI-  Example Computation</vt:lpstr>
      <vt:lpstr>Slide 10</vt:lpstr>
      <vt:lpstr>Relative Risk Assumptions</vt:lpstr>
      <vt:lpstr>Compare RR and RD for Rare vs. Common Outcome</vt:lpstr>
      <vt:lpstr>Slide 13</vt:lpstr>
      <vt:lpstr>Slide 14</vt:lpstr>
      <vt:lpstr>Slide 15</vt:lpstr>
      <vt:lpstr>Odds</vt:lpstr>
      <vt:lpstr>Odds Ratio</vt:lpstr>
      <vt:lpstr>Slide 18</vt:lpstr>
      <vt:lpstr>Odds Ratio Example</vt:lpstr>
      <vt:lpstr>Odd Ratio – Confidence Interval</vt:lpstr>
      <vt:lpstr>Odds Ratio Example –Confidence Interval</vt:lpstr>
      <vt:lpstr>Slide 22</vt:lpstr>
      <vt:lpstr>Why does OR≈RR when outcome is rare?</vt:lpstr>
      <vt:lpstr>Why does sample OR give an estimate for the population OR for Case Control?</vt:lpstr>
      <vt:lpstr>Why does sample OR give an estimate for the population OR for Cohort study?</vt:lpstr>
      <vt:lpstr>Why does              not give an estimate for the population RR for Case Control?</vt:lpstr>
      <vt:lpstr>Postpartum hemorrhage- Risk Factors</vt:lpstr>
      <vt:lpstr>Postpartum hemorrhage risk factors in Nigeria</vt:lpstr>
      <vt:lpstr>Postpartum hemorrhage risk factors in Nigeria</vt:lpstr>
      <vt:lpstr>Postpartum hemorrhage risk factors in Nigeria</vt:lpstr>
      <vt:lpstr>Postpartum hemorrhage risk factors in Nigeria</vt:lpstr>
      <vt:lpstr>Objectives</vt:lpstr>
      <vt:lpstr>References</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Jane Monaco</dc:creator>
  <cp:lastModifiedBy>BIOSTATISTICS</cp:lastModifiedBy>
  <cp:revision>264</cp:revision>
  <dcterms:created xsi:type="dcterms:W3CDTF">2006-08-16T00:00:00Z</dcterms:created>
  <dcterms:modified xsi:type="dcterms:W3CDTF">2010-06-22T17:55:58Z</dcterms:modified>
</cp:coreProperties>
</file>